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6" r:id="rId3"/>
    <p:sldId id="258" r:id="rId4"/>
    <p:sldId id="259"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67562" autoAdjust="0"/>
  </p:normalViewPr>
  <p:slideViewPr>
    <p:cSldViewPr snapToGrid="0">
      <p:cViewPr varScale="1">
        <p:scale>
          <a:sx n="33" d="100"/>
          <a:sy n="33" d="100"/>
        </p:scale>
        <p:origin x="67"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b="1" dirty="0">
                <a:solidFill>
                  <a:schemeClr val="accent1">
                    <a:lumMod val="50000"/>
                  </a:schemeClr>
                </a:solidFill>
              </a:rPr>
              <a:t>SEMANAS</a:t>
            </a:r>
            <a:r>
              <a:rPr lang="en-US" sz="1400" b="1" baseline="0" dirty="0">
                <a:solidFill>
                  <a:schemeClr val="accent1">
                    <a:lumMod val="50000"/>
                  </a:schemeClr>
                </a:solidFill>
              </a:rPr>
              <a:t> EG AL CERCLAJE</a:t>
            </a:r>
            <a:endParaRPr lang="en-US" sz="1400" b="1" dirty="0">
              <a:solidFill>
                <a:schemeClr val="accent1">
                  <a:lumMod val="50000"/>
                </a:schemeClr>
              </a:solidFill>
            </a:endParaRPr>
          </a:p>
        </c:rich>
      </c:tx>
      <c:layout>
        <c:manualLayout>
          <c:xMode val="edge"/>
          <c:yMode val="edge"/>
          <c:x val="0.2608891093517034"/>
          <c:y val="4.623699687891996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manualLayout>
          <c:layoutTarget val="inner"/>
          <c:xMode val="edge"/>
          <c:yMode val="edge"/>
          <c:x val="0.28692290384209906"/>
          <c:y val="0.1567533902157898"/>
          <c:w val="0.45884301817652212"/>
          <c:h val="0.69318502546813643"/>
        </c:manualLayout>
      </c:layout>
      <c:pieChart>
        <c:varyColors val="1"/>
        <c:ser>
          <c:idx val="0"/>
          <c:order val="0"/>
          <c:tx>
            <c:strRef>
              <c:f>Hoja1!$B$1</c:f>
              <c:strCache>
                <c:ptCount val="1"/>
                <c:pt idx="0">
                  <c:v>Ventas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BF3-44C0-A59B-51316DAC52B5}"/>
              </c:ext>
            </c:extLst>
          </c:dPt>
          <c:dPt>
            <c:idx val="1"/>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3-1BF3-44C0-A59B-51316DAC52B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BF3-44C0-A59B-51316DAC52B5}"/>
              </c:ext>
            </c:extLst>
          </c:dPt>
          <c:dPt>
            <c:idx val="3"/>
            <c:bubble3D val="0"/>
            <c:spPr>
              <a:solidFill>
                <a:schemeClr val="accent1">
                  <a:lumMod val="20000"/>
                  <a:lumOff val="80000"/>
                </a:schemeClr>
              </a:solidFill>
              <a:ln w="19050">
                <a:solidFill>
                  <a:schemeClr val="lt1"/>
                </a:solidFill>
              </a:ln>
              <a:effectLst/>
            </c:spPr>
            <c:extLst>
              <c:ext xmlns:c16="http://schemas.microsoft.com/office/drawing/2014/chart" uri="{C3380CC4-5D6E-409C-BE32-E72D297353CC}">
                <c16:uniqueId val="{00000007-1BF3-44C0-A59B-51316DAC52B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BF3-44C0-A59B-51316DAC52B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BF3-44C0-A59B-51316DAC52B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BF3-44C0-A59B-51316DAC52B5}"/>
              </c:ext>
            </c:extLst>
          </c:dPt>
          <c:cat>
            <c:numRef>
              <c:f>Hoja1!$A$2:$A$8</c:f>
              <c:numCache>
                <c:formatCode>General</c:formatCode>
                <c:ptCount val="7"/>
                <c:pt idx="0">
                  <c:v>19</c:v>
                </c:pt>
                <c:pt idx="1">
                  <c:v>20</c:v>
                </c:pt>
                <c:pt idx="2">
                  <c:v>21</c:v>
                </c:pt>
                <c:pt idx="3">
                  <c:v>22</c:v>
                </c:pt>
                <c:pt idx="4">
                  <c:v>23</c:v>
                </c:pt>
                <c:pt idx="5">
                  <c:v>24</c:v>
                </c:pt>
                <c:pt idx="6">
                  <c:v>25</c:v>
                </c:pt>
              </c:numCache>
            </c:numRef>
          </c:cat>
          <c:val>
            <c:numRef>
              <c:f>Hoja1!$B$2:$B$8</c:f>
              <c:numCache>
                <c:formatCode>General</c:formatCode>
                <c:ptCount val="7"/>
                <c:pt idx="0">
                  <c:v>2</c:v>
                </c:pt>
                <c:pt idx="1">
                  <c:v>7</c:v>
                </c:pt>
                <c:pt idx="2">
                  <c:v>2</c:v>
                </c:pt>
                <c:pt idx="3">
                  <c:v>2</c:v>
                </c:pt>
                <c:pt idx="4">
                  <c:v>2</c:v>
                </c:pt>
                <c:pt idx="5">
                  <c:v>2</c:v>
                </c:pt>
                <c:pt idx="6">
                  <c:v>2</c:v>
                </c:pt>
              </c:numCache>
            </c:numRef>
          </c:val>
          <c:extLst>
            <c:ext xmlns:c16="http://schemas.microsoft.com/office/drawing/2014/chart" uri="{C3380CC4-5D6E-409C-BE32-E72D297353CC}">
              <c16:uniqueId val="{0000000E-1BF3-44C0-A59B-51316DAC52B5}"/>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1438847578340551"/>
          <c:y val="0.85754240179804819"/>
          <c:w val="0.77122325448115592"/>
          <c:h val="0.1122826481893595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b="1" dirty="0">
                <a:solidFill>
                  <a:schemeClr val="accent1">
                    <a:lumMod val="50000"/>
                  </a:schemeClr>
                </a:solidFill>
              </a:rPr>
              <a:t>SEMANAS</a:t>
            </a:r>
            <a:r>
              <a:rPr lang="en-US" sz="1400" b="1" baseline="0" dirty="0">
                <a:solidFill>
                  <a:schemeClr val="accent1">
                    <a:lumMod val="50000"/>
                  </a:schemeClr>
                </a:solidFill>
              </a:rPr>
              <a:t> EG AL PARTO</a:t>
            </a:r>
            <a:endParaRPr lang="en-US" sz="1400" b="1" dirty="0">
              <a:solidFill>
                <a:schemeClr val="accent1">
                  <a:lumMod val="50000"/>
                </a:schemeClr>
              </a:solidFill>
            </a:endParaRPr>
          </a:p>
        </c:rich>
      </c:tx>
      <c:layout>
        <c:manualLayout>
          <c:xMode val="edge"/>
          <c:yMode val="edge"/>
          <c:x val="0.2608891093517034"/>
          <c:y val="4.623699687891996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pieChart>
        <c:varyColors val="1"/>
        <c:ser>
          <c:idx val="0"/>
          <c:order val="0"/>
          <c:tx>
            <c:strRef>
              <c:f>Hoja1!$B$1</c:f>
              <c:strCache>
                <c:ptCount val="1"/>
                <c:pt idx="0">
                  <c:v>Ventas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3DF-4D9B-A166-425E7A41603D}"/>
              </c:ext>
            </c:extLst>
          </c:dPt>
          <c:dPt>
            <c:idx val="1"/>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3-53DF-4D9B-A166-425E7A41603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3DF-4D9B-A166-425E7A41603D}"/>
              </c:ext>
            </c:extLst>
          </c:dPt>
          <c:dPt>
            <c:idx val="3"/>
            <c:bubble3D val="0"/>
            <c:spPr>
              <a:solidFill>
                <a:schemeClr val="accent1">
                  <a:lumMod val="20000"/>
                  <a:lumOff val="80000"/>
                </a:schemeClr>
              </a:solidFill>
              <a:ln w="19050">
                <a:solidFill>
                  <a:schemeClr val="lt1"/>
                </a:solidFill>
              </a:ln>
              <a:effectLst/>
            </c:spPr>
            <c:extLst>
              <c:ext xmlns:c16="http://schemas.microsoft.com/office/drawing/2014/chart" uri="{C3380CC4-5D6E-409C-BE32-E72D297353CC}">
                <c16:uniqueId val="{00000007-53DF-4D9B-A166-425E7A41603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3DF-4D9B-A166-425E7A41603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3DF-4D9B-A166-425E7A41603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53DF-4D9B-A166-425E7A41603D}"/>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53DF-4D9B-A166-425E7A41603D}"/>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53DF-4D9B-A166-425E7A41603D}"/>
              </c:ext>
            </c:extLst>
          </c:dPt>
          <c:cat>
            <c:numRef>
              <c:f>Hoja1!$A$2:$A$10</c:f>
              <c:numCache>
                <c:formatCode>General</c:formatCode>
                <c:ptCount val="9"/>
                <c:pt idx="0">
                  <c:v>24</c:v>
                </c:pt>
                <c:pt idx="1">
                  <c:v>27</c:v>
                </c:pt>
                <c:pt idx="2">
                  <c:v>29</c:v>
                </c:pt>
                <c:pt idx="3">
                  <c:v>34</c:v>
                </c:pt>
                <c:pt idx="4">
                  <c:v>37</c:v>
                </c:pt>
                <c:pt idx="5">
                  <c:v>38</c:v>
                </c:pt>
                <c:pt idx="6">
                  <c:v>39</c:v>
                </c:pt>
                <c:pt idx="7">
                  <c:v>40</c:v>
                </c:pt>
                <c:pt idx="8">
                  <c:v>41</c:v>
                </c:pt>
              </c:numCache>
            </c:numRef>
          </c:cat>
          <c:val>
            <c:numRef>
              <c:f>Hoja1!$B$2:$B$10</c:f>
              <c:numCache>
                <c:formatCode>General</c:formatCode>
                <c:ptCount val="9"/>
                <c:pt idx="0">
                  <c:v>1</c:v>
                </c:pt>
                <c:pt idx="1">
                  <c:v>1</c:v>
                </c:pt>
                <c:pt idx="2">
                  <c:v>1</c:v>
                </c:pt>
                <c:pt idx="3">
                  <c:v>2</c:v>
                </c:pt>
                <c:pt idx="4">
                  <c:v>3</c:v>
                </c:pt>
                <c:pt idx="5">
                  <c:v>2</c:v>
                </c:pt>
                <c:pt idx="6">
                  <c:v>4</c:v>
                </c:pt>
                <c:pt idx="7">
                  <c:v>6</c:v>
                </c:pt>
                <c:pt idx="8">
                  <c:v>2</c:v>
                </c:pt>
              </c:numCache>
            </c:numRef>
          </c:val>
          <c:extLst>
            <c:ext xmlns:c16="http://schemas.microsoft.com/office/drawing/2014/chart" uri="{C3380CC4-5D6E-409C-BE32-E72D297353CC}">
              <c16:uniqueId val="{00000012-53DF-4D9B-A166-425E7A41603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999997199116489E-2"/>
          <c:y val="0.8265800992633392"/>
          <c:w val="0.89999977592931912"/>
          <c:h val="0.106050101748391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2C550D-088F-4558-9EE0-AD4962FAFC92}" type="datetimeFigureOut">
              <a:rPr lang="es-ES" smtClean="0"/>
              <a:t>10/10/2022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B07E29-2B8C-4000-BDA7-46D3B593D4BB}" type="slidenum">
              <a:rPr lang="es-ES" smtClean="0"/>
              <a:t>‹Nº›</a:t>
            </a:fld>
            <a:endParaRPr lang="es-ES"/>
          </a:p>
        </p:txBody>
      </p:sp>
    </p:spTree>
    <p:extLst>
      <p:ext uri="{BB962C8B-B14F-4D97-AF65-F5344CB8AC3E}">
        <p14:creationId xmlns:p14="http://schemas.microsoft.com/office/powerpoint/2010/main" val="542828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Querría lo primero dar las gracias al comité científico por haber elegido nuestro trabajo. Lo segundo me gustaría contarles cual es el germen de este trabajo.</a:t>
            </a:r>
            <a:r>
              <a:rPr lang="es-ES" baseline="0" dirty="0"/>
              <a:t> El año pasado un alumno de sexto de medicina acudió a nosotras para solicitar que le </a:t>
            </a:r>
            <a:r>
              <a:rPr lang="es-ES" baseline="0" dirty="0" err="1"/>
              <a:t>tutorizáramos</a:t>
            </a:r>
            <a:r>
              <a:rPr lang="es-ES" baseline="0" dirty="0"/>
              <a:t> un TFG. Tenía claro el tema y el objetivo de su trabajo. Tiene dos hijos que nacieron en nuestro hospital. En el primer embarazo realizamos un cerclaje de emergencia tras confirmar un cérvix corto con dilatación cervical en la eco de las 20 semanas, produciéndose el parto a las 29 semanas. En el segundo, realizamos un control estricto de </a:t>
            </a:r>
            <a:r>
              <a:rPr lang="es-ES" baseline="0" dirty="0" err="1"/>
              <a:t>cervicometrias</a:t>
            </a:r>
            <a:r>
              <a:rPr lang="es-ES" baseline="0" dirty="0"/>
              <a:t> cada dos semanas confirmando un acortamiento progresivo por lo que realizamos un cerclaje secundario a las 22 semanas. El parto se produjo a término.</a:t>
            </a:r>
            <a:endParaRPr lang="es-ES" dirty="0"/>
          </a:p>
        </p:txBody>
      </p:sp>
      <p:sp>
        <p:nvSpPr>
          <p:cNvPr id="4" name="Marcador de número de diapositiva 3"/>
          <p:cNvSpPr>
            <a:spLocks noGrp="1"/>
          </p:cNvSpPr>
          <p:nvPr>
            <p:ph type="sldNum" sz="quarter" idx="10"/>
          </p:nvPr>
        </p:nvSpPr>
        <p:spPr/>
        <p:txBody>
          <a:bodyPr/>
          <a:lstStyle/>
          <a:p>
            <a:fld id="{BE05D8EE-93FF-4655-B586-5C86D589DA51}" type="slidenum">
              <a:rPr lang="es-ES" smtClean="0"/>
              <a:t>1</a:t>
            </a:fld>
            <a:endParaRPr lang="es-ES"/>
          </a:p>
        </p:txBody>
      </p:sp>
    </p:spTree>
    <p:extLst>
      <p:ext uri="{BB962C8B-B14F-4D97-AF65-F5344CB8AC3E}">
        <p14:creationId xmlns:p14="http://schemas.microsoft.com/office/powerpoint/2010/main" val="9063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Para</a:t>
            </a:r>
            <a:r>
              <a:rPr lang="es-ES" baseline="0" dirty="0"/>
              <a:t> tratar de responder a dos preguntas: cual son los resultados de los cerclajes que hacemos en nuestro servicio y tratar de buscar factores que sean predictores de los resultados obstétricos y neonatales, diseñamos un estudio descriptivo, retrospectivo en el que se revisan las historias clínicas de 22 cerclajes realizados entre enero de 2014 y junio de 2022. se recogen datos relacionados con la gestante, el cerclaje, incluyendo los resultados de las exploraciones realizadas previas al cerclaje y los resultados perinatales. </a:t>
            </a:r>
          </a:p>
          <a:p>
            <a:r>
              <a:rPr lang="es-ES" baseline="0" dirty="0"/>
              <a:t>En todos los casos se realizó el mismo protocolo clínico: a las pacientes en las que se identificaron factores de riesgo de prematuridad se realizó un seguimiento en la consulta de la unidad de medicina materno-fetal mediante </a:t>
            </a:r>
            <a:r>
              <a:rPr lang="es-ES" baseline="0" dirty="0" err="1"/>
              <a:t>cervicometrias</a:t>
            </a:r>
            <a:r>
              <a:rPr lang="es-ES" baseline="0" dirty="0"/>
              <a:t> bisemanales. En nuestro centro de realiza eco 20 con cervicometría sistemática. En todos los casos se realizan cerclaje tipo mc Donald con cinta de </a:t>
            </a:r>
            <a:r>
              <a:rPr lang="es-ES" baseline="0" dirty="0" err="1"/>
              <a:t>mersilene</a:t>
            </a:r>
            <a:r>
              <a:rPr lang="es-ES" baseline="0" dirty="0"/>
              <a:t> por parte del mismo equipo de profesionales durante todo el periodo del estudio.</a:t>
            </a:r>
            <a:endParaRPr lang="es-ES" dirty="0"/>
          </a:p>
        </p:txBody>
      </p:sp>
      <p:sp>
        <p:nvSpPr>
          <p:cNvPr id="4" name="Marcador de número de diapositiva 3"/>
          <p:cNvSpPr>
            <a:spLocks noGrp="1"/>
          </p:cNvSpPr>
          <p:nvPr>
            <p:ph type="sldNum" sz="quarter" idx="10"/>
          </p:nvPr>
        </p:nvSpPr>
        <p:spPr/>
        <p:txBody>
          <a:bodyPr/>
          <a:lstStyle/>
          <a:p>
            <a:fld id="{7EB07E29-2B8C-4000-BDA7-46D3B593D4BB}" type="slidenum">
              <a:rPr lang="es-ES" smtClean="0"/>
              <a:t>2</a:t>
            </a:fld>
            <a:endParaRPr lang="es-ES"/>
          </a:p>
        </p:txBody>
      </p:sp>
    </p:spTree>
    <p:extLst>
      <p:ext uri="{BB962C8B-B14F-4D97-AF65-F5344CB8AC3E}">
        <p14:creationId xmlns:p14="http://schemas.microsoft.com/office/powerpoint/2010/main" val="698031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Se</a:t>
            </a:r>
            <a:r>
              <a:rPr lang="es-ES" baseline="0" dirty="0"/>
              <a:t> realizaron 22 cerclajes, la mitad indicados por ecografía y la mitad de emergencia, lo que supone una incidencia de 2,25 casos por cada 1000 partos. La edad media de las pacientes es 34,5 años, siendo menor significativamente en el grupo de cerclajes de emergencia. </a:t>
            </a:r>
          </a:p>
          <a:p>
            <a:r>
              <a:rPr lang="es-ES" baseline="0" dirty="0"/>
              <a:t>Las intervenciones se realizan entre las 19 y las 25 semanas de gestación, un tercio a las 20 semanas, sin diferencias entre los grupos. Tampoco hay diferencia en la presencia de factores de riesgo, </a:t>
            </a:r>
            <a:r>
              <a:rPr lang="es-ES" baseline="0" dirty="0" err="1"/>
              <a:t>funnel</a:t>
            </a:r>
            <a:r>
              <a:rPr lang="es-ES" baseline="0" dirty="0"/>
              <a:t> ni alteraciones analítica. La cervicometría es de media 11 mm, siendo significativamente menor en el grupo de cerclajes de emergencia.</a:t>
            </a:r>
          </a:p>
          <a:p>
            <a:endParaRPr lang="es-ES" dirty="0"/>
          </a:p>
        </p:txBody>
      </p:sp>
      <p:sp>
        <p:nvSpPr>
          <p:cNvPr id="4" name="Marcador de número de diapositiva 3"/>
          <p:cNvSpPr>
            <a:spLocks noGrp="1"/>
          </p:cNvSpPr>
          <p:nvPr>
            <p:ph type="sldNum" sz="quarter" idx="10"/>
          </p:nvPr>
        </p:nvSpPr>
        <p:spPr/>
        <p:txBody>
          <a:bodyPr/>
          <a:lstStyle/>
          <a:p>
            <a:fld id="{7EB07E29-2B8C-4000-BDA7-46D3B593D4BB}" type="slidenum">
              <a:rPr lang="es-ES" smtClean="0"/>
              <a:t>3</a:t>
            </a:fld>
            <a:endParaRPr lang="es-ES"/>
          </a:p>
        </p:txBody>
      </p:sp>
    </p:spTree>
    <p:extLst>
      <p:ext uri="{BB962C8B-B14F-4D97-AF65-F5344CB8AC3E}">
        <p14:creationId xmlns:p14="http://schemas.microsoft.com/office/powerpoint/2010/main" val="539409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En lo que se refiere a los resultados de la intervención, se logra una</a:t>
            </a:r>
            <a:r>
              <a:rPr lang="es-ES" baseline="0" dirty="0"/>
              <a:t> prolongación media de 107 días, que corresponde a unas 15 semanas, siendo mayor de forma significativa en el grupo de cerclajes secundarios, con una diferencia de casi 30 días, es decir 7 semanas. Igualmente es superior la edad gestacional al parto y el peso al nacimiento en el grupo de indicados por ecografía. Todos los partos prematuros precoces se producen en el grupo de cerclajes de emergencia, </a:t>
            </a:r>
            <a:r>
              <a:rPr lang="es-ES" baseline="0" dirty="0" err="1"/>
              <a:t>asi</a:t>
            </a:r>
            <a:r>
              <a:rPr lang="es-ES" baseline="0" dirty="0"/>
              <a:t> como las muertes neonatales que se recogieron.</a:t>
            </a:r>
            <a:endParaRPr lang="es-ES" dirty="0"/>
          </a:p>
        </p:txBody>
      </p:sp>
      <p:sp>
        <p:nvSpPr>
          <p:cNvPr id="4" name="Marcador de número de diapositiva 3"/>
          <p:cNvSpPr>
            <a:spLocks noGrp="1"/>
          </p:cNvSpPr>
          <p:nvPr>
            <p:ph type="sldNum" sz="quarter" idx="10"/>
          </p:nvPr>
        </p:nvSpPr>
        <p:spPr/>
        <p:txBody>
          <a:bodyPr/>
          <a:lstStyle/>
          <a:p>
            <a:fld id="{7EB07E29-2B8C-4000-BDA7-46D3B593D4BB}" type="slidenum">
              <a:rPr lang="es-ES" smtClean="0"/>
              <a:t>4</a:t>
            </a:fld>
            <a:endParaRPr lang="es-ES"/>
          </a:p>
        </p:txBody>
      </p:sp>
    </p:spTree>
    <p:extLst>
      <p:ext uri="{BB962C8B-B14F-4D97-AF65-F5344CB8AC3E}">
        <p14:creationId xmlns:p14="http://schemas.microsoft.com/office/powerpoint/2010/main" val="857093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457169" indent="-457169" algn="just">
              <a:buFont typeface="+mj-lt"/>
              <a:buAutoNum type="arabicPeriod"/>
            </a:pPr>
            <a:r>
              <a:rPr lang="es-ES" sz="1400" dirty="0">
                <a:solidFill>
                  <a:schemeClr val="accent1">
                    <a:lumMod val="50000"/>
                  </a:schemeClr>
                </a:solidFill>
              </a:rPr>
              <a:t>En nuestro centro se realizan cerclajes cervicales con buenos resultados tanto en prolongación de la gestación como en la prevención de partos pretérmino. </a:t>
            </a:r>
          </a:p>
          <a:p>
            <a:pPr marL="457169" indent="-457169" algn="just">
              <a:buFont typeface="+mj-lt"/>
              <a:buAutoNum type="arabicPeriod"/>
            </a:pPr>
            <a:r>
              <a:rPr lang="es-ES" sz="1400" dirty="0">
                <a:solidFill>
                  <a:schemeClr val="accent1">
                    <a:lumMod val="50000"/>
                  </a:schemeClr>
                </a:solidFill>
              </a:rPr>
              <a:t>No se identifican características de las pacientes previas a la realización de la intervención que modifiquen el resultado del cerclaje en términos de prolongación de la gestación y EG al parto, salvo el tipo de cerclaje realizado.</a:t>
            </a:r>
          </a:p>
          <a:p>
            <a:pPr marL="457169" indent="-457169" algn="just">
              <a:buFont typeface="+mj-lt"/>
              <a:buAutoNum type="arabicPeriod"/>
            </a:pPr>
            <a:r>
              <a:rPr lang="es-ES" sz="1400" dirty="0">
                <a:solidFill>
                  <a:schemeClr val="accent1">
                    <a:lumMod val="50000"/>
                  </a:schemeClr>
                </a:solidFill>
              </a:rPr>
              <a:t>Los cerclajes cervicales de emergencia se realizan,</a:t>
            </a:r>
            <a:r>
              <a:rPr lang="es-ES" sz="1400" baseline="0" dirty="0">
                <a:solidFill>
                  <a:schemeClr val="accent1">
                    <a:lumMod val="50000"/>
                  </a:schemeClr>
                </a:solidFill>
              </a:rPr>
              <a:t> curiosamente, </a:t>
            </a:r>
            <a:r>
              <a:rPr lang="es-ES" sz="1400" dirty="0">
                <a:solidFill>
                  <a:schemeClr val="accent1">
                    <a:lumMod val="50000"/>
                  </a:schemeClr>
                </a:solidFill>
              </a:rPr>
              <a:t>en mujeres más jóvenes que los cerclajes secundarios. Es en este grupo en el que se concentran los peores resultados neonatales, observando el 80% de los partos pretérmino y la totalidad de los prematuros severos y las muertes neonatales. </a:t>
            </a:r>
          </a:p>
          <a:p>
            <a:pPr marL="457169" indent="-457169" algn="just">
              <a:buFont typeface="+mj-lt"/>
              <a:buAutoNum type="arabicPeriod"/>
            </a:pPr>
            <a:r>
              <a:rPr lang="es-ES" sz="1400" dirty="0">
                <a:solidFill>
                  <a:schemeClr val="accent1">
                    <a:lumMod val="50000"/>
                  </a:schemeClr>
                </a:solidFill>
              </a:rPr>
              <a:t>Parece importante seleccionar pacientes con riesgo de parto pretérmino e  incompetencia cervical, para con adecuado seguimiento identificar los cambios cervicales e indicar el tratamiento precozmente. La cervicometría poblacional a las 20 semana puede detectar cambios cervicales en mujeres sin factores de riesgo, que facilitan la indicación de cerclaje en fases más precoces, obteniendo mejores resultados.</a:t>
            </a:r>
          </a:p>
          <a:p>
            <a:endParaRPr lang="es-ES" dirty="0"/>
          </a:p>
        </p:txBody>
      </p:sp>
      <p:sp>
        <p:nvSpPr>
          <p:cNvPr id="4" name="Marcador de número de diapositiva 3"/>
          <p:cNvSpPr>
            <a:spLocks noGrp="1"/>
          </p:cNvSpPr>
          <p:nvPr>
            <p:ph type="sldNum" sz="quarter" idx="10"/>
          </p:nvPr>
        </p:nvSpPr>
        <p:spPr/>
        <p:txBody>
          <a:bodyPr/>
          <a:lstStyle/>
          <a:p>
            <a:fld id="{7EB07E29-2B8C-4000-BDA7-46D3B593D4BB}" type="slidenum">
              <a:rPr lang="es-ES" smtClean="0"/>
              <a:t>5</a:t>
            </a:fld>
            <a:endParaRPr lang="es-ES"/>
          </a:p>
        </p:txBody>
      </p:sp>
    </p:spTree>
    <p:extLst>
      <p:ext uri="{BB962C8B-B14F-4D97-AF65-F5344CB8AC3E}">
        <p14:creationId xmlns:p14="http://schemas.microsoft.com/office/powerpoint/2010/main" val="394752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7FD9E120-4F01-4871-8C64-EC73200BD8F1}" type="datetimeFigureOut">
              <a:rPr lang="es-ES" smtClean="0"/>
              <a:t>10/10/2022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01321C0-C051-4373-8698-21E1192388BE}" type="slidenum">
              <a:rPr lang="es-ES" smtClean="0"/>
              <a:t>‹Nº›</a:t>
            </a:fld>
            <a:endParaRPr lang="es-ES"/>
          </a:p>
        </p:txBody>
      </p:sp>
    </p:spTree>
    <p:extLst>
      <p:ext uri="{BB962C8B-B14F-4D97-AF65-F5344CB8AC3E}">
        <p14:creationId xmlns:p14="http://schemas.microsoft.com/office/powerpoint/2010/main" val="3569001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7FD9E120-4F01-4871-8C64-EC73200BD8F1}" type="datetimeFigureOut">
              <a:rPr lang="es-ES" smtClean="0"/>
              <a:t>10/10/2022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01321C0-C051-4373-8698-21E1192388BE}" type="slidenum">
              <a:rPr lang="es-ES" smtClean="0"/>
              <a:t>‹Nº›</a:t>
            </a:fld>
            <a:endParaRPr lang="es-ES"/>
          </a:p>
        </p:txBody>
      </p:sp>
    </p:spTree>
    <p:extLst>
      <p:ext uri="{BB962C8B-B14F-4D97-AF65-F5344CB8AC3E}">
        <p14:creationId xmlns:p14="http://schemas.microsoft.com/office/powerpoint/2010/main" val="380131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7FD9E120-4F01-4871-8C64-EC73200BD8F1}" type="datetimeFigureOut">
              <a:rPr lang="es-ES" smtClean="0"/>
              <a:t>10/10/2022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01321C0-C051-4373-8698-21E1192388BE}" type="slidenum">
              <a:rPr lang="es-ES" smtClean="0"/>
              <a:t>‹Nº›</a:t>
            </a:fld>
            <a:endParaRPr lang="es-ES"/>
          </a:p>
        </p:txBody>
      </p:sp>
    </p:spTree>
    <p:extLst>
      <p:ext uri="{BB962C8B-B14F-4D97-AF65-F5344CB8AC3E}">
        <p14:creationId xmlns:p14="http://schemas.microsoft.com/office/powerpoint/2010/main" val="410856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7FD9E120-4F01-4871-8C64-EC73200BD8F1}" type="datetimeFigureOut">
              <a:rPr lang="es-ES" smtClean="0"/>
              <a:t>10/10/2022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01321C0-C051-4373-8698-21E1192388BE}" type="slidenum">
              <a:rPr lang="es-ES" smtClean="0"/>
              <a:t>‹Nº›</a:t>
            </a:fld>
            <a:endParaRPr lang="es-ES"/>
          </a:p>
        </p:txBody>
      </p:sp>
    </p:spTree>
    <p:extLst>
      <p:ext uri="{BB962C8B-B14F-4D97-AF65-F5344CB8AC3E}">
        <p14:creationId xmlns:p14="http://schemas.microsoft.com/office/powerpoint/2010/main" val="3086597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FD9E120-4F01-4871-8C64-EC73200BD8F1}" type="datetimeFigureOut">
              <a:rPr lang="es-ES" smtClean="0"/>
              <a:t>10/10/2022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01321C0-C051-4373-8698-21E1192388BE}" type="slidenum">
              <a:rPr lang="es-ES" smtClean="0"/>
              <a:t>‹Nº›</a:t>
            </a:fld>
            <a:endParaRPr lang="es-ES"/>
          </a:p>
        </p:txBody>
      </p:sp>
    </p:spTree>
    <p:extLst>
      <p:ext uri="{BB962C8B-B14F-4D97-AF65-F5344CB8AC3E}">
        <p14:creationId xmlns:p14="http://schemas.microsoft.com/office/powerpoint/2010/main" val="3426911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7FD9E120-4F01-4871-8C64-EC73200BD8F1}" type="datetimeFigureOut">
              <a:rPr lang="es-ES" smtClean="0"/>
              <a:t>10/10/2022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01321C0-C051-4373-8698-21E1192388BE}" type="slidenum">
              <a:rPr lang="es-ES" smtClean="0"/>
              <a:t>‹Nº›</a:t>
            </a:fld>
            <a:endParaRPr lang="es-ES"/>
          </a:p>
        </p:txBody>
      </p:sp>
    </p:spTree>
    <p:extLst>
      <p:ext uri="{BB962C8B-B14F-4D97-AF65-F5344CB8AC3E}">
        <p14:creationId xmlns:p14="http://schemas.microsoft.com/office/powerpoint/2010/main" val="3002684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7FD9E120-4F01-4871-8C64-EC73200BD8F1}" type="datetimeFigureOut">
              <a:rPr lang="es-ES" smtClean="0"/>
              <a:t>10/10/2022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01321C0-C051-4373-8698-21E1192388BE}" type="slidenum">
              <a:rPr lang="es-ES" smtClean="0"/>
              <a:t>‹Nº›</a:t>
            </a:fld>
            <a:endParaRPr lang="es-ES"/>
          </a:p>
        </p:txBody>
      </p:sp>
    </p:spTree>
    <p:extLst>
      <p:ext uri="{BB962C8B-B14F-4D97-AF65-F5344CB8AC3E}">
        <p14:creationId xmlns:p14="http://schemas.microsoft.com/office/powerpoint/2010/main" val="216018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7FD9E120-4F01-4871-8C64-EC73200BD8F1}" type="datetimeFigureOut">
              <a:rPr lang="es-ES" smtClean="0"/>
              <a:t>10/10/2022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01321C0-C051-4373-8698-21E1192388BE}" type="slidenum">
              <a:rPr lang="es-ES" smtClean="0"/>
              <a:t>‹Nº›</a:t>
            </a:fld>
            <a:endParaRPr lang="es-ES"/>
          </a:p>
        </p:txBody>
      </p:sp>
    </p:spTree>
    <p:extLst>
      <p:ext uri="{BB962C8B-B14F-4D97-AF65-F5344CB8AC3E}">
        <p14:creationId xmlns:p14="http://schemas.microsoft.com/office/powerpoint/2010/main" val="160859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FD9E120-4F01-4871-8C64-EC73200BD8F1}" type="datetimeFigureOut">
              <a:rPr lang="es-ES" smtClean="0"/>
              <a:t>10/10/2022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01321C0-C051-4373-8698-21E1192388BE}" type="slidenum">
              <a:rPr lang="es-ES" smtClean="0"/>
              <a:t>‹Nº›</a:t>
            </a:fld>
            <a:endParaRPr lang="es-ES"/>
          </a:p>
        </p:txBody>
      </p:sp>
    </p:spTree>
    <p:extLst>
      <p:ext uri="{BB962C8B-B14F-4D97-AF65-F5344CB8AC3E}">
        <p14:creationId xmlns:p14="http://schemas.microsoft.com/office/powerpoint/2010/main" val="3808678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FD9E120-4F01-4871-8C64-EC73200BD8F1}" type="datetimeFigureOut">
              <a:rPr lang="es-ES" smtClean="0"/>
              <a:t>10/10/2022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01321C0-C051-4373-8698-21E1192388BE}" type="slidenum">
              <a:rPr lang="es-ES" smtClean="0"/>
              <a:t>‹Nº›</a:t>
            </a:fld>
            <a:endParaRPr lang="es-ES"/>
          </a:p>
        </p:txBody>
      </p:sp>
    </p:spTree>
    <p:extLst>
      <p:ext uri="{BB962C8B-B14F-4D97-AF65-F5344CB8AC3E}">
        <p14:creationId xmlns:p14="http://schemas.microsoft.com/office/powerpoint/2010/main" val="3545728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FD9E120-4F01-4871-8C64-EC73200BD8F1}" type="datetimeFigureOut">
              <a:rPr lang="es-ES" smtClean="0"/>
              <a:t>10/10/2022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01321C0-C051-4373-8698-21E1192388BE}" type="slidenum">
              <a:rPr lang="es-ES" smtClean="0"/>
              <a:t>‹Nº›</a:t>
            </a:fld>
            <a:endParaRPr lang="es-ES"/>
          </a:p>
        </p:txBody>
      </p:sp>
    </p:spTree>
    <p:extLst>
      <p:ext uri="{BB962C8B-B14F-4D97-AF65-F5344CB8AC3E}">
        <p14:creationId xmlns:p14="http://schemas.microsoft.com/office/powerpoint/2010/main" val="2667689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9E120-4F01-4871-8C64-EC73200BD8F1}" type="datetimeFigureOut">
              <a:rPr lang="es-ES" smtClean="0"/>
              <a:t>10/10/2022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321C0-C051-4373-8698-21E1192388BE}" type="slidenum">
              <a:rPr lang="es-ES" smtClean="0"/>
              <a:t>‹Nº›</a:t>
            </a:fld>
            <a:endParaRPr lang="es-ES"/>
          </a:p>
        </p:txBody>
      </p:sp>
    </p:spTree>
    <p:extLst>
      <p:ext uri="{BB962C8B-B14F-4D97-AF65-F5344CB8AC3E}">
        <p14:creationId xmlns:p14="http://schemas.microsoft.com/office/powerpoint/2010/main" val="3329355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chart" Target="../charts/chart1.xml"/><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chart" Target="../charts/chart2.xml"/><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cstate="email">
            <a:extLst>
              <a:ext uri="{28A0092B-C50C-407E-A947-70E740481C1C}">
                <a14:useLocalDpi xmlns:a14="http://schemas.microsoft.com/office/drawing/2010/main"/>
              </a:ext>
            </a:extLst>
          </a:blip>
          <a:srcRect l="11406" t="12314" r="12344" b="56713"/>
          <a:stretch/>
        </p:blipFill>
        <p:spPr>
          <a:xfrm>
            <a:off x="14181" y="0"/>
            <a:ext cx="8220288" cy="1356012"/>
          </a:xfrm>
          <a:prstGeom prst="rect">
            <a:avLst/>
          </a:prstGeom>
        </p:spPr>
      </p:pic>
      <p:pic>
        <p:nvPicPr>
          <p:cNvPr id="3" name="Imagen 2"/>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72105" y="2003849"/>
            <a:ext cx="1480998" cy="1284302"/>
          </a:xfrm>
          <a:prstGeom prst="rect">
            <a:avLst/>
          </a:prstGeom>
        </p:spPr>
      </p:pic>
      <p:pic>
        <p:nvPicPr>
          <p:cNvPr id="4" name="Imagen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58739" y="3584129"/>
            <a:ext cx="2475663" cy="996393"/>
          </a:xfrm>
          <a:prstGeom prst="rect">
            <a:avLst/>
          </a:prstGeom>
        </p:spPr>
      </p:pic>
      <p:pic>
        <p:nvPicPr>
          <p:cNvPr id="5" name="Imagen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72105" y="4790557"/>
            <a:ext cx="2248933" cy="1124467"/>
          </a:xfrm>
          <a:prstGeom prst="rect">
            <a:avLst/>
          </a:prstGeom>
        </p:spPr>
      </p:pic>
      <p:sp>
        <p:nvSpPr>
          <p:cNvPr id="6" name="CuadroTexto 5"/>
          <p:cNvSpPr txBox="1"/>
          <p:nvPr/>
        </p:nvSpPr>
        <p:spPr>
          <a:xfrm>
            <a:off x="3657600" y="1800225"/>
            <a:ext cx="8067675" cy="2585323"/>
          </a:xfrm>
          <a:prstGeom prst="rect">
            <a:avLst/>
          </a:prstGeom>
          <a:noFill/>
        </p:spPr>
        <p:txBody>
          <a:bodyPr wrap="square" rtlCol="0">
            <a:spAutoFit/>
          </a:bodyPr>
          <a:lstStyle/>
          <a:p>
            <a:pPr algn="r"/>
            <a:r>
              <a:rPr lang="es-ES" sz="5400" b="1" dirty="0">
                <a:solidFill>
                  <a:schemeClr val="accent1">
                    <a:lumMod val="50000"/>
                  </a:schemeClr>
                </a:solidFill>
              </a:rPr>
              <a:t>CERCLAJE CERVICAL EXPERIENCIA EN NUESTRO CENTRO DE 9 AÑOS</a:t>
            </a:r>
          </a:p>
        </p:txBody>
      </p:sp>
      <p:sp>
        <p:nvSpPr>
          <p:cNvPr id="7" name="CuadroTexto 6"/>
          <p:cNvSpPr txBox="1"/>
          <p:nvPr/>
        </p:nvSpPr>
        <p:spPr>
          <a:xfrm>
            <a:off x="5457825" y="5463447"/>
            <a:ext cx="6591300" cy="1200329"/>
          </a:xfrm>
          <a:prstGeom prst="rect">
            <a:avLst/>
          </a:prstGeom>
          <a:noFill/>
        </p:spPr>
        <p:txBody>
          <a:bodyPr wrap="square" rtlCol="0">
            <a:spAutoFit/>
          </a:bodyPr>
          <a:lstStyle/>
          <a:p>
            <a:pPr algn="just"/>
            <a:r>
              <a:rPr lang="es-ES" sz="2400" b="1" i="1" dirty="0">
                <a:solidFill>
                  <a:schemeClr val="accent1">
                    <a:lumMod val="50000"/>
                  </a:schemeClr>
                </a:solidFill>
              </a:rPr>
              <a:t>C. ÁLVAREZ COLOMO</a:t>
            </a:r>
            <a:r>
              <a:rPr lang="es-ES" sz="2400" b="1" i="1" baseline="30000" dirty="0">
                <a:solidFill>
                  <a:schemeClr val="accent1">
                    <a:lumMod val="50000"/>
                  </a:schemeClr>
                </a:solidFill>
              </a:rPr>
              <a:t>1-2</a:t>
            </a:r>
            <a:r>
              <a:rPr lang="es-ES" sz="2400" b="1" i="1" dirty="0">
                <a:solidFill>
                  <a:schemeClr val="accent1">
                    <a:lumMod val="50000"/>
                  </a:schemeClr>
                </a:solidFill>
              </a:rPr>
              <a:t>; S. DE MIGUEL MANSO</a:t>
            </a:r>
            <a:r>
              <a:rPr lang="es-ES" sz="2400" b="1" i="1" baseline="30000" dirty="0">
                <a:solidFill>
                  <a:schemeClr val="accent1">
                    <a:lumMod val="50000"/>
                  </a:schemeClr>
                </a:solidFill>
              </a:rPr>
              <a:t>1-2</a:t>
            </a:r>
            <a:r>
              <a:rPr lang="es-ES" sz="2400" b="1" i="1" dirty="0">
                <a:solidFill>
                  <a:schemeClr val="accent1">
                    <a:lumMod val="50000"/>
                  </a:schemeClr>
                </a:solidFill>
              </a:rPr>
              <a:t>; D. VIRUEGA CUARESMA</a:t>
            </a:r>
            <a:r>
              <a:rPr lang="es-ES" sz="2400" b="1" i="1" baseline="30000" dirty="0">
                <a:solidFill>
                  <a:schemeClr val="accent1">
                    <a:lumMod val="50000"/>
                  </a:schemeClr>
                </a:solidFill>
              </a:rPr>
              <a:t>1</a:t>
            </a:r>
            <a:r>
              <a:rPr lang="es-ES" sz="2400" b="1" i="1" dirty="0">
                <a:solidFill>
                  <a:schemeClr val="accent1">
                    <a:lumMod val="50000"/>
                  </a:schemeClr>
                </a:solidFill>
              </a:rPr>
              <a:t>; H, BERMEJO MORALES</a:t>
            </a:r>
            <a:r>
              <a:rPr lang="es-ES" sz="2400" b="1" i="1" baseline="30000" dirty="0">
                <a:solidFill>
                  <a:schemeClr val="accent1">
                    <a:lumMod val="50000"/>
                  </a:schemeClr>
                </a:solidFill>
              </a:rPr>
              <a:t>1</a:t>
            </a:r>
            <a:r>
              <a:rPr lang="es-ES" sz="2400" b="1" i="1" dirty="0">
                <a:solidFill>
                  <a:schemeClr val="accent1">
                    <a:lumMod val="50000"/>
                  </a:schemeClr>
                </a:solidFill>
              </a:rPr>
              <a:t>, E. GARCIA GARCÍA</a:t>
            </a:r>
            <a:r>
              <a:rPr lang="es-ES" sz="2400" b="1" i="1" baseline="30000" dirty="0">
                <a:solidFill>
                  <a:schemeClr val="accent1">
                    <a:lumMod val="50000"/>
                  </a:schemeClr>
                </a:solidFill>
              </a:rPr>
              <a:t>1</a:t>
            </a:r>
            <a:r>
              <a:rPr lang="es-ES" sz="2400" b="1" i="1" dirty="0">
                <a:solidFill>
                  <a:schemeClr val="accent1">
                    <a:lumMod val="50000"/>
                  </a:schemeClr>
                </a:solidFill>
              </a:rPr>
              <a:t>; DAVID QUINTERO GUTIÉRREZ</a:t>
            </a:r>
            <a:r>
              <a:rPr lang="es-ES" sz="2400" b="1" i="1" baseline="30000" dirty="0">
                <a:solidFill>
                  <a:schemeClr val="accent1">
                    <a:lumMod val="50000"/>
                  </a:schemeClr>
                </a:solidFill>
              </a:rPr>
              <a:t>2</a:t>
            </a:r>
          </a:p>
        </p:txBody>
      </p:sp>
    </p:spTree>
    <p:extLst>
      <p:ext uri="{BB962C8B-B14F-4D97-AF65-F5344CB8AC3E}">
        <p14:creationId xmlns:p14="http://schemas.microsoft.com/office/powerpoint/2010/main" val="1273030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443845159"/>
              </p:ext>
            </p:extLst>
          </p:nvPr>
        </p:nvGraphicFramePr>
        <p:xfrm>
          <a:off x="647701" y="1181102"/>
          <a:ext cx="11099800" cy="5219697"/>
        </p:xfrm>
        <a:graphic>
          <a:graphicData uri="http://schemas.openxmlformats.org/drawingml/2006/table">
            <a:tbl>
              <a:tblPr firstRow="1" bandRow="1">
                <a:tableStyleId>{BC89EF96-8CEA-46FF-86C4-4CE0E7609802}</a:tableStyleId>
              </a:tblPr>
              <a:tblGrid>
                <a:gridCol w="1702808">
                  <a:extLst>
                    <a:ext uri="{9D8B030D-6E8A-4147-A177-3AD203B41FA5}">
                      <a16:colId xmlns:a16="http://schemas.microsoft.com/office/drawing/2014/main" val="20000"/>
                    </a:ext>
                  </a:extLst>
                </a:gridCol>
                <a:gridCol w="9396992">
                  <a:extLst>
                    <a:ext uri="{9D8B030D-6E8A-4147-A177-3AD203B41FA5}">
                      <a16:colId xmlns:a16="http://schemas.microsoft.com/office/drawing/2014/main" val="20001"/>
                    </a:ext>
                  </a:extLst>
                </a:gridCol>
              </a:tblGrid>
              <a:tr h="475913">
                <a:tc>
                  <a:txBody>
                    <a:bodyPr/>
                    <a:lstStyle/>
                    <a:p>
                      <a:pPr algn="just"/>
                      <a:r>
                        <a:rPr lang="es-ES" sz="2000" b="1" dirty="0">
                          <a:solidFill>
                            <a:schemeClr val="accent1">
                              <a:lumMod val="50000"/>
                            </a:schemeClr>
                          </a:solidFill>
                        </a:rPr>
                        <a:t>DISEÑO</a:t>
                      </a:r>
                    </a:p>
                  </a:txBody>
                  <a:tcPr marL="121914" marR="121914" marT="60959" marB="60959"/>
                </a:tc>
                <a:tc>
                  <a:txBody>
                    <a:bodyPr/>
                    <a:lstStyle/>
                    <a:p>
                      <a:pPr algn="just"/>
                      <a:r>
                        <a:rPr lang="es-ES" sz="2000" b="0" dirty="0">
                          <a:solidFill>
                            <a:schemeClr val="accent1">
                              <a:lumMod val="50000"/>
                            </a:schemeClr>
                          </a:solidFill>
                        </a:rPr>
                        <a:t>Estudio</a:t>
                      </a:r>
                      <a:r>
                        <a:rPr lang="es-ES" sz="2000" b="0" baseline="0" dirty="0">
                          <a:solidFill>
                            <a:schemeClr val="accent1">
                              <a:lumMod val="50000"/>
                            </a:schemeClr>
                          </a:solidFill>
                        </a:rPr>
                        <a:t> descriptivo retrospectivo</a:t>
                      </a:r>
                      <a:endParaRPr lang="es-ES" sz="2000" b="0" dirty="0">
                        <a:solidFill>
                          <a:schemeClr val="accent1">
                            <a:lumMod val="50000"/>
                          </a:schemeClr>
                        </a:solidFill>
                      </a:endParaRPr>
                    </a:p>
                  </a:txBody>
                  <a:tcPr marL="121914" marR="121914" marT="60959" marB="60959"/>
                </a:tc>
                <a:extLst>
                  <a:ext uri="{0D108BD9-81ED-4DB2-BD59-A6C34878D82A}">
                    <a16:rowId xmlns:a16="http://schemas.microsoft.com/office/drawing/2014/main" val="10000"/>
                  </a:ext>
                </a:extLst>
              </a:tr>
              <a:tr h="475913">
                <a:tc>
                  <a:txBody>
                    <a:bodyPr/>
                    <a:lstStyle/>
                    <a:p>
                      <a:pPr algn="just"/>
                      <a:r>
                        <a:rPr lang="es-ES" sz="2000" b="1" dirty="0">
                          <a:solidFill>
                            <a:schemeClr val="accent1">
                              <a:lumMod val="50000"/>
                            </a:schemeClr>
                          </a:solidFill>
                        </a:rPr>
                        <a:t>MUESTRA</a:t>
                      </a:r>
                    </a:p>
                  </a:txBody>
                  <a:tcPr marL="121914" marR="121914" marT="60959" marB="60959"/>
                </a:tc>
                <a:tc>
                  <a:txBody>
                    <a:bodyPr/>
                    <a:lstStyle/>
                    <a:p>
                      <a:pPr algn="just"/>
                      <a:r>
                        <a:rPr lang="es-ES" sz="2000" dirty="0">
                          <a:solidFill>
                            <a:schemeClr val="accent1">
                              <a:lumMod val="50000"/>
                            </a:schemeClr>
                          </a:solidFill>
                        </a:rPr>
                        <a:t>22 cerclajes realizados en HCUV entre enero de 2014 y junio de 2022.</a:t>
                      </a:r>
                    </a:p>
                  </a:txBody>
                  <a:tcPr marL="121914" marR="121914" marT="60959" marB="60959"/>
                </a:tc>
                <a:extLst>
                  <a:ext uri="{0D108BD9-81ED-4DB2-BD59-A6C34878D82A}">
                    <a16:rowId xmlns:a16="http://schemas.microsoft.com/office/drawing/2014/main" val="10001"/>
                  </a:ext>
                </a:extLst>
              </a:tr>
              <a:tr h="1151404">
                <a:tc>
                  <a:txBody>
                    <a:bodyPr/>
                    <a:lstStyle/>
                    <a:p>
                      <a:pPr algn="just"/>
                      <a:r>
                        <a:rPr lang="es-ES" sz="2000" b="1" dirty="0">
                          <a:solidFill>
                            <a:schemeClr val="accent1">
                              <a:lumMod val="50000"/>
                            </a:schemeClr>
                          </a:solidFill>
                        </a:rPr>
                        <a:t>VARIABLES</a:t>
                      </a:r>
                    </a:p>
                  </a:txBody>
                  <a:tcPr marL="121914" marR="121914" marT="60959" marB="60959"/>
                </a:tc>
                <a:tc>
                  <a:txBody>
                    <a:bodyPr/>
                    <a:lstStyle/>
                    <a:p>
                      <a:pPr marL="285750" indent="-285750" algn="just">
                        <a:buFont typeface="Arial" panose="020B0604020202020204" pitchFamily="34" charset="0"/>
                        <a:buChar char="•"/>
                      </a:pPr>
                      <a:r>
                        <a:rPr lang="es-ES" sz="2000" dirty="0">
                          <a:solidFill>
                            <a:schemeClr val="accent1">
                              <a:lumMod val="50000"/>
                            </a:schemeClr>
                          </a:solidFill>
                        </a:rPr>
                        <a:t>Características</a:t>
                      </a:r>
                      <a:r>
                        <a:rPr lang="es-ES" sz="2000" baseline="0" dirty="0">
                          <a:solidFill>
                            <a:schemeClr val="accent1">
                              <a:lumMod val="50000"/>
                            </a:schemeClr>
                          </a:solidFill>
                        </a:rPr>
                        <a:t> gestantes: edad, antecedentes.</a:t>
                      </a:r>
                    </a:p>
                    <a:p>
                      <a:pPr marL="285750" indent="-285750" algn="just">
                        <a:buFont typeface="Arial" panose="020B0604020202020204" pitchFamily="34" charset="0"/>
                        <a:buChar char="•"/>
                      </a:pPr>
                      <a:r>
                        <a:rPr lang="es-ES" sz="2000" baseline="0" dirty="0">
                          <a:solidFill>
                            <a:schemeClr val="accent1">
                              <a:lumMod val="50000"/>
                            </a:schemeClr>
                          </a:solidFill>
                        </a:rPr>
                        <a:t>Características de cerclaje:  indicación, EG, exploración previa.</a:t>
                      </a:r>
                    </a:p>
                    <a:p>
                      <a:pPr marL="285750" indent="-285750" algn="just">
                        <a:buFont typeface="Arial" panose="020B0604020202020204" pitchFamily="34" charset="0"/>
                        <a:buChar char="•"/>
                      </a:pPr>
                      <a:r>
                        <a:rPr lang="es-ES" sz="2000" baseline="0" dirty="0">
                          <a:solidFill>
                            <a:schemeClr val="accent1">
                              <a:lumMod val="50000"/>
                            </a:schemeClr>
                          </a:solidFill>
                        </a:rPr>
                        <a:t>Resultado: EG al parto, prolongación de la gestación, resultados neonatales.</a:t>
                      </a:r>
                      <a:endParaRPr lang="es-ES" sz="2000" dirty="0">
                        <a:solidFill>
                          <a:schemeClr val="accent1">
                            <a:lumMod val="50000"/>
                          </a:schemeClr>
                        </a:solidFill>
                      </a:endParaRPr>
                    </a:p>
                  </a:txBody>
                  <a:tcPr marL="121914" marR="121914" marT="60959" marB="60959"/>
                </a:tc>
                <a:extLst>
                  <a:ext uri="{0D108BD9-81ED-4DB2-BD59-A6C34878D82A}">
                    <a16:rowId xmlns:a16="http://schemas.microsoft.com/office/drawing/2014/main" val="10002"/>
                  </a:ext>
                </a:extLst>
              </a:tr>
              <a:tr h="475913">
                <a:tc>
                  <a:txBody>
                    <a:bodyPr/>
                    <a:lstStyle/>
                    <a:p>
                      <a:pPr algn="just"/>
                      <a:r>
                        <a:rPr lang="es-ES" sz="2000" b="1" dirty="0">
                          <a:solidFill>
                            <a:schemeClr val="accent1">
                              <a:lumMod val="50000"/>
                            </a:schemeClr>
                          </a:solidFill>
                        </a:rPr>
                        <a:t>FUENTE</a:t>
                      </a:r>
                    </a:p>
                  </a:txBody>
                  <a:tcPr marL="121914" marR="121914" marT="60959" marB="60959"/>
                </a:tc>
                <a:tc>
                  <a:txBody>
                    <a:bodyPr/>
                    <a:lstStyle/>
                    <a:p>
                      <a:pPr algn="just"/>
                      <a:r>
                        <a:rPr lang="es-ES" sz="2000" dirty="0">
                          <a:solidFill>
                            <a:schemeClr val="accent1">
                              <a:lumMod val="50000"/>
                            </a:schemeClr>
                          </a:solidFill>
                        </a:rPr>
                        <a:t>Base</a:t>
                      </a:r>
                      <a:r>
                        <a:rPr lang="es-ES" sz="2000" baseline="0" dirty="0">
                          <a:solidFill>
                            <a:schemeClr val="accent1">
                              <a:lumMod val="50000"/>
                            </a:schemeClr>
                          </a:solidFill>
                        </a:rPr>
                        <a:t> de datos del paritorio, historia clínica electrónica</a:t>
                      </a:r>
                      <a:endParaRPr lang="es-ES" sz="2000" dirty="0">
                        <a:solidFill>
                          <a:schemeClr val="accent1">
                            <a:lumMod val="50000"/>
                          </a:schemeClr>
                        </a:solidFill>
                      </a:endParaRPr>
                    </a:p>
                  </a:txBody>
                  <a:tcPr marL="121914" marR="121914" marT="60959" marB="60959"/>
                </a:tc>
                <a:extLst>
                  <a:ext uri="{0D108BD9-81ED-4DB2-BD59-A6C34878D82A}">
                    <a16:rowId xmlns:a16="http://schemas.microsoft.com/office/drawing/2014/main" val="10003"/>
                  </a:ext>
                </a:extLst>
              </a:tr>
              <a:tr h="813659">
                <a:tc>
                  <a:txBody>
                    <a:bodyPr/>
                    <a:lstStyle/>
                    <a:p>
                      <a:pPr algn="just"/>
                      <a:r>
                        <a:rPr lang="es-ES" sz="2000" b="1" dirty="0">
                          <a:solidFill>
                            <a:schemeClr val="accent1">
                              <a:lumMod val="50000"/>
                            </a:schemeClr>
                          </a:solidFill>
                        </a:rPr>
                        <a:t>ESTADÍSTICA</a:t>
                      </a:r>
                    </a:p>
                  </a:txBody>
                  <a:tcPr marL="121914" marR="121914" marT="60959" marB="60959"/>
                </a:tc>
                <a:tc>
                  <a:txBody>
                    <a:bodyPr/>
                    <a:lstStyle/>
                    <a:p>
                      <a:pPr algn="just"/>
                      <a:r>
                        <a:rPr lang="es-ES" sz="2000" dirty="0">
                          <a:solidFill>
                            <a:schemeClr val="accent1">
                              <a:lumMod val="50000"/>
                            </a:schemeClr>
                          </a:solidFill>
                        </a:rPr>
                        <a:t>Medias, desviación estándar, Chi- cuadrado y U- Mann-Whitney. Significación estadistica p&lt;0,005.</a:t>
                      </a:r>
                      <a:r>
                        <a:rPr lang="es-ES" sz="2000" baseline="0" dirty="0">
                          <a:solidFill>
                            <a:schemeClr val="accent1">
                              <a:lumMod val="50000"/>
                            </a:schemeClr>
                          </a:solidFill>
                        </a:rPr>
                        <a:t> </a:t>
                      </a:r>
                      <a:r>
                        <a:rPr lang="es-ES" sz="2000" baseline="0" dirty="0" err="1">
                          <a:solidFill>
                            <a:schemeClr val="accent1">
                              <a:lumMod val="50000"/>
                            </a:schemeClr>
                          </a:solidFill>
                        </a:rPr>
                        <a:t>Excell</a:t>
                      </a:r>
                      <a:r>
                        <a:rPr lang="es-ES" sz="2000" baseline="0" dirty="0">
                          <a:solidFill>
                            <a:schemeClr val="accent1">
                              <a:lumMod val="50000"/>
                            </a:schemeClr>
                          </a:solidFill>
                        </a:rPr>
                        <a:t> y SPSS v 22.</a:t>
                      </a:r>
                      <a:endParaRPr lang="es-ES" sz="2000" dirty="0">
                        <a:solidFill>
                          <a:schemeClr val="accent1">
                            <a:lumMod val="50000"/>
                          </a:schemeClr>
                        </a:solidFill>
                      </a:endParaRPr>
                    </a:p>
                  </a:txBody>
                  <a:tcPr marL="121914" marR="121914" marT="60959" marB="60959"/>
                </a:tc>
                <a:extLst>
                  <a:ext uri="{0D108BD9-81ED-4DB2-BD59-A6C34878D82A}">
                    <a16:rowId xmlns:a16="http://schemas.microsoft.com/office/drawing/2014/main" val="10004"/>
                  </a:ext>
                </a:extLst>
              </a:tr>
              <a:tr h="1826895">
                <a:tc>
                  <a:txBody>
                    <a:bodyPr/>
                    <a:lstStyle/>
                    <a:p>
                      <a:pPr algn="just"/>
                      <a:r>
                        <a:rPr lang="es-ES" sz="2000" b="1" dirty="0">
                          <a:solidFill>
                            <a:schemeClr val="accent1">
                              <a:lumMod val="50000"/>
                            </a:schemeClr>
                          </a:solidFill>
                        </a:rPr>
                        <a:t>PROTOCOLO CLÍNICO</a:t>
                      </a:r>
                    </a:p>
                  </a:txBody>
                  <a:tcPr marL="121914" marR="121914" marT="60959" marB="60959"/>
                </a:tc>
                <a:tc>
                  <a:txBody>
                    <a:bodyPr/>
                    <a:lstStyle/>
                    <a:p>
                      <a:pPr marL="285750" indent="-285750" algn="just">
                        <a:buFont typeface="Arial" panose="020B0604020202020204" pitchFamily="34" charset="0"/>
                        <a:buChar char="•"/>
                      </a:pPr>
                      <a:r>
                        <a:rPr lang="es-ES" sz="2000" dirty="0">
                          <a:solidFill>
                            <a:schemeClr val="accent1">
                              <a:lumMod val="50000"/>
                            </a:schemeClr>
                          </a:solidFill>
                        </a:rPr>
                        <a:t>Identificación de mujeres de riesgo. Seguimiento consulta especializada con cervicometría</a:t>
                      </a:r>
                      <a:r>
                        <a:rPr lang="es-ES" sz="2000" baseline="0" dirty="0">
                          <a:solidFill>
                            <a:schemeClr val="accent1">
                              <a:lumMod val="50000"/>
                            </a:schemeClr>
                          </a:solidFill>
                        </a:rPr>
                        <a:t> cada 2 semanas.</a:t>
                      </a:r>
                    </a:p>
                    <a:p>
                      <a:pPr marL="285750" indent="-285750" algn="just">
                        <a:buFont typeface="Arial" panose="020B0604020202020204" pitchFamily="34" charset="0"/>
                        <a:buChar char="•"/>
                      </a:pPr>
                      <a:r>
                        <a:rPr lang="es-ES" sz="2000" baseline="0" dirty="0">
                          <a:solidFill>
                            <a:schemeClr val="accent1">
                              <a:lumMod val="50000"/>
                            </a:schemeClr>
                          </a:solidFill>
                        </a:rPr>
                        <a:t>Cervicometría poblacional en ECO 20.</a:t>
                      </a:r>
                    </a:p>
                    <a:p>
                      <a:pPr marL="285750" indent="-285750" algn="just">
                        <a:buFont typeface="Arial" panose="020B0604020202020204" pitchFamily="34" charset="0"/>
                        <a:buChar char="•"/>
                      </a:pPr>
                      <a:r>
                        <a:rPr lang="es-ES" sz="2000" baseline="0" dirty="0">
                          <a:solidFill>
                            <a:schemeClr val="accent1">
                              <a:lumMod val="50000"/>
                            </a:schemeClr>
                          </a:solidFill>
                        </a:rPr>
                        <a:t>Cerclaje tipo McDonald con cinta de </a:t>
                      </a:r>
                      <a:r>
                        <a:rPr lang="es-ES" sz="2000" baseline="0" dirty="0" err="1">
                          <a:solidFill>
                            <a:schemeClr val="accent1">
                              <a:lumMod val="50000"/>
                            </a:schemeClr>
                          </a:solidFill>
                        </a:rPr>
                        <a:t>Mersilene</a:t>
                      </a:r>
                      <a:r>
                        <a:rPr lang="es-ES" sz="2000" baseline="0" dirty="0">
                          <a:solidFill>
                            <a:schemeClr val="accent1">
                              <a:lumMod val="50000"/>
                            </a:schemeClr>
                          </a:solidFill>
                        </a:rPr>
                        <a:t>.</a:t>
                      </a:r>
                    </a:p>
                    <a:p>
                      <a:pPr marL="285750" indent="-285750" algn="just">
                        <a:buFont typeface="Arial" panose="020B0604020202020204" pitchFamily="34" charset="0"/>
                        <a:buChar char="•"/>
                      </a:pPr>
                      <a:r>
                        <a:rPr lang="es-ES" sz="2000" baseline="0" dirty="0">
                          <a:solidFill>
                            <a:schemeClr val="accent1">
                              <a:lumMod val="50000"/>
                            </a:schemeClr>
                          </a:solidFill>
                        </a:rPr>
                        <a:t>Mismo equipo de profesionales: Unidad de Medicina Materno-Fetal.</a:t>
                      </a:r>
                      <a:endParaRPr lang="es-ES" sz="2000" dirty="0">
                        <a:solidFill>
                          <a:schemeClr val="accent1">
                            <a:lumMod val="50000"/>
                          </a:schemeClr>
                        </a:solidFill>
                      </a:endParaRPr>
                    </a:p>
                  </a:txBody>
                  <a:tcPr marL="121914" marR="121914" marT="60959" marB="60959"/>
                </a:tc>
                <a:extLst>
                  <a:ext uri="{0D108BD9-81ED-4DB2-BD59-A6C34878D82A}">
                    <a16:rowId xmlns:a16="http://schemas.microsoft.com/office/drawing/2014/main" val="10005"/>
                  </a:ext>
                </a:extLst>
              </a:tr>
            </a:tbl>
          </a:graphicData>
        </a:graphic>
      </p:graphicFrame>
      <p:sp>
        <p:nvSpPr>
          <p:cNvPr id="6" name="CuadroTexto 5"/>
          <p:cNvSpPr txBox="1"/>
          <p:nvPr/>
        </p:nvSpPr>
        <p:spPr>
          <a:xfrm>
            <a:off x="647701" y="464820"/>
            <a:ext cx="5539739" cy="584775"/>
          </a:xfrm>
          <a:prstGeom prst="rect">
            <a:avLst/>
          </a:prstGeom>
          <a:noFill/>
        </p:spPr>
        <p:txBody>
          <a:bodyPr wrap="square" rtlCol="0">
            <a:spAutoFit/>
          </a:bodyPr>
          <a:lstStyle/>
          <a:p>
            <a:r>
              <a:rPr lang="es-ES" sz="3200" b="1" dirty="0">
                <a:solidFill>
                  <a:schemeClr val="accent1">
                    <a:lumMod val="50000"/>
                  </a:schemeClr>
                </a:solidFill>
              </a:rPr>
              <a:t>MATERIAL Y MÉTODOS</a:t>
            </a:r>
          </a:p>
        </p:txBody>
      </p:sp>
    </p:spTree>
    <p:extLst>
      <p:ext uri="{BB962C8B-B14F-4D97-AF65-F5344CB8AC3E}">
        <p14:creationId xmlns:p14="http://schemas.microsoft.com/office/powerpoint/2010/main" val="3189662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8141" y="190500"/>
            <a:ext cx="5539739" cy="584775"/>
          </a:xfrm>
          <a:prstGeom prst="rect">
            <a:avLst/>
          </a:prstGeom>
          <a:noFill/>
        </p:spPr>
        <p:txBody>
          <a:bodyPr wrap="square" rtlCol="0">
            <a:spAutoFit/>
          </a:bodyPr>
          <a:lstStyle/>
          <a:p>
            <a:r>
              <a:rPr lang="es-ES" sz="3200" b="1" dirty="0">
                <a:solidFill>
                  <a:schemeClr val="accent1">
                    <a:lumMod val="50000"/>
                  </a:schemeClr>
                </a:solidFill>
              </a:rPr>
              <a:t>RESULTADOS</a:t>
            </a:r>
          </a:p>
        </p:txBody>
      </p:sp>
      <p:sp>
        <p:nvSpPr>
          <p:cNvPr id="6" name="CuadroTexto 5"/>
          <p:cNvSpPr txBox="1"/>
          <p:nvPr/>
        </p:nvSpPr>
        <p:spPr>
          <a:xfrm>
            <a:off x="2910840" y="292388"/>
            <a:ext cx="2689860" cy="381000"/>
          </a:xfrm>
          <a:prstGeom prst="rect">
            <a:avLst/>
          </a:prstGeom>
          <a:noFill/>
        </p:spPr>
        <p:txBody>
          <a:bodyPr wrap="square" rtlCol="0">
            <a:spAutoFit/>
          </a:bodyPr>
          <a:lstStyle/>
          <a:p>
            <a:r>
              <a:rPr lang="es-ES" b="1" dirty="0">
                <a:solidFill>
                  <a:schemeClr val="accent1">
                    <a:lumMod val="50000"/>
                  </a:schemeClr>
                </a:solidFill>
              </a:rPr>
              <a:t>2,25 CASOS /1000 PARTOS</a:t>
            </a:r>
          </a:p>
        </p:txBody>
      </p:sp>
      <p:graphicFrame>
        <p:nvGraphicFramePr>
          <p:cNvPr id="7" name="Gráfico 6"/>
          <p:cNvGraphicFramePr/>
          <p:nvPr>
            <p:extLst>
              <p:ext uri="{D42A27DB-BD31-4B8C-83A1-F6EECF244321}">
                <p14:modId xmlns:p14="http://schemas.microsoft.com/office/powerpoint/2010/main" val="3888754858"/>
              </p:ext>
            </p:extLst>
          </p:nvPr>
        </p:nvGraphicFramePr>
        <p:xfrm>
          <a:off x="8153399" y="295216"/>
          <a:ext cx="4368112" cy="31975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la 9"/>
          <p:cNvGraphicFramePr>
            <a:graphicFrameLocks noGrp="1"/>
          </p:cNvGraphicFramePr>
          <p:nvPr>
            <p:extLst>
              <p:ext uri="{D42A27DB-BD31-4B8C-83A1-F6EECF244321}">
                <p14:modId xmlns:p14="http://schemas.microsoft.com/office/powerpoint/2010/main" val="3945947520"/>
              </p:ext>
            </p:extLst>
          </p:nvPr>
        </p:nvGraphicFramePr>
        <p:xfrm>
          <a:off x="197064" y="2803808"/>
          <a:ext cx="8039099" cy="3935513"/>
        </p:xfrm>
        <a:graphic>
          <a:graphicData uri="http://schemas.openxmlformats.org/drawingml/2006/table">
            <a:tbl>
              <a:tblPr firstRow="1" bandRow="1">
                <a:tableStyleId>{BC89EF96-8CEA-46FF-86C4-4CE0E7609802}</a:tableStyleId>
              </a:tblPr>
              <a:tblGrid>
                <a:gridCol w="2537645">
                  <a:extLst>
                    <a:ext uri="{9D8B030D-6E8A-4147-A177-3AD203B41FA5}">
                      <a16:colId xmlns:a16="http://schemas.microsoft.com/office/drawing/2014/main" val="20000"/>
                    </a:ext>
                  </a:extLst>
                </a:gridCol>
                <a:gridCol w="1753106">
                  <a:extLst>
                    <a:ext uri="{9D8B030D-6E8A-4147-A177-3AD203B41FA5}">
                      <a16:colId xmlns:a16="http://schemas.microsoft.com/office/drawing/2014/main" val="20001"/>
                    </a:ext>
                  </a:extLst>
                </a:gridCol>
                <a:gridCol w="1355992">
                  <a:extLst>
                    <a:ext uri="{9D8B030D-6E8A-4147-A177-3AD203B41FA5}">
                      <a16:colId xmlns:a16="http://schemas.microsoft.com/office/drawing/2014/main" val="20002"/>
                    </a:ext>
                  </a:extLst>
                </a:gridCol>
                <a:gridCol w="1376795">
                  <a:extLst>
                    <a:ext uri="{9D8B030D-6E8A-4147-A177-3AD203B41FA5}">
                      <a16:colId xmlns:a16="http://schemas.microsoft.com/office/drawing/2014/main" val="20003"/>
                    </a:ext>
                  </a:extLst>
                </a:gridCol>
                <a:gridCol w="1015561">
                  <a:extLst>
                    <a:ext uri="{9D8B030D-6E8A-4147-A177-3AD203B41FA5}">
                      <a16:colId xmlns:a16="http://schemas.microsoft.com/office/drawing/2014/main" val="20004"/>
                    </a:ext>
                  </a:extLst>
                </a:gridCol>
              </a:tblGrid>
              <a:tr h="1369857">
                <a:tc>
                  <a:txBody>
                    <a:bodyPr/>
                    <a:lstStyle/>
                    <a:p>
                      <a:endParaRPr lang="es-ES" sz="1600" b="1" dirty="0">
                        <a:solidFill>
                          <a:schemeClr val="accent1">
                            <a:lumMod val="50000"/>
                          </a:schemeClr>
                        </a:solidFill>
                      </a:endParaRPr>
                    </a:p>
                  </a:txBody>
                  <a:tcPr marL="47997" marR="47997" marT="0" marB="0" anchor="ctr"/>
                </a:tc>
                <a:tc>
                  <a:txBody>
                    <a:bodyPr/>
                    <a:lstStyle/>
                    <a:p>
                      <a:endParaRPr lang="es-ES" sz="1600" b="1" dirty="0">
                        <a:solidFill>
                          <a:schemeClr val="accent1">
                            <a:lumMod val="50000"/>
                          </a:schemeClr>
                        </a:solidFill>
                      </a:endParaRPr>
                    </a:p>
                    <a:p>
                      <a:endParaRPr lang="es-ES" sz="2800" b="1" dirty="0">
                        <a:solidFill>
                          <a:schemeClr val="accent1">
                            <a:lumMod val="50000"/>
                          </a:schemeClr>
                        </a:solidFill>
                      </a:endParaRPr>
                    </a:p>
                    <a:p>
                      <a:endParaRPr lang="es-ES" sz="2800" b="1" dirty="0">
                        <a:solidFill>
                          <a:schemeClr val="accent1">
                            <a:lumMod val="50000"/>
                          </a:schemeClr>
                        </a:solidFill>
                      </a:endParaRPr>
                    </a:p>
                  </a:txBody>
                  <a:tcPr marL="121914" marR="121914" marT="60959" marB="60959"/>
                </a:tc>
                <a:tc>
                  <a:txBody>
                    <a:bodyPr/>
                    <a:lstStyle/>
                    <a:p>
                      <a:endParaRPr lang="es-ES" sz="1600" b="1" dirty="0">
                        <a:solidFill>
                          <a:schemeClr val="accent1">
                            <a:lumMod val="50000"/>
                          </a:schemeClr>
                        </a:solidFill>
                      </a:endParaRPr>
                    </a:p>
                    <a:p>
                      <a:endParaRPr lang="es-ES" sz="1600" b="1" dirty="0">
                        <a:solidFill>
                          <a:schemeClr val="accent1">
                            <a:lumMod val="50000"/>
                          </a:schemeClr>
                        </a:solidFill>
                      </a:endParaRPr>
                    </a:p>
                    <a:p>
                      <a:endParaRPr lang="es-ES" sz="1600" b="1" dirty="0">
                        <a:solidFill>
                          <a:schemeClr val="accent1">
                            <a:lumMod val="50000"/>
                          </a:schemeClr>
                        </a:solidFill>
                      </a:endParaRPr>
                    </a:p>
                  </a:txBody>
                  <a:tcPr marL="121914" marR="121914" marT="60959" marB="60959"/>
                </a:tc>
                <a:tc>
                  <a:txBody>
                    <a:bodyPr/>
                    <a:lstStyle/>
                    <a:p>
                      <a:endParaRPr lang="es-ES" sz="2800" b="1" dirty="0">
                        <a:solidFill>
                          <a:schemeClr val="accent1">
                            <a:lumMod val="50000"/>
                          </a:schemeClr>
                        </a:solidFill>
                      </a:endParaRPr>
                    </a:p>
                    <a:p>
                      <a:endParaRPr lang="es-ES" sz="2800" b="1" dirty="0">
                        <a:solidFill>
                          <a:schemeClr val="accent1">
                            <a:lumMod val="50000"/>
                          </a:schemeClr>
                        </a:solidFill>
                      </a:endParaRPr>
                    </a:p>
                  </a:txBody>
                  <a:tcPr marL="121914" marR="121914" marT="60959" marB="60959"/>
                </a:tc>
                <a:tc>
                  <a:txBody>
                    <a:bodyPr/>
                    <a:lstStyle/>
                    <a:p>
                      <a:pPr algn="ctr"/>
                      <a:r>
                        <a:rPr lang="es-ES" sz="2000" b="1" dirty="0">
                          <a:solidFill>
                            <a:schemeClr val="accent1">
                              <a:lumMod val="50000"/>
                            </a:schemeClr>
                          </a:solidFill>
                        </a:rPr>
                        <a:t>p</a:t>
                      </a:r>
                    </a:p>
                  </a:txBody>
                  <a:tcPr marL="121914" marR="121914" marT="60959" marB="60959" anchor="ctr"/>
                </a:tc>
                <a:extLst>
                  <a:ext uri="{0D108BD9-81ED-4DB2-BD59-A6C34878D82A}">
                    <a16:rowId xmlns:a16="http://schemas.microsoft.com/office/drawing/2014/main" val="10000"/>
                  </a:ext>
                </a:extLst>
              </a:tr>
              <a:tr h="463434">
                <a:tc>
                  <a:txBody>
                    <a:bodyPr/>
                    <a:lstStyle/>
                    <a:p>
                      <a:r>
                        <a:rPr lang="es-ES" sz="1600" b="1" dirty="0">
                          <a:solidFill>
                            <a:schemeClr val="accent1">
                              <a:lumMod val="50000"/>
                            </a:schemeClr>
                          </a:solidFill>
                        </a:rPr>
                        <a:t>EDAD</a:t>
                      </a:r>
                    </a:p>
                  </a:txBody>
                  <a:tcPr marL="47997" marR="47997" marT="0" marB="0" anchor="ctr"/>
                </a:tc>
                <a:tc>
                  <a:txBody>
                    <a:bodyPr/>
                    <a:lstStyle/>
                    <a:p>
                      <a:pPr algn="ctr"/>
                      <a:r>
                        <a:rPr lang="es-ES" sz="1600" b="1" dirty="0">
                          <a:solidFill>
                            <a:schemeClr val="accent1">
                              <a:lumMod val="50000"/>
                            </a:schemeClr>
                          </a:solidFill>
                        </a:rPr>
                        <a:t>34,5‡6,25</a:t>
                      </a:r>
                    </a:p>
                  </a:txBody>
                  <a:tcPr marL="121914" marR="121914" marT="60959" marB="60959" anchor="ctr"/>
                </a:tc>
                <a:tc>
                  <a:txBody>
                    <a:bodyPr/>
                    <a:lstStyle/>
                    <a:p>
                      <a:pPr algn="ctr"/>
                      <a:r>
                        <a:rPr lang="es-ES" sz="1600" b="1" dirty="0">
                          <a:solidFill>
                            <a:schemeClr val="accent1">
                              <a:lumMod val="50000"/>
                            </a:schemeClr>
                          </a:solidFill>
                        </a:rPr>
                        <a:t>36,6‡6,05</a:t>
                      </a:r>
                    </a:p>
                  </a:txBody>
                  <a:tcPr marL="121914" marR="121914" marT="60959" marB="60959" anchor="ctr"/>
                </a:tc>
                <a:tc>
                  <a:txBody>
                    <a:bodyPr/>
                    <a:lstStyle/>
                    <a:p>
                      <a:pPr algn="ctr"/>
                      <a:r>
                        <a:rPr lang="es-ES" sz="1600" b="1" dirty="0">
                          <a:solidFill>
                            <a:schemeClr val="accent1">
                              <a:lumMod val="50000"/>
                            </a:schemeClr>
                          </a:solidFill>
                        </a:rPr>
                        <a:t>31,4‡5,53</a:t>
                      </a:r>
                    </a:p>
                  </a:txBody>
                  <a:tcPr marL="121914" marR="121914" marT="60959" marB="60959" anchor="ctr"/>
                </a:tc>
                <a:tc>
                  <a:txBody>
                    <a:bodyPr/>
                    <a:lstStyle/>
                    <a:p>
                      <a:pPr algn="ctr"/>
                      <a:r>
                        <a:rPr lang="es-ES" sz="1600" b="1" dirty="0">
                          <a:solidFill>
                            <a:schemeClr val="accent1">
                              <a:lumMod val="50000"/>
                            </a:schemeClr>
                          </a:solidFill>
                        </a:rPr>
                        <a:t>0,049*</a:t>
                      </a:r>
                    </a:p>
                  </a:txBody>
                  <a:tcPr marL="121914" marR="121914" marT="60959" marB="60959" anchor="ctr"/>
                </a:tc>
                <a:extLst>
                  <a:ext uri="{0D108BD9-81ED-4DB2-BD59-A6C34878D82A}">
                    <a16:rowId xmlns:a16="http://schemas.microsoft.com/office/drawing/2014/main" val="10001"/>
                  </a:ext>
                </a:extLst>
              </a:tr>
              <a:tr h="434677">
                <a:tc>
                  <a:txBody>
                    <a:bodyPr/>
                    <a:lstStyle/>
                    <a:p>
                      <a:r>
                        <a:rPr lang="es-ES" sz="1600" b="1" dirty="0">
                          <a:solidFill>
                            <a:schemeClr val="accent1">
                              <a:lumMod val="50000"/>
                            </a:schemeClr>
                          </a:solidFill>
                        </a:rPr>
                        <a:t>FACTORES  DE RIESGO (%)</a:t>
                      </a:r>
                    </a:p>
                  </a:txBody>
                  <a:tcPr marL="47997" marR="47997" marT="0" marB="0" anchor="ctr"/>
                </a:tc>
                <a:tc>
                  <a:txBody>
                    <a:bodyPr/>
                    <a:lstStyle/>
                    <a:p>
                      <a:pPr algn="ctr"/>
                      <a:r>
                        <a:rPr lang="es-ES" sz="1600" b="1" dirty="0">
                          <a:solidFill>
                            <a:schemeClr val="accent1">
                              <a:lumMod val="50000"/>
                            </a:schemeClr>
                          </a:solidFill>
                        </a:rPr>
                        <a:t>54,5</a:t>
                      </a:r>
                    </a:p>
                  </a:txBody>
                  <a:tcPr marL="121914" marR="121914" marT="60959" marB="60959" anchor="ctr"/>
                </a:tc>
                <a:tc>
                  <a:txBody>
                    <a:bodyPr/>
                    <a:lstStyle/>
                    <a:p>
                      <a:pPr algn="ctr"/>
                      <a:r>
                        <a:rPr lang="es-ES" sz="1600" b="1" dirty="0">
                          <a:solidFill>
                            <a:schemeClr val="accent1">
                              <a:lumMod val="50000"/>
                            </a:schemeClr>
                          </a:solidFill>
                        </a:rPr>
                        <a:t>63,6</a:t>
                      </a:r>
                    </a:p>
                  </a:txBody>
                  <a:tcPr marL="121914" marR="121914" marT="60959" marB="60959" anchor="ctr"/>
                </a:tc>
                <a:tc>
                  <a:txBody>
                    <a:bodyPr/>
                    <a:lstStyle/>
                    <a:p>
                      <a:pPr algn="ctr"/>
                      <a:r>
                        <a:rPr lang="es-ES" sz="1600" b="1" dirty="0">
                          <a:solidFill>
                            <a:schemeClr val="accent1">
                              <a:lumMod val="50000"/>
                            </a:schemeClr>
                          </a:solidFill>
                        </a:rPr>
                        <a:t>45,5</a:t>
                      </a:r>
                    </a:p>
                  </a:txBody>
                  <a:tcPr marL="121914" marR="121914" marT="60959" marB="60959" anchor="ctr"/>
                </a:tc>
                <a:tc>
                  <a:txBody>
                    <a:bodyPr/>
                    <a:lstStyle/>
                    <a:p>
                      <a:pPr algn="ctr"/>
                      <a:r>
                        <a:rPr lang="es-ES" sz="1600" b="1" dirty="0">
                          <a:solidFill>
                            <a:schemeClr val="accent1">
                              <a:lumMod val="50000"/>
                            </a:schemeClr>
                          </a:solidFill>
                        </a:rPr>
                        <a:t>0,342**</a:t>
                      </a:r>
                    </a:p>
                  </a:txBody>
                  <a:tcPr marL="121914" marR="121914" marT="60959" marB="60959" anchor="ctr"/>
                </a:tc>
                <a:extLst>
                  <a:ext uri="{0D108BD9-81ED-4DB2-BD59-A6C34878D82A}">
                    <a16:rowId xmlns:a16="http://schemas.microsoft.com/office/drawing/2014/main" val="10002"/>
                  </a:ext>
                </a:extLst>
              </a:tr>
              <a:tr h="410956">
                <a:tc>
                  <a:txBody>
                    <a:bodyPr/>
                    <a:lstStyle/>
                    <a:p>
                      <a:r>
                        <a:rPr lang="es-ES" sz="1600" b="1" dirty="0">
                          <a:solidFill>
                            <a:schemeClr val="accent1">
                              <a:lumMod val="50000"/>
                            </a:schemeClr>
                          </a:solidFill>
                        </a:rPr>
                        <a:t>ANALITICA ALTERADA (%)</a:t>
                      </a:r>
                    </a:p>
                  </a:txBody>
                  <a:tcPr marL="47997" marR="47997" marT="0" marB="0" anchor="ctr"/>
                </a:tc>
                <a:tc>
                  <a:txBody>
                    <a:bodyPr/>
                    <a:lstStyle/>
                    <a:p>
                      <a:pPr algn="ctr"/>
                      <a:r>
                        <a:rPr lang="es-ES" sz="1600" b="1" dirty="0">
                          <a:solidFill>
                            <a:schemeClr val="accent1">
                              <a:lumMod val="50000"/>
                            </a:schemeClr>
                          </a:solidFill>
                        </a:rPr>
                        <a:t>27,3%</a:t>
                      </a:r>
                    </a:p>
                  </a:txBody>
                  <a:tcPr marL="121914" marR="121914" marT="60959" marB="60959" anchor="ctr"/>
                </a:tc>
                <a:tc>
                  <a:txBody>
                    <a:bodyPr/>
                    <a:lstStyle/>
                    <a:p>
                      <a:pPr algn="ctr"/>
                      <a:r>
                        <a:rPr lang="es-ES" sz="1600" b="1" dirty="0">
                          <a:solidFill>
                            <a:schemeClr val="accent1">
                              <a:lumMod val="50000"/>
                            </a:schemeClr>
                          </a:solidFill>
                        </a:rPr>
                        <a:t>27,3%</a:t>
                      </a:r>
                    </a:p>
                  </a:txBody>
                  <a:tcPr marL="121914" marR="121914" marT="60959" marB="60959" anchor="ctr"/>
                </a:tc>
                <a:tc>
                  <a:txBody>
                    <a:bodyPr/>
                    <a:lstStyle/>
                    <a:p>
                      <a:pPr algn="ctr"/>
                      <a:r>
                        <a:rPr lang="es-ES" sz="1600" b="1" dirty="0">
                          <a:solidFill>
                            <a:schemeClr val="accent1">
                              <a:lumMod val="50000"/>
                            </a:schemeClr>
                          </a:solidFill>
                        </a:rPr>
                        <a:t>27,·%</a:t>
                      </a:r>
                    </a:p>
                  </a:txBody>
                  <a:tcPr marL="121914" marR="121914" marT="60959" marB="60959" anchor="ctr"/>
                </a:tc>
                <a:tc>
                  <a:txBody>
                    <a:bodyPr/>
                    <a:lstStyle/>
                    <a:p>
                      <a:pPr algn="ctr"/>
                      <a:r>
                        <a:rPr lang="es-ES" sz="1600" b="1" dirty="0">
                          <a:solidFill>
                            <a:schemeClr val="accent1">
                              <a:lumMod val="50000"/>
                            </a:schemeClr>
                          </a:solidFill>
                        </a:rPr>
                        <a:t>1,0***</a:t>
                      </a:r>
                    </a:p>
                  </a:txBody>
                  <a:tcPr marL="121914" marR="121914" marT="60959" marB="60959" anchor="ctr"/>
                </a:tc>
                <a:extLst>
                  <a:ext uri="{0D108BD9-81ED-4DB2-BD59-A6C34878D82A}">
                    <a16:rowId xmlns:a16="http://schemas.microsoft.com/office/drawing/2014/main" val="10003"/>
                  </a:ext>
                </a:extLst>
              </a:tr>
              <a:tr h="410956">
                <a:tc>
                  <a:txBody>
                    <a:bodyPr/>
                    <a:lstStyle/>
                    <a:p>
                      <a:r>
                        <a:rPr lang="es-ES" sz="1600" b="1" dirty="0">
                          <a:solidFill>
                            <a:schemeClr val="accent1">
                              <a:lumMod val="50000"/>
                            </a:schemeClr>
                          </a:solidFill>
                        </a:rPr>
                        <a:t>FUNNEL (%)</a:t>
                      </a:r>
                    </a:p>
                  </a:txBody>
                  <a:tcPr marL="47997" marR="47997" marT="0" marB="0" anchor="ctr"/>
                </a:tc>
                <a:tc>
                  <a:txBody>
                    <a:bodyPr/>
                    <a:lstStyle/>
                    <a:p>
                      <a:pPr algn="ctr"/>
                      <a:r>
                        <a:rPr lang="es-ES" sz="1600" b="1" dirty="0">
                          <a:solidFill>
                            <a:schemeClr val="accent1">
                              <a:lumMod val="50000"/>
                            </a:schemeClr>
                          </a:solidFill>
                        </a:rPr>
                        <a:t>95,2%</a:t>
                      </a:r>
                    </a:p>
                  </a:txBody>
                  <a:tcPr marL="121914" marR="121914" marT="60959" marB="60959" anchor="ctr"/>
                </a:tc>
                <a:tc>
                  <a:txBody>
                    <a:bodyPr/>
                    <a:lstStyle/>
                    <a:p>
                      <a:pPr algn="ctr"/>
                      <a:r>
                        <a:rPr lang="es-ES" sz="1600" b="1" dirty="0">
                          <a:solidFill>
                            <a:schemeClr val="accent1">
                              <a:lumMod val="50000"/>
                            </a:schemeClr>
                          </a:solidFill>
                        </a:rPr>
                        <a:t>90%</a:t>
                      </a:r>
                    </a:p>
                  </a:txBody>
                  <a:tcPr marL="121914" marR="121914" marT="60959" marB="60959" anchor="ctr"/>
                </a:tc>
                <a:tc>
                  <a:txBody>
                    <a:bodyPr/>
                    <a:lstStyle/>
                    <a:p>
                      <a:pPr algn="ctr"/>
                      <a:r>
                        <a:rPr lang="es-ES" sz="1600" b="1" dirty="0">
                          <a:solidFill>
                            <a:schemeClr val="accent1">
                              <a:lumMod val="50000"/>
                            </a:schemeClr>
                          </a:solidFill>
                        </a:rPr>
                        <a:t>100%</a:t>
                      </a:r>
                    </a:p>
                  </a:txBody>
                  <a:tcPr marL="121914" marR="121914" marT="60959" marB="60959" anchor="ctr"/>
                </a:tc>
                <a:tc>
                  <a:txBody>
                    <a:bodyPr/>
                    <a:lstStyle/>
                    <a:p>
                      <a:pPr algn="ctr"/>
                      <a:r>
                        <a:rPr lang="es-ES" sz="1600" b="1" dirty="0">
                          <a:solidFill>
                            <a:schemeClr val="accent1">
                              <a:lumMod val="50000"/>
                            </a:schemeClr>
                          </a:solidFill>
                        </a:rPr>
                        <a:t>0,283**</a:t>
                      </a:r>
                    </a:p>
                  </a:txBody>
                  <a:tcPr marL="121914" marR="121914" marT="60959" marB="60959" anchor="ctr"/>
                </a:tc>
                <a:extLst>
                  <a:ext uri="{0D108BD9-81ED-4DB2-BD59-A6C34878D82A}">
                    <a16:rowId xmlns:a16="http://schemas.microsoft.com/office/drawing/2014/main" val="10004"/>
                  </a:ext>
                </a:extLst>
              </a:tr>
              <a:tr h="410956">
                <a:tc>
                  <a:txBody>
                    <a:bodyPr/>
                    <a:lstStyle/>
                    <a:p>
                      <a:r>
                        <a:rPr lang="es-ES" sz="1600" b="1" dirty="0">
                          <a:solidFill>
                            <a:schemeClr val="accent1">
                              <a:lumMod val="50000"/>
                            </a:schemeClr>
                          </a:solidFill>
                        </a:rPr>
                        <a:t>CERVICOMETRIA (mm)</a:t>
                      </a:r>
                    </a:p>
                  </a:txBody>
                  <a:tcPr marL="47997" marR="47997" marT="0" marB="0" anchor="ctr"/>
                </a:tc>
                <a:tc>
                  <a:txBody>
                    <a:bodyPr/>
                    <a:lstStyle/>
                    <a:p>
                      <a:pPr algn="ctr"/>
                      <a:r>
                        <a:rPr lang="es-ES" sz="1600" b="1" dirty="0">
                          <a:solidFill>
                            <a:schemeClr val="accent1">
                              <a:lumMod val="50000"/>
                            </a:schemeClr>
                          </a:solidFill>
                        </a:rPr>
                        <a:t>11,7‡6,7</a:t>
                      </a:r>
                    </a:p>
                  </a:txBody>
                  <a:tcPr marL="121914" marR="121914" marT="60959" marB="60959" anchor="ctr"/>
                </a:tc>
                <a:tc>
                  <a:txBody>
                    <a:bodyPr/>
                    <a:lstStyle/>
                    <a:p>
                      <a:pPr algn="ctr"/>
                      <a:r>
                        <a:rPr lang="es-ES" sz="1600" b="1" dirty="0">
                          <a:solidFill>
                            <a:schemeClr val="accent1">
                              <a:lumMod val="50000"/>
                            </a:schemeClr>
                          </a:solidFill>
                        </a:rPr>
                        <a:t>14,6‡6,65</a:t>
                      </a:r>
                    </a:p>
                  </a:txBody>
                  <a:tcPr marL="121914" marR="121914" marT="60959" marB="60959" anchor="ctr"/>
                </a:tc>
                <a:tc>
                  <a:txBody>
                    <a:bodyPr/>
                    <a:lstStyle/>
                    <a:p>
                      <a:pPr algn="ctr"/>
                      <a:r>
                        <a:rPr lang="es-ES" sz="1600" b="1" dirty="0">
                          <a:solidFill>
                            <a:schemeClr val="accent1">
                              <a:lumMod val="50000"/>
                            </a:schemeClr>
                          </a:solidFill>
                        </a:rPr>
                        <a:t>8,7‡5,63</a:t>
                      </a:r>
                    </a:p>
                  </a:txBody>
                  <a:tcPr marL="121914" marR="121914" marT="60959" marB="60959" anchor="ctr"/>
                </a:tc>
                <a:tc>
                  <a:txBody>
                    <a:bodyPr/>
                    <a:lstStyle/>
                    <a:p>
                      <a:pPr algn="ctr"/>
                      <a:r>
                        <a:rPr lang="es-ES" sz="1600" b="1" dirty="0">
                          <a:solidFill>
                            <a:schemeClr val="accent1">
                              <a:lumMod val="50000"/>
                            </a:schemeClr>
                          </a:solidFill>
                        </a:rPr>
                        <a:t>0,036*</a:t>
                      </a:r>
                    </a:p>
                  </a:txBody>
                  <a:tcPr marL="121914" marR="121914" marT="60959" marB="60959" anchor="ctr"/>
                </a:tc>
                <a:extLst>
                  <a:ext uri="{0D108BD9-81ED-4DB2-BD59-A6C34878D82A}">
                    <a16:rowId xmlns:a16="http://schemas.microsoft.com/office/drawing/2014/main" val="10005"/>
                  </a:ext>
                </a:extLst>
              </a:tr>
              <a:tr h="434677">
                <a:tc>
                  <a:txBody>
                    <a:bodyPr/>
                    <a:lstStyle/>
                    <a:p>
                      <a:r>
                        <a:rPr lang="es-ES" sz="1600" b="1" dirty="0">
                          <a:solidFill>
                            <a:schemeClr val="accent1">
                              <a:lumMod val="50000"/>
                            </a:schemeClr>
                          </a:solidFill>
                        </a:rPr>
                        <a:t>EG EN EL CERCLAJE (días)</a:t>
                      </a:r>
                    </a:p>
                  </a:txBody>
                  <a:tcPr marL="47997" marR="47997" marT="0" marB="0" anchor="ctr"/>
                </a:tc>
                <a:tc>
                  <a:txBody>
                    <a:bodyPr/>
                    <a:lstStyle/>
                    <a:p>
                      <a:pPr algn="ctr"/>
                      <a:r>
                        <a:rPr lang="es-ES" sz="1600" b="1" dirty="0">
                          <a:solidFill>
                            <a:schemeClr val="accent1">
                              <a:lumMod val="50000"/>
                            </a:schemeClr>
                          </a:solidFill>
                        </a:rPr>
                        <a:t>154,8‡13,13</a:t>
                      </a:r>
                    </a:p>
                  </a:txBody>
                  <a:tcPr marL="121914" marR="121914" marT="60959" marB="60959" anchor="ctr"/>
                </a:tc>
                <a:tc>
                  <a:txBody>
                    <a:bodyPr/>
                    <a:lstStyle/>
                    <a:p>
                      <a:pPr algn="ctr"/>
                      <a:r>
                        <a:rPr lang="es-ES" sz="1600" b="1" dirty="0">
                          <a:solidFill>
                            <a:schemeClr val="accent1">
                              <a:lumMod val="50000"/>
                            </a:schemeClr>
                          </a:solidFill>
                        </a:rPr>
                        <a:t>155,5‡11,47</a:t>
                      </a:r>
                    </a:p>
                  </a:txBody>
                  <a:tcPr marL="121914" marR="121914" marT="60959" marB="60959" anchor="ctr"/>
                </a:tc>
                <a:tc>
                  <a:txBody>
                    <a:bodyPr/>
                    <a:lstStyle/>
                    <a:p>
                      <a:pPr algn="ctr"/>
                      <a:r>
                        <a:rPr lang="es-ES" sz="1600" b="1" dirty="0">
                          <a:solidFill>
                            <a:schemeClr val="accent1">
                              <a:lumMod val="50000"/>
                            </a:schemeClr>
                          </a:solidFill>
                        </a:rPr>
                        <a:t>152,6‡15,03</a:t>
                      </a:r>
                    </a:p>
                  </a:txBody>
                  <a:tcPr marL="121914" marR="121914" marT="60959" marB="60959" anchor="ctr"/>
                </a:tc>
                <a:tc>
                  <a:txBody>
                    <a:bodyPr/>
                    <a:lstStyle/>
                    <a:p>
                      <a:pPr algn="ctr"/>
                      <a:r>
                        <a:rPr lang="es-ES" sz="1600" b="1" dirty="0">
                          <a:solidFill>
                            <a:schemeClr val="accent1">
                              <a:lumMod val="50000"/>
                            </a:schemeClr>
                          </a:solidFill>
                        </a:rPr>
                        <a:t>0,293*</a:t>
                      </a:r>
                    </a:p>
                  </a:txBody>
                  <a:tcPr marL="121914" marR="121914" marT="60959" marB="60959" anchor="ctr"/>
                </a:tc>
                <a:extLst>
                  <a:ext uri="{0D108BD9-81ED-4DB2-BD59-A6C34878D82A}">
                    <a16:rowId xmlns:a16="http://schemas.microsoft.com/office/drawing/2014/main" val="10006"/>
                  </a:ext>
                </a:extLst>
              </a:tr>
            </a:tbl>
          </a:graphicData>
        </a:graphic>
      </p:graphicFrame>
      <p:pic>
        <p:nvPicPr>
          <p:cNvPr id="11" name="Imagen 10"/>
          <p:cNvPicPr>
            <a:picLocks noChangeAspect="1"/>
          </p:cNvPicPr>
          <p:nvPr/>
        </p:nvPicPr>
        <p:blipFill rotWithShape="1">
          <a:blip r:embed="rId4" cstate="email">
            <a:extLst>
              <a:ext uri="{28A0092B-C50C-407E-A947-70E740481C1C}">
                <a14:useLocalDpi xmlns:a14="http://schemas.microsoft.com/office/drawing/2010/main"/>
              </a:ext>
            </a:extLst>
          </a:blip>
          <a:srcRect l="40926" t="29808" r="34074" b="21797"/>
          <a:stretch/>
        </p:blipFill>
        <p:spPr>
          <a:xfrm>
            <a:off x="6020317" y="2991845"/>
            <a:ext cx="914786" cy="996098"/>
          </a:xfrm>
          <a:prstGeom prst="rect">
            <a:avLst/>
          </a:prstGeom>
        </p:spPr>
      </p:pic>
      <p:grpSp>
        <p:nvGrpSpPr>
          <p:cNvPr id="12" name="Grupo 11"/>
          <p:cNvGrpSpPr/>
          <p:nvPr/>
        </p:nvGrpSpPr>
        <p:grpSpPr>
          <a:xfrm>
            <a:off x="4540562" y="2908170"/>
            <a:ext cx="1273597" cy="935217"/>
            <a:chOff x="3707184" y="6896332"/>
            <a:chExt cx="5703517" cy="3448051"/>
          </a:xfrm>
        </p:grpSpPr>
        <p:pic>
          <p:nvPicPr>
            <p:cNvPr id="13" name="Imagen 12"/>
            <p:cNvPicPr>
              <a:picLocks noChangeAspect="1"/>
            </p:cNvPicPr>
            <p:nvPr/>
          </p:nvPicPr>
          <p:blipFill rotWithShape="1">
            <a:blip r:embed="rId5" cstate="email">
              <a:extLst>
                <a:ext uri="{28A0092B-C50C-407E-A947-70E740481C1C}">
                  <a14:useLocalDpi xmlns:a14="http://schemas.microsoft.com/office/drawing/2010/main"/>
                </a:ext>
              </a:extLst>
            </a:blip>
            <a:srcRect l="6438" t="3264" b="21320"/>
            <a:stretch/>
          </p:blipFill>
          <p:spPr>
            <a:xfrm>
              <a:off x="3707184" y="6896332"/>
              <a:ext cx="5703517" cy="3448051"/>
            </a:xfrm>
            <a:prstGeom prst="rect">
              <a:avLst/>
            </a:prstGeom>
          </p:spPr>
        </p:pic>
        <p:pic>
          <p:nvPicPr>
            <p:cNvPr id="14" name="Imagen 13"/>
            <p:cNvPicPr>
              <a:picLocks noChangeAspect="1"/>
            </p:cNvPicPr>
            <p:nvPr/>
          </p:nvPicPr>
          <p:blipFill rotWithShape="1">
            <a:blip r:embed="rId6" cstate="email">
              <a:extLst>
                <a:ext uri="{28A0092B-C50C-407E-A947-70E740481C1C}">
                  <a14:useLocalDpi xmlns:a14="http://schemas.microsoft.com/office/drawing/2010/main"/>
                </a:ext>
              </a:extLst>
            </a:blip>
            <a:srcRect l="3069" t="89469" r="71306" b="5070"/>
            <a:stretch/>
          </p:blipFill>
          <p:spPr>
            <a:xfrm>
              <a:off x="7701644" y="9867900"/>
              <a:ext cx="1562100" cy="249692"/>
            </a:xfrm>
            <a:prstGeom prst="rect">
              <a:avLst/>
            </a:prstGeom>
          </p:spPr>
        </p:pic>
      </p:grpSp>
      <p:grpSp>
        <p:nvGrpSpPr>
          <p:cNvPr id="15" name="Grupo 14"/>
          <p:cNvGrpSpPr/>
          <p:nvPr/>
        </p:nvGrpSpPr>
        <p:grpSpPr>
          <a:xfrm>
            <a:off x="2781399" y="2882284"/>
            <a:ext cx="1374976" cy="831866"/>
            <a:chOff x="3707184" y="6896332"/>
            <a:chExt cx="5703517" cy="3448051"/>
          </a:xfrm>
        </p:grpSpPr>
        <p:pic>
          <p:nvPicPr>
            <p:cNvPr id="16" name="Imagen 15"/>
            <p:cNvPicPr>
              <a:picLocks noChangeAspect="1"/>
            </p:cNvPicPr>
            <p:nvPr/>
          </p:nvPicPr>
          <p:blipFill rotWithShape="1">
            <a:blip r:embed="rId7" cstate="email">
              <a:extLst>
                <a:ext uri="{28A0092B-C50C-407E-A947-70E740481C1C}">
                  <a14:useLocalDpi xmlns:a14="http://schemas.microsoft.com/office/drawing/2010/main"/>
                </a:ext>
              </a:extLst>
            </a:blip>
            <a:srcRect l="6438" t="3264" b="21320"/>
            <a:stretch/>
          </p:blipFill>
          <p:spPr>
            <a:xfrm>
              <a:off x="3707184" y="6896332"/>
              <a:ext cx="5703517" cy="3448051"/>
            </a:xfrm>
            <a:prstGeom prst="rect">
              <a:avLst/>
            </a:prstGeom>
          </p:spPr>
        </p:pic>
        <p:pic>
          <p:nvPicPr>
            <p:cNvPr id="17" name="Imagen 16"/>
            <p:cNvPicPr>
              <a:picLocks noChangeAspect="1"/>
            </p:cNvPicPr>
            <p:nvPr/>
          </p:nvPicPr>
          <p:blipFill rotWithShape="1">
            <a:blip r:embed="rId8" cstate="email">
              <a:extLst>
                <a:ext uri="{28A0092B-C50C-407E-A947-70E740481C1C}">
                  <a14:useLocalDpi xmlns:a14="http://schemas.microsoft.com/office/drawing/2010/main"/>
                </a:ext>
              </a:extLst>
            </a:blip>
            <a:srcRect l="3069" t="89469" r="71306" b="5070"/>
            <a:stretch/>
          </p:blipFill>
          <p:spPr>
            <a:xfrm>
              <a:off x="7701644" y="9867900"/>
              <a:ext cx="1562100" cy="249692"/>
            </a:xfrm>
            <a:prstGeom prst="rect">
              <a:avLst/>
            </a:prstGeom>
          </p:spPr>
        </p:pic>
      </p:grpSp>
      <p:pic>
        <p:nvPicPr>
          <p:cNvPr id="18" name="Imagen 17"/>
          <p:cNvPicPr>
            <a:picLocks noChangeAspect="1"/>
          </p:cNvPicPr>
          <p:nvPr/>
        </p:nvPicPr>
        <p:blipFill rotWithShape="1">
          <a:blip r:embed="rId9" cstate="email">
            <a:extLst>
              <a:ext uri="{28A0092B-C50C-407E-A947-70E740481C1C}">
                <a14:useLocalDpi xmlns:a14="http://schemas.microsoft.com/office/drawing/2010/main"/>
              </a:ext>
            </a:extLst>
          </a:blip>
          <a:srcRect l="40926" t="29808" r="34074" b="21797"/>
          <a:stretch/>
        </p:blipFill>
        <p:spPr>
          <a:xfrm>
            <a:off x="3735269" y="3303221"/>
            <a:ext cx="754766" cy="821857"/>
          </a:xfrm>
          <a:prstGeom prst="rect">
            <a:avLst/>
          </a:prstGeom>
        </p:spPr>
      </p:pic>
    </p:spTree>
    <p:extLst>
      <p:ext uri="{BB962C8B-B14F-4D97-AF65-F5344CB8AC3E}">
        <p14:creationId xmlns:p14="http://schemas.microsoft.com/office/powerpoint/2010/main" val="77167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p:cNvGraphicFramePr/>
          <p:nvPr>
            <p:extLst>
              <p:ext uri="{D42A27DB-BD31-4B8C-83A1-F6EECF244321}">
                <p14:modId xmlns:p14="http://schemas.microsoft.com/office/powerpoint/2010/main" val="4285425453"/>
              </p:ext>
            </p:extLst>
          </p:nvPr>
        </p:nvGraphicFramePr>
        <p:xfrm>
          <a:off x="8216490" y="304800"/>
          <a:ext cx="3975510" cy="2927903"/>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p:cNvSpPr txBox="1"/>
          <p:nvPr/>
        </p:nvSpPr>
        <p:spPr>
          <a:xfrm>
            <a:off x="358141" y="190500"/>
            <a:ext cx="5539739" cy="584775"/>
          </a:xfrm>
          <a:prstGeom prst="rect">
            <a:avLst/>
          </a:prstGeom>
          <a:noFill/>
        </p:spPr>
        <p:txBody>
          <a:bodyPr wrap="square" rtlCol="0">
            <a:spAutoFit/>
          </a:bodyPr>
          <a:lstStyle/>
          <a:p>
            <a:r>
              <a:rPr lang="es-ES" sz="3200" b="1" dirty="0">
                <a:solidFill>
                  <a:schemeClr val="accent1">
                    <a:lumMod val="50000"/>
                  </a:schemeClr>
                </a:solidFill>
              </a:rPr>
              <a:t>RESULTADOS</a:t>
            </a:r>
          </a:p>
        </p:txBody>
      </p:sp>
      <p:graphicFrame>
        <p:nvGraphicFramePr>
          <p:cNvPr id="7" name="Tabla 6"/>
          <p:cNvGraphicFramePr>
            <a:graphicFrameLocks noGrp="1"/>
          </p:cNvGraphicFramePr>
          <p:nvPr>
            <p:extLst>
              <p:ext uri="{D42A27DB-BD31-4B8C-83A1-F6EECF244321}">
                <p14:modId xmlns:p14="http://schemas.microsoft.com/office/powerpoint/2010/main" val="870098752"/>
              </p:ext>
            </p:extLst>
          </p:nvPr>
        </p:nvGraphicFramePr>
        <p:xfrm>
          <a:off x="209384" y="2458445"/>
          <a:ext cx="8166267" cy="3644874"/>
        </p:xfrm>
        <a:graphic>
          <a:graphicData uri="http://schemas.openxmlformats.org/drawingml/2006/table">
            <a:tbl>
              <a:tblPr firstRow="1" bandRow="1">
                <a:tableStyleId>{BC89EF96-8CEA-46FF-86C4-4CE0E7609802}</a:tableStyleId>
              </a:tblPr>
              <a:tblGrid>
                <a:gridCol w="2373245">
                  <a:extLst>
                    <a:ext uri="{9D8B030D-6E8A-4147-A177-3AD203B41FA5}">
                      <a16:colId xmlns:a16="http://schemas.microsoft.com/office/drawing/2014/main" val="20000"/>
                    </a:ext>
                  </a:extLst>
                </a:gridCol>
                <a:gridCol w="1693907">
                  <a:extLst>
                    <a:ext uri="{9D8B030D-6E8A-4147-A177-3AD203B41FA5}">
                      <a16:colId xmlns:a16="http://schemas.microsoft.com/office/drawing/2014/main" val="20001"/>
                    </a:ext>
                  </a:extLst>
                </a:gridCol>
                <a:gridCol w="1719378">
                  <a:extLst>
                    <a:ext uri="{9D8B030D-6E8A-4147-A177-3AD203B41FA5}">
                      <a16:colId xmlns:a16="http://schemas.microsoft.com/office/drawing/2014/main" val="20002"/>
                    </a:ext>
                  </a:extLst>
                </a:gridCol>
                <a:gridCol w="1348110">
                  <a:extLst>
                    <a:ext uri="{9D8B030D-6E8A-4147-A177-3AD203B41FA5}">
                      <a16:colId xmlns:a16="http://schemas.microsoft.com/office/drawing/2014/main" val="20003"/>
                    </a:ext>
                  </a:extLst>
                </a:gridCol>
                <a:gridCol w="1031627">
                  <a:extLst>
                    <a:ext uri="{9D8B030D-6E8A-4147-A177-3AD203B41FA5}">
                      <a16:colId xmlns:a16="http://schemas.microsoft.com/office/drawing/2014/main" val="20004"/>
                    </a:ext>
                  </a:extLst>
                </a:gridCol>
              </a:tblGrid>
              <a:tr h="820221">
                <a:tc>
                  <a:txBody>
                    <a:bodyPr/>
                    <a:lstStyle/>
                    <a:p>
                      <a:endParaRPr lang="es-ES" sz="1600" b="1" dirty="0">
                        <a:solidFill>
                          <a:schemeClr val="accent1">
                            <a:lumMod val="50000"/>
                          </a:schemeClr>
                        </a:solidFill>
                      </a:endParaRPr>
                    </a:p>
                  </a:txBody>
                  <a:tcPr marL="47997" marR="47997" marT="0" marB="0" anchor="ctr"/>
                </a:tc>
                <a:tc>
                  <a:txBody>
                    <a:bodyPr/>
                    <a:lstStyle/>
                    <a:p>
                      <a:endParaRPr lang="es-ES" sz="1600" b="1" dirty="0">
                        <a:solidFill>
                          <a:schemeClr val="accent1">
                            <a:lumMod val="50000"/>
                          </a:schemeClr>
                        </a:solidFill>
                      </a:endParaRPr>
                    </a:p>
                    <a:p>
                      <a:endParaRPr lang="es-ES" sz="2800" b="1" dirty="0">
                        <a:solidFill>
                          <a:schemeClr val="accent1">
                            <a:lumMod val="50000"/>
                          </a:schemeClr>
                        </a:solidFill>
                      </a:endParaRPr>
                    </a:p>
                    <a:p>
                      <a:endParaRPr lang="es-ES" sz="2800" b="1" dirty="0">
                        <a:solidFill>
                          <a:schemeClr val="accent1">
                            <a:lumMod val="50000"/>
                          </a:schemeClr>
                        </a:solidFill>
                      </a:endParaRPr>
                    </a:p>
                  </a:txBody>
                  <a:tcPr marL="121914" marR="121914" marT="60959" marB="60959"/>
                </a:tc>
                <a:tc>
                  <a:txBody>
                    <a:bodyPr/>
                    <a:lstStyle/>
                    <a:p>
                      <a:endParaRPr lang="es-ES" sz="1600" b="1" dirty="0">
                        <a:solidFill>
                          <a:schemeClr val="accent1">
                            <a:lumMod val="50000"/>
                          </a:schemeClr>
                        </a:solidFill>
                      </a:endParaRPr>
                    </a:p>
                    <a:p>
                      <a:endParaRPr lang="es-ES" sz="1600" b="1" dirty="0">
                        <a:solidFill>
                          <a:schemeClr val="accent1">
                            <a:lumMod val="50000"/>
                          </a:schemeClr>
                        </a:solidFill>
                      </a:endParaRPr>
                    </a:p>
                    <a:p>
                      <a:endParaRPr lang="es-ES" sz="1600" b="1" dirty="0">
                        <a:solidFill>
                          <a:schemeClr val="accent1">
                            <a:lumMod val="50000"/>
                          </a:schemeClr>
                        </a:solidFill>
                      </a:endParaRPr>
                    </a:p>
                  </a:txBody>
                  <a:tcPr marL="121914" marR="121914" marT="60959" marB="60959"/>
                </a:tc>
                <a:tc>
                  <a:txBody>
                    <a:bodyPr/>
                    <a:lstStyle/>
                    <a:p>
                      <a:endParaRPr lang="es-ES" sz="2800" b="1" dirty="0">
                        <a:solidFill>
                          <a:schemeClr val="accent1">
                            <a:lumMod val="50000"/>
                          </a:schemeClr>
                        </a:solidFill>
                      </a:endParaRPr>
                    </a:p>
                    <a:p>
                      <a:endParaRPr lang="es-ES" sz="2800" b="1" dirty="0">
                        <a:solidFill>
                          <a:schemeClr val="accent1">
                            <a:lumMod val="50000"/>
                          </a:schemeClr>
                        </a:solidFill>
                      </a:endParaRPr>
                    </a:p>
                  </a:txBody>
                  <a:tcPr marL="121914" marR="121914" marT="60959" marB="60959"/>
                </a:tc>
                <a:tc>
                  <a:txBody>
                    <a:bodyPr/>
                    <a:lstStyle/>
                    <a:p>
                      <a:pPr algn="ctr"/>
                      <a:r>
                        <a:rPr lang="es-ES" sz="2000" b="1" dirty="0">
                          <a:solidFill>
                            <a:schemeClr val="accent1">
                              <a:lumMod val="50000"/>
                            </a:schemeClr>
                          </a:solidFill>
                        </a:rPr>
                        <a:t>p</a:t>
                      </a:r>
                    </a:p>
                  </a:txBody>
                  <a:tcPr marL="121914" marR="121914" marT="60959" marB="60959" anchor="ctr"/>
                </a:tc>
                <a:extLst>
                  <a:ext uri="{0D108BD9-81ED-4DB2-BD59-A6C34878D82A}">
                    <a16:rowId xmlns:a16="http://schemas.microsoft.com/office/drawing/2014/main" val="10000"/>
                  </a:ext>
                </a:extLst>
              </a:tr>
              <a:tr h="296628">
                <a:tc>
                  <a:txBody>
                    <a:bodyPr/>
                    <a:lstStyle/>
                    <a:p>
                      <a:r>
                        <a:rPr lang="es-ES" sz="1600" b="1" dirty="0">
                          <a:solidFill>
                            <a:schemeClr val="accent1">
                              <a:lumMod val="50000"/>
                            </a:schemeClr>
                          </a:solidFill>
                        </a:rPr>
                        <a:t>PROLONGACION (días)</a:t>
                      </a:r>
                    </a:p>
                  </a:txBody>
                  <a:tcPr marL="47997" marR="47997" marT="0" marB="0" anchor="ctr"/>
                </a:tc>
                <a:tc>
                  <a:txBody>
                    <a:bodyPr/>
                    <a:lstStyle/>
                    <a:p>
                      <a:pPr algn="ctr"/>
                      <a:r>
                        <a:rPr lang="es-ES" sz="1600" b="1" dirty="0">
                          <a:solidFill>
                            <a:schemeClr val="accent1">
                              <a:lumMod val="50000"/>
                            </a:schemeClr>
                          </a:solidFill>
                        </a:rPr>
                        <a:t>107‡32,51</a:t>
                      </a:r>
                    </a:p>
                  </a:txBody>
                  <a:tcPr marL="121914" marR="121914" marT="60959" marB="60959" anchor="ctr"/>
                </a:tc>
                <a:tc>
                  <a:txBody>
                    <a:bodyPr/>
                    <a:lstStyle/>
                    <a:p>
                      <a:pPr algn="ctr"/>
                      <a:r>
                        <a:rPr lang="es-ES" sz="1600" b="1" dirty="0">
                          <a:solidFill>
                            <a:schemeClr val="accent1">
                              <a:lumMod val="50000"/>
                            </a:schemeClr>
                          </a:solidFill>
                        </a:rPr>
                        <a:t>120,1‡18,72</a:t>
                      </a:r>
                    </a:p>
                  </a:txBody>
                  <a:tcPr marL="121914" marR="121914" marT="60959" marB="60959" anchor="ctr"/>
                </a:tc>
                <a:tc>
                  <a:txBody>
                    <a:bodyPr/>
                    <a:lstStyle/>
                    <a:p>
                      <a:pPr algn="ctr"/>
                      <a:r>
                        <a:rPr lang="es-ES" sz="1600" b="1" dirty="0">
                          <a:solidFill>
                            <a:schemeClr val="accent1">
                              <a:lumMod val="50000"/>
                            </a:schemeClr>
                          </a:solidFill>
                        </a:rPr>
                        <a:t>94,3‡38,76</a:t>
                      </a:r>
                    </a:p>
                  </a:txBody>
                  <a:tcPr marL="121914" marR="121914" marT="60959" marB="60959" anchor="ctr"/>
                </a:tc>
                <a:tc>
                  <a:txBody>
                    <a:bodyPr/>
                    <a:lstStyle/>
                    <a:p>
                      <a:pPr algn="ctr"/>
                      <a:r>
                        <a:rPr lang="es-ES" sz="1600" b="1" dirty="0">
                          <a:solidFill>
                            <a:schemeClr val="accent1">
                              <a:lumMod val="50000"/>
                            </a:schemeClr>
                          </a:solidFill>
                        </a:rPr>
                        <a:t>0,002*</a:t>
                      </a:r>
                    </a:p>
                  </a:txBody>
                  <a:tcPr marL="121914" marR="121914" marT="60959" marB="60959" anchor="ctr"/>
                </a:tc>
                <a:extLst>
                  <a:ext uri="{0D108BD9-81ED-4DB2-BD59-A6C34878D82A}">
                    <a16:rowId xmlns:a16="http://schemas.microsoft.com/office/drawing/2014/main" val="10001"/>
                  </a:ext>
                </a:extLst>
              </a:tr>
              <a:tr h="296628">
                <a:tc>
                  <a:txBody>
                    <a:bodyPr/>
                    <a:lstStyle/>
                    <a:p>
                      <a:r>
                        <a:rPr lang="es-ES" sz="1600" b="1" dirty="0">
                          <a:solidFill>
                            <a:schemeClr val="accent1">
                              <a:lumMod val="50000"/>
                            </a:schemeClr>
                          </a:solidFill>
                        </a:rPr>
                        <a:t>EG AL PARTO (días)</a:t>
                      </a:r>
                    </a:p>
                  </a:txBody>
                  <a:tcPr marL="47997" marR="47997" marT="0" marB="0" anchor="ctr"/>
                </a:tc>
                <a:tc>
                  <a:txBody>
                    <a:bodyPr/>
                    <a:lstStyle/>
                    <a:p>
                      <a:pPr algn="ctr"/>
                      <a:r>
                        <a:rPr lang="es-ES" sz="1600" b="1" dirty="0">
                          <a:solidFill>
                            <a:schemeClr val="accent1">
                              <a:lumMod val="50000"/>
                            </a:schemeClr>
                          </a:solidFill>
                        </a:rPr>
                        <a:t>261‡32,27</a:t>
                      </a:r>
                    </a:p>
                  </a:txBody>
                  <a:tcPr marL="121914" marR="121914" marT="60959" marB="60959" anchor="ctr"/>
                </a:tc>
                <a:tc>
                  <a:txBody>
                    <a:bodyPr/>
                    <a:lstStyle/>
                    <a:p>
                      <a:pPr algn="ctr"/>
                      <a:r>
                        <a:rPr lang="es-ES" sz="1600" b="1" dirty="0">
                          <a:solidFill>
                            <a:schemeClr val="accent1">
                              <a:lumMod val="50000"/>
                            </a:schemeClr>
                          </a:solidFill>
                        </a:rPr>
                        <a:t>275,6‡13,29</a:t>
                      </a:r>
                    </a:p>
                  </a:txBody>
                  <a:tcPr marL="121914" marR="121914" marT="60959" marB="60959" anchor="ctr"/>
                </a:tc>
                <a:tc>
                  <a:txBody>
                    <a:bodyPr/>
                    <a:lstStyle/>
                    <a:p>
                      <a:pPr algn="ctr"/>
                      <a:r>
                        <a:rPr lang="es-ES" sz="1600" b="1" dirty="0">
                          <a:solidFill>
                            <a:schemeClr val="accent1">
                              <a:lumMod val="50000"/>
                            </a:schemeClr>
                          </a:solidFill>
                        </a:rPr>
                        <a:t>246,9‡39,46</a:t>
                      </a:r>
                    </a:p>
                  </a:txBody>
                  <a:tcPr marL="121914" marR="121914" marT="60959" marB="60959" anchor="ctr"/>
                </a:tc>
                <a:tc>
                  <a:txBody>
                    <a:bodyPr/>
                    <a:lstStyle/>
                    <a:p>
                      <a:pPr algn="ctr"/>
                      <a:r>
                        <a:rPr lang="es-ES" sz="1600" b="1" dirty="0">
                          <a:solidFill>
                            <a:schemeClr val="accent1">
                              <a:lumMod val="50000"/>
                            </a:schemeClr>
                          </a:solidFill>
                        </a:rPr>
                        <a:t>0,016*</a:t>
                      </a:r>
                    </a:p>
                  </a:txBody>
                  <a:tcPr marL="121914" marR="121914" marT="60959" marB="60959" anchor="ctr"/>
                </a:tc>
                <a:extLst>
                  <a:ext uri="{0D108BD9-81ED-4DB2-BD59-A6C34878D82A}">
                    <a16:rowId xmlns:a16="http://schemas.microsoft.com/office/drawing/2014/main" val="10002"/>
                  </a:ext>
                </a:extLst>
              </a:tr>
              <a:tr h="363241">
                <a:tc>
                  <a:txBody>
                    <a:bodyPr/>
                    <a:lstStyle/>
                    <a:p>
                      <a:r>
                        <a:rPr lang="es-ES" sz="1600" b="1" dirty="0">
                          <a:solidFill>
                            <a:schemeClr val="accent1">
                              <a:lumMod val="50000"/>
                            </a:schemeClr>
                          </a:solidFill>
                        </a:rPr>
                        <a:t>PARTO</a:t>
                      </a:r>
                      <a:r>
                        <a:rPr lang="es-ES" sz="1600" b="1" baseline="0" dirty="0">
                          <a:solidFill>
                            <a:schemeClr val="accent1">
                              <a:lumMod val="50000"/>
                            </a:schemeClr>
                          </a:solidFill>
                        </a:rPr>
                        <a:t> </a:t>
                      </a:r>
                      <a:r>
                        <a:rPr lang="es-ES" sz="1600" b="1" dirty="0">
                          <a:solidFill>
                            <a:schemeClr val="accent1">
                              <a:lumMod val="50000"/>
                            </a:schemeClr>
                          </a:solidFill>
                        </a:rPr>
                        <a:t>&lt;28 SEM (n)</a:t>
                      </a:r>
                    </a:p>
                  </a:txBody>
                  <a:tcPr marL="47997" marR="47997" marT="0" marB="0" anchor="ctr"/>
                </a:tc>
                <a:tc>
                  <a:txBody>
                    <a:bodyPr/>
                    <a:lstStyle/>
                    <a:p>
                      <a:pPr algn="ctr"/>
                      <a:r>
                        <a:rPr lang="es-ES" sz="1600" b="1" dirty="0">
                          <a:solidFill>
                            <a:schemeClr val="accent1">
                              <a:lumMod val="50000"/>
                            </a:schemeClr>
                          </a:solidFill>
                        </a:rPr>
                        <a:t>2</a:t>
                      </a:r>
                    </a:p>
                  </a:txBody>
                  <a:tcPr marL="121914" marR="121914" marT="60959" marB="60959" anchor="ctr"/>
                </a:tc>
                <a:tc>
                  <a:txBody>
                    <a:bodyPr/>
                    <a:lstStyle/>
                    <a:p>
                      <a:pPr algn="ctr"/>
                      <a:r>
                        <a:rPr lang="es-ES" sz="1600" b="1" dirty="0">
                          <a:solidFill>
                            <a:schemeClr val="accent1">
                              <a:lumMod val="50000"/>
                            </a:schemeClr>
                          </a:solidFill>
                        </a:rPr>
                        <a:t>0</a:t>
                      </a:r>
                    </a:p>
                  </a:txBody>
                  <a:tcPr marL="121914" marR="121914" marT="60959" marB="60959" anchor="ctr"/>
                </a:tc>
                <a:tc>
                  <a:txBody>
                    <a:bodyPr/>
                    <a:lstStyle/>
                    <a:p>
                      <a:pPr algn="ctr"/>
                      <a:r>
                        <a:rPr lang="es-ES" sz="1600" b="1" dirty="0">
                          <a:solidFill>
                            <a:schemeClr val="accent1">
                              <a:lumMod val="50000"/>
                            </a:schemeClr>
                          </a:solidFill>
                        </a:rPr>
                        <a:t>2</a:t>
                      </a:r>
                    </a:p>
                  </a:txBody>
                  <a:tcPr marL="121914" marR="121914" marT="60959" marB="60959" anchor="ctr"/>
                </a:tc>
                <a:tc>
                  <a:txBody>
                    <a:bodyPr/>
                    <a:lstStyle/>
                    <a:p>
                      <a:endParaRPr lang="es-ES" sz="2800" b="1" dirty="0">
                        <a:solidFill>
                          <a:schemeClr val="accent1">
                            <a:lumMod val="50000"/>
                          </a:schemeClr>
                        </a:solidFill>
                      </a:endParaRPr>
                    </a:p>
                  </a:txBody>
                  <a:tcPr marL="121914" marR="121914" marT="60959" marB="60959" anchor="ctr"/>
                </a:tc>
                <a:extLst>
                  <a:ext uri="{0D108BD9-81ED-4DB2-BD59-A6C34878D82A}">
                    <a16:rowId xmlns:a16="http://schemas.microsoft.com/office/drawing/2014/main" val="10003"/>
                  </a:ext>
                </a:extLst>
              </a:tr>
              <a:tr h="414006">
                <a:tc>
                  <a:txBody>
                    <a:bodyPr/>
                    <a:lstStyle/>
                    <a:p>
                      <a:r>
                        <a:rPr lang="es-ES" sz="1600" b="1" dirty="0">
                          <a:solidFill>
                            <a:schemeClr val="accent1">
                              <a:lumMod val="50000"/>
                            </a:schemeClr>
                          </a:solidFill>
                        </a:rPr>
                        <a:t>PARTO &lt;37</a:t>
                      </a:r>
                      <a:r>
                        <a:rPr lang="es-ES" sz="1600" b="1" baseline="0" dirty="0">
                          <a:solidFill>
                            <a:schemeClr val="accent1">
                              <a:lumMod val="50000"/>
                            </a:schemeClr>
                          </a:solidFill>
                        </a:rPr>
                        <a:t> SEM </a:t>
                      </a:r>
                      <a:r>
                        <a:rPr lang="es-ES" sz="1600" b="1" dirty="0">
                          <a:solidFill>
                            <a:schemeClr val="accent1">
                              <a:lumMod val="50000"/>
                            </a:schemeClr>
                          </a:solidFill>
                        </a:rPr>
                        <a:t>(n)</a:t>
                      </a:r>
                    </a:p>
                  </a:txBody>
                  <a:tcPr marL="47997" marR="47997" marT="0" marB="0" anchor="ctr"/>
                </a:tc>
                <a:tc>
                  <a:txBody>
                    <a:bodyPr/>
                    <a:lstStyle/>
                    <a:p>
                      <a:pPr algn="ctr"/>
                      <a:r>
                        <a:rPr lang="es-ES" sz="1600" b="1" dirty="0">
                          <a:solidFill>
                            <a:schemeClr val="accent1">
                              <a:lumMod val="50000"/>
                            </a:schemeClr>
                          </a:solidFill>
                        </a:rPr>
                        <a:t>5</a:t>
                      </a:r>
                    </a:p>
                  </a:txBody>
                  <a:tcPr marL="121914" marR="121914" marT="60959" marB="60959" anchor="ctr"/>
                </a:tc>
                <a:tc>
                  <a:txBody>
                    <a:bodyPr/>
                    <a:lstStyle/>
                    <a:p>
                      <a:pPr algn="ctr"/>
                      <a:r>
                        <a:rPr lang="es-ES" sz="1600" b="1" dirty="0">
                          <a:solidFill>
                            <a:schemeClr val="accent1">
                              <a:lumMod val="50000"/>
                            </a:schemeClr>
                          </a:solidFill>
                        </a:rPr>
                        <a:t>1</a:t>
                      </a:r>
                    </a:p>
                  </a:txBody>
                  <a:tcPr marL="121914" marR="121914" marT="60959" marB="60959" anchor="ctr"/>
                </a:tc>
                <a:tc>
                  <a:txBody>
                    <a:bodyPr/>
                    <a:lstStyle/>
                    <a:p>
                      <a:pPr algn="ctr"/>
                      <a:r>
                        <a:rPr lang="es-ES" sz="1600" b="1" dirty="0">
                          <a:solidFill>
                            <a:schemeClr val="accent1">
                              <a:lumMod val="50000"/>
                            </a:schemeClr>
                          </a:solidFill>
                        </a:rPr>
                        <a:t>4</a:t>
                      </a:r>
                    </a:p>
                  </a:txBody>
                  <a:tcPr marL="121914" marR="121914" marT="60959" marB="60959" anchor="ctr"/>
                </a:tc>
                <a:tc>
                  <a:txBody>
                    <a:bodyPr/>
                    <a:lstStyle/>
                    <a:p>
                      <a:pPr algn="ctr"/>
                      <a:r>
                        <a:rPr lang="es-ES" sz="1600" b="1" dirty="0">
                          <a:solidFill>
                            <a:schemeClr val="accent1">
                              <a:lumMod val="50000"/>
                            </a:schemeClr>
                          </a:solidFill>
                        </a:rPr>
                        <a:t>0,155***</a:t>
                      </a:r>
                    </a:p>
                  </a:txBody>
                  <a:tcPr marL="121914" marR="121914" marT="60959" marB="60959" anchor="ctr"/>
                </a:tc>
                <a:extLst>
                  <a:ext uri="{0D108BD9-81ED-4DB2-BD59-A6C34878D82A}">
                    <a16:rowId xmlns:a16="http://schemas.microsoft.com/office/drawing/2014/main" val="10004"/>
                  </a:ext>
                </a:extLst>
              </a:tr>
              <a:tr h="296628">
                <a:tc>
                  <a:txBody>
                    <a:bodyPr/>
                    <a:lstStyle/>
                    <a:p>
                      <a:r>
                        <a:rPr lang="es-ES" sz="1600" b="1" dirty="0">
                          <a:solidFill>
                            <a:schemeClr val="accent1">
                              <a:lumMod val="50000"/>
                            </a:schemeClr>
                          </a:solidFill>
                        </a:rPr>
                        <a:t>PESO NEONATAL (gr)</a:t>
                      </a:r>
                    </a:p>
                  </a:txBody>
                  <a:tcPr marL="47997" marR="47997" marT="0" marB="0" anchor="ctr"/>
                </a:tc>
                <a:tc>
                  <a:txBody>
                    <a:bodyPr/>
                    <a:lstStyle/>
                    <a:p>
                      <a:pPr algn="ctr"/>
                      <a:r>
                        <a:rPr lang="es-ES" sz="1600" b="1" dirty="0">
                          <a:solidFill>
                            <a:schemeClr val="accent1">
                              <a:lumMod val="50000"/>
                            </a:schemeClr>
                          </a:solidFill>
                        </a:rPr>
                        <a:t>2936‡908</a:t>
                      </a:r>
                    </a:p>
                  </a:txBody>
                  <a:tcPr marL="121914" marR="121914" marT="60959" marB="60959" anchor="ctr"/>
                </a:tc>
                <a:tc>
                  <a:txBody>
                    <a:bodyPr/>
                    <a:lstStyle/>
                    <a:p>
                      <a:pPr algn="ctr"/>
                      <a:r>
                        <a:rPr lang="es-ES" sz="1600" b="1" dirty="0">
                          <a:solidFill>
                            <a:schemeClr val="accent1">
                              <a:lumMod val="50000"/>
                            </a:schemeClr>
                          </a:solidFill>
                        </a:rPr>
                        <a:t>3222‡521</a:t>
                      </a:r>
                    </a:p>
                  </a:txBody>
                  <a:tcPr marL="121914" marR="121914" marT="60959" marB="60959" anchor="ctr"/>
                </a:tc>
                <a:tc>
                  <a:txBody>
                    <a:bodyPr/>
                    <a:lstStyle/>
                    <a:p>
                      <a:pPr algn="ctr"/>
                      <a:r>
                        <a:rPr lang="es-ES" sz="1600" b="1" dirty="0">
                          <a:solidFill>
                            <a:schemeClr val="accent1">
                              <a:lumMod val="50000"/>
                            </a:schemeClr>
                          </a:solidFill>
                        </a:rPr>
                        <a:t>2650‡1132</a:t>
                      </a:r>
                    </a:p>
                  </a:txBody>
                  <a:tcPr marL="121914" marR="121914" marT="60959" marB="60959" anchor="ctr"/>
                </a:tc>
                <a:tc>
                  <a:txBody>
                    <a:bodyPr/>
                    <a:lstStyle/>
                    <a:p>
                      <a:pPr algn="ctr"/>
                      <a:r>
                        <a:rPr lang="es-ES" sz="1600" b="1" dirty="0">
                          <a:solidFill>
                            <a:schemeClr val="accent1">
                              <a:lumMod val="50000"/>
                            </a:schemeClr>
                          </a:solidFill>
                        </a:rPr>
                        <a:t>0,022*</a:t>
                      </a:r>
                    </a:p>
                  </a:txBody>
                  <a:tcPr marL="121914" marR="121914" marT="60959" marB="60959" anchor="ctr"/>
                </a:tc>
                <a:extLst>
                  <a:ext uri="{0D108BD9-81ED-4DB2-BD59-A6C34878D82A}">
                    <a16:rowId xmlns:a16="http://schemas.microsoft.com/office/drawing/2014/main" val="10005"/>
                  </a:ext>
                </a:extLst>
              </a:tr>
              <a:tr h="296628">
                <a:tc>
                  <a:txBody>
                    <a:bodyPr/>
                    <a:lstStyle/>
                    <a:p>
                      <a:r>
                        <a:rPr lang="es-ES" sz="1600" b="1" dirty="0">
                          <a:solidFill>
                            <a:schemeClr val="accent1">
                              <a:lumMod val="50000"/>
                            </a:schemeClr>
                          </a:solidFill>
                        </a:rPr>
                        <a:t>MUERTE NEONATAL</a:t>
                      </a:r>
                    </a:p>
                  </a:txBody>
                  <a:tcPr marL="47997" marR="47997" marT="0" marB="0" anchor="ctr"/>
                </a:tc>
                <a:tc>
                  <a:txBody>
                    <a:bodyPr/>
                    <a:lstStyle/>
                    <a:p>
                      <a:pPr algn="ctr"/>
                      <a:r>
                        <a:rPr lang="es-ES" sz="1600" b="1" dirty="0">
                          <a:solidFill>
                            <a:schemeClr val="accent1">
                              <a:lumMod val="50000"/>
                            </a:schemeClr>
                          </a:solidFill>
                        </a:rPr>
                        <a:t>2</a:t>
                      </a:r>
                    </a:p>
                  </a:txBody>
                  <a:tcPr marL="121914" marR="121914" marT="60959" marB="60959" anchor="ctr"/>
                </a:tc>
                <a:tc>
                  <a:txBody>
                    <a:bodyPr/>
                    <a:lstStyle/>
                    <a:p>
                      <a:pPr algn="ctr"/>
                      <a:r>
                        <a:rPr lang="es-ES" sz="1600" b="1" dirty="0">
                          <a:solidFill>
                            <a:schemeClr val="accent1">
                              <a:lumMod val="50000"/>
                            </a:schemeClr>
                          </a:solidFill>
                        </a:rPr>
                        <a:t>0</a:t>
                      </a:r>
                    </a:p>
                  </a:txBody>
                  <a:tcPr marL="121914" marR="121914" marT="60959" marB="60959" anchor="ctr"/>
                </a:tc>
                <a:tc>
                  <a:txBody>
                    <a:bodyPr/>
                    <a:lstStyle/>
                    <a:p>
                      <a:pPr algn="ctr"/>
                      <a:r>
                        <a:rPr lang="es-ES" sz="1600" b="1" dirty="0">
                          <a:solidFill>
                            <a:schemeClr val="accent1">
                              <a:lumMod val="50000"/>
                            </a:schemeClr>
                          </a:solidFill>
                        </a:rPr>
                        <a:t>2</a:t>
                      </a:r>
                    </a:p>
                  </a:txBody>
                  <a:tcPr marL="121914" marR="121914" marT="60959" marB="60959" anchor="ctr"/>
                </a:tc>
                <a:tc>
                  <a:txBody>
                    <a:bodyPr/>
                    <a:lstStyle/>
                    <a:p>
                      <a:pPr algn="ctr"/>
                      <a:endParaRPr lang="es-ES" sz="1600" b="1" dirty="0">
                        <a:solidFill>
                          <a:schemeClr val="accent1">
                            <a:lumMod val="50000"/>
                          </a:schemeClr>
                        </a:solidFill>
                      </a:endParaRPr>
                    </a:p>
                  </a:txBody>
                  <a:tcPr marL="121914" marR="121914" marT="60959" marB="60959" anchor="ctr"/>
                </a:tc>
                <a:extLst>
                  <a:ext uri="{0D108BD9-81ED-4DB2-BD59-A6C34878D82A}">
                    <a16:rowId xmlns:a16="http://schemas.microsoft.com/office/drawing/2014/main" val="10006"/>
                  </a:ext>
                </a:extLst>
              </a:tr>
            </a:tbl>
          </a:graphicData>
        </a:graphic>
      </p:graphicFrame>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l="40926" t="29808" r="34074" b="21797"/>
          <a:stretch/>
        </p:blipFill>
        <p:spPr>
          <a:xfrm>
            <a:off x="6228815" y="2546220"/>
            <a:ext cx="914786" cy="996098"/>
          </a:xfrm>
          <a:prstGeom prst="rect">
            <a:avLst/>
          </a:prstGeom>
        </p:spPr>
      </p:pic>
      <p:grpSp>
        <p:nvGrpSpPr>
          <p:cNvPr id="9" name="Grupo 8"/>
          <p:cNvGrpSpPr/>
          <p:nvPr/>
        </p:nvGrpSpPr>
        <p:grpSpPr>
          <a:xfrm>
            <a:off x="4418125" y="2546220"/>
            <a:ext cx="1273597" cy="935217"/>
            <a:chOff x="3707184" y="6896332"/>
            <a:chExt cx="5703517" cy="3448051"/>
          </a:xfrm>
        </p:grpSpPr>
        <p:pic>
          <p:nvPicPr>
            <p:cNvPr id="10" name="Imagen 9"/>
            <p:cNvPicPr>
              <a:picLocks noChangeAspect="1"/>
            </p:cNvPicPr>
            <p:nvPr/>
          </p:nvPicPr>
          <p:blipFill rotWithShape="1">
            <a:blip r:embed="rId5" cstate="email">
              <a:extLst>
                <a:ext uri="{28A0092B-C50C-407E-A947-70E740481C1C}">
                  <a14:useLocalDpi xmlns:a14="http://schemas.microsoft.com/office/drawing/2010/main"/>
                </a:ext>
              </a:extLst>
            </a:blip>
            <a:srcRect l="6438" t="3264" b="21320"/>
            <a:stretch/>
          </p:blipFill>
          <p:spPr>
            <a:xfrm>
              <a:off x="3707184" y="6896332"/>
              <a:ext cx="5703517" cy="3448051"/>
            </a:xfrm>
            <a:prstGeom prst="rect">
              <a:avLst/>
            </a:prstGeom>
          </p:spPr>
        </p:pic>
        <p:pic>
          <p:nvPicPr>
            <p:cNvPr id="11" name="Imagen 10"/>
            <p:cNvPicPr>
              <a:picLocks noChangeAspect="1"/>
            </p:cNvPicPr>
            <p:nvPr/>
          </p:nvPicPr>
          <p:blipFill rotWithShape="1">
            <a:blip r:embed="rId6" cstate="email">
              <a:extLst>
                <a:ext uri="{28A0092B-C50C-407E-A947-70E740481C1C}">
                  <a14:useLocalDpi xmlns:a14="http://schemas.microsoft.com/office/drawing/2010/main"/>
                </a:ext>
              </a:extLst>
            </a:blip>
            <a:srcRect l="3069" t="89469" r="71306" b="5070"/>
            <a:stretch/>
          </p:blipFill>
          <p:spPr>
            <a:xfrm>
              <a:off x="7701644" y="9867900"/>
              <a:ext cx="1562100" cy="249692"/>
            </a:xfrm>
            <a:prstGeom prst="rect">
              <a:avLst/>
            </a:prstGeom>
          </p:spPr>
        </p:pic>
      </p:grpSp>
      <p:grpSp>
        <p:nvGrpSpPr>
          <p:cNvPr id="12" name="Grupo 11"/>
          <p:cNvGrpSpPr/>
          <p:nvPr/>
        </p:nvGrpSpPr>
        <p:grpSpPr>
          <a:xfrm>
            <a:off x="2658962" y="2520334"/>
            <a:ext cx="1374976" cy="831866"/>
            <a:chOff x="3707184" y="6896332"/>
            <a:chExt cx="5703517" cy="3448051"/>
          </a:xfrm>
        </p:grpSpPr>
        <p:pic>
          <p:nvPicPr>
            <p:cNvPr id="13" name="Imagen 12"/>
            <p:cNvPicPr>
              <a:picLocks noChangeAspect="1"/>
            </p:cNvPicPr>
            <p:nvPr/>
          </p:nvPicPr>
          <p:blipFill rotWithShape="1">
            <a:blip r:embed="rId7" cstate="email">
              <a:extLst>
                <a:ext uri="{28A0092B-C50C-407E-A947-70E740481C1C}">
                  <a14:useLocalDpi xmlns:a14="http://schemas.microsoft.com/office/drawing/2010/main"/>
                </a:ext>
              </a:extLst>
            </a:blip>
            <a:srcRect l="6438" t="3264" b="21320"/>
            <a:stretch/>
          </p:blipFill>
          <p:spPr>
            <a:xfrm>
              <a:off x="3707184" y="6896332"/>
              <a:ext cx="5703517" cy="3448051"/>
            </a:xfrm>
            <a:prstGeom prst="rect">
              <a:avLst/>
            </a:prstGeom>
          </p:spPr>
        </p:pic>
        <p:pic>
          <p:nvPicPr>
            <p:cNvPr id="14" name="Imagen 13"/>
            <p:cNvPicPr>
              <a:picLocks noChangeAspect="1"/>
            </p:cNvPicPr>
            <p:nvPr/>
          </p:nvPicPr>
          <p:blipFill rotWithShape="1">
            <a:blip r:embed="rId8" cstate="email">
              <a:extLst>
                <a:ext uri="{28A0092B-C50C-407E-A947-70E740481C1C}">
                  <a14:useLocalDpi xmlns:a14="http://schemas.microsoft.com/office/drawing/2010/main"/>
                </a:ext>
              </a:extLst>
            </a:blip>
            <a:srcRect l="3069" t="89469" r="71306" b="5070"/>
            <a:stretch/>
          </p:blipFill>
          <p:spPr>
            <a:xfrm>
              <a:off x="7701644" y="9867900"/>
              <a:ext cx="1562100" cy="249692"/>
            </a:xfrm>
            <a:prstGeom prst="rect">
              <a:avLst/>
            </a:prstGeom>
          </p:spPr>
        </p:pic>
      </p:grpSp>
      <p:pic>
        <p:nvPicPr>
          <p:cNvPr id="15" name="Imagen 14"/>
          <p:cNvPicPr>
            <a:picLocks noChangeAspect="1"/>
          </p:cNvPicPr>
          <p:nvPr/>
        </p:nvPicPr>
        <p:blipFill rotWithShape="1">
          <a:blip r:embed="rId9" cstate="email">
            <a:extLst>
              <a:ext uri="{28A0092B-C50C-407E-A947-70E740481C1C}">
                <a14:useLocalDpi xmlns:a14="http://schemas.microsoft.com/office/drawing/2010/main"/>
              </a:ext>
            </a:extLst>
          </a:blip>
          <a:srcRect l="40926" t="29808" r="34074" b="21797"/>
          <a:stretch/>
        </p:blipFill>
        <p:spPr>
          <a:xfrm>
            <a:off x="3547719" y="2821774"/>
            <a:ext cx="754766" cy="821857"/>
          </a:xfrm>
          <a:prstGeom prst="rect">
            <a:avLst/>
          </a:prstGeom>
        </p:spPr>
      </p:pic>
    </p:spTree>
    <p:extLst>
      <p:ext uri="{BB962C8B-B14F-4D97-AF65-F5344CB8AC3E}">
        <p14:creationId xmlns:p14="http://schemas.microsoft.com/office/powerpoint/2010/main" val="2090139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41301" y="134620"/>
            <a:ext cx="6997699" cy="584775"/>
          </a:xfrm>
          <a:prstGeom prst="rect">
            <a:avLst/>
          </a:prstGeom>
          <a:noFill/>
        </p:spPr>
        <p:txBody>
          <a:bodyPr wrap="square" rtlCol="0">
            <a:spAutoFit/>
          </a:bodyPr>
          <a:lstStyle/>
          <a:p>
            <a:r>
              <a:rPr lang="es-ES" sz="3200" b="1" dirty="0">
                <a:solidFill>
                  <a:schemeClr val="accent1">
                    <a:lumMod val="50000"/>
                  </a:schemeClr>
                </a:solidFill>
              </a:rPr>
              <a:t>CONCLUSIONES Y COMENTARIOS</a:t>
            </a:r>
          </a:p>
        </p:txBody>
      </p:sp>
      <p:sp>
        <p:nvSpPr>
          <p:cNvPr id="3" name="CuadroTexto 2"/>
          <p:cNvSpPr txBox="1"/>
          <p:nvPr/>
        </p:nvSpPr>
        <p:spPr>
          <a:xfrm>
            <a:off x="241301" y="719395"/>
            <a:ext cx="11296650" cy="5909310"/>
          </a:xfrm>
          <a:prstGeom prst="rect">
            <a:avLst/>
          </a:prstGeom>
          <a:noFill/>
        </p:spPr>
        <p:txBody>
          <a:bodyPr wrap="square" rtlCol="0">
            <a:spAutoFit/>
          </a:bodyPr>
          <a:lstStyle/>
          <a:p>
            <a:pPr marL="457169" indent="-457169" algn="just">
              <a:buFont typeface="+mj-lt"/>
              <a:buAutoNum type="arabicPeriod"/>
            </a:pPr>
            <a:r>
              <a:rPr lang="es-ES" sz="2400" dirty="0">
                <a:solidFill>
                  <a:schemeClr val="accent1">
                    <a:lumMod val="50000"/>
                  </a:schemeClr>
                </a:solidFill>
              </a:rPr>
              <a:t>En nuestro centro se realizan cerclajes cervicales con buenos resultados tanto en prolongación de la gestación como en la prevención de partos pretérmino. </a:t>
            </a:r>
          </a:p>
          <a:p>
            <a:pPr marL="457169" indent="-457169" algn="just">
              <a:buFont typeface="+mj-lt"/>
              <a:buAutoNum type="arabicPeriod"/>
            </a:pPr>
            <a:r>
              <a:rPr lang="es-ES" sz="2400" dirty="0">
                <a:solidFill>
                  <a:schemeClr val="accent1">
                    <a:lumMod val="50000"/>
                  </a:schemeClr>
                </a:solidFill>
              </a:rPr>
              <a:t>No se identifican características de las pacientes previas a la realización de la intervención que modifiquen el resultado del cerclaje en términos de prolongación de la gestación y EG al parto, salvo el tipo de cerclaje realizado.</a:t>
            </a:r>
          </a:p>
          <a:p>
            <a:pPr marL="457169" indent="-457169" algn="just">
              <a:buFont typeface="+mj-lt"/>
              <a:buAutoNum type="arabicPeriod"/>
            </a:pPr>
            <a:r>
              <a:rPr lang="es-ES" sz="2400" dirty="0">
                <a:solidFill>
                  <a:schemeClr val="accent1">
                    <a:lumMod val="50000"/>
                  </a:schemeClr>
                </a:solidFill>
              </a:rPr>
              <a:t>Los cerclajes cervicales de emergencia se realizan en mujeres más jóvenes que los cerclajes secundarios. Es en este grupo en el que se concentran los peores resultados neonatales, observando el 80% de los partos pretérmino y la totalidad de los prematuros severos y las muertes neonatales. </a:t>
            </a:r>
          </a:p>
          <a:p>
            <a:pPr marL="457169" indent="-457169" algn="just">
              <a:buFont typeface="+mj-lt"/>
              <a:buAutoNum type="arabicPeriod"/>
            </a:pPr>
            <a:r>
              <a:rPr lang="es-ES" sz="2400" dirty="0">
                <a:solidFill>
                  <a:schemeClr val="accent1">
                    <a:lumMod val="50000"/>
                  </a:schemeClr>
                </a:solidFill>
              </a:rPr>
              <a:t>Parece importante seleccionar pacientes con riesgo de parto pretérmino e  incompetencia cervical, para con adecuado seguimiento identificando los cambios cervicales e indicar el tratamiento precozmente. La cervicometría poblacional a las 20 semana puede detectar modificaciones en el cérvix de mujeres sin factores de riesgo, que facilitan la indicación de cerclaje en fases más precoces, obteniendo mejores resultados.</a:t>
            </a:r>
          </a:p>
          <a:p>
            <a:endParaRPr lang="es-ES" sz="2000" dirty="0"/>
          </a:p>
        </p:txBody>
      </p:sp>
    </p:spTree>
    <p:extLst>
      <p:ext uri="{BB962C8B-B14F-4D97-AF65-F5344CB8AC3E}">
        <p14:creationId xmlns:p14="http://schemas.microsoft.com/office/powerpoint/2010/main" val="217079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1173</Words>
  <Application>Microsoft Office PowerPoint</Application>
  <PresentationFormat>Panorámica</PresentationFormat>
  <Paragraphs>109</Paragraphs>
  <Slides>5</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Cristina Alvarez</dc:creator>
  <cp:lastModifiedBy>usuario</cp:lastModifiedBy>
  <cp:revision>12</cp:revision>
  <dcterms:created xsi:type="dcterms:W3CDTF">2022-09-27T16:09:14Z</dcterms:created>
  <dcterms:modified xsi:type="dcterms:W3CDTF">2022-10-10T09:25:41Z</dcterms:modified>
</cp:coreProperties>
</file>