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63" r:id="rId3"/>
    <p:sldId id="368" r:id="rId4"/>
    <p:sldId id="258" r:id="rId5"/>
    <p:sldId id="260" r:id="rId6"/>
    <p:sldId id="389" r:id="rId7"/>
    <p:sldId id="268" r:id="rId8"/>
    <p:sldId id="378" r:id="rId9"/>
    <p:sldId id="379" r:id="rId10"/>
    <p:sldId id="272" r:id="rId11"/>
    <p:sldId id="381" r:id="rId12"/>
    <p:sldId id="388" r:id="rId13"/>
    <p:sldId id="274" r:id="rId14"/>
    <p:sldId id="382" r:id="rId15"/>
    <p:sldId id="364" r:id="rId16"/>
    <p:sldId id="385" r:id="rId17"/>
    <p:sldId id="375" r:id="rId18"/>
    <p:sldId id="363" r:id="rId19"/>
    <p:sldId id="365" r:id="rId20"/>
    <p:sldId id="383" r:id="rId21"/>
    <p:sldId id="362" r:id="rId22"/>
    <p:sldId id="384" r:id="rId23"/>
    <p:sldId id="376" r:id="rId24"/>
    <p:sldId id="367" r:id="rId25"/>
    <p:sldId id="361" r:id="rId26"/>
    <p:sldId id="369" r:id="rId27"/>
    <p:sldId id="360" r:id="rId28"/>
    <p:sldId id="261" r:id="rId29"/>
    <p:sldId id="359" r:id="rId30"/>
    <p:sldId id="278" r:id="rId31"/>
    <p:sldId id="277" r:id="rId32"/>
    <p:sldId id="270" r:id="rId33"/>
    <p:sldId id="267" r:id="rId34"/>
    <p:sldId id="279" r:id="rId35"/>
    <p:sldId id="357" r:id="rId36"/>
    <p:sldId id="269" r:id="rId37"/>
    <p:sldId id="281" r:id="rId38"/>
    <p:sldId id="374" r:id="rId39"/>
    <p:sldId id="283" r:id="rId40"/>
    <p:sldId id="380" r:id="rId41"/>
    <p:sldId id="370" r:id="rId42"/>
    <p:sldId id="356" r:id="rId43"/>
    <p:sldId id="372" r:id="rId44"/>
    <p:sldId id="373" r:id="rId45"/>
    <p:sldId id="355" r:id="rId4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cort Piedad - SPA" initials="LP-S" lastIdx="2" clrIdx="0"/>
  <p:cmAuthor id="1" name="Guillen Jose Maria - SPA" initials="GJM-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1637" autoAdjust="0"/>
  </p:normalViewPr>
  <p:slideViewPr>
    <p:cSldViewPr>
      <p:cViewPr>
        <p:scale>
          <a:sx n="76" d="100"/>
          <a:sy n="76" d="100"/>
        </p:scale>
        <p:origin x="-1224"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0DBF60-CE77-4E95-920C-DF8785BEFE9F}" type="datetimeFigureOut">
              <a:rPr lang="es-ES" smtClean="0"/>
              <a:t>29/09/2022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15F96-F9D8-4B24-B1A1-DEBACB7A4302}" type="slidenum">
              <a:rPr lang="es-ES" smtClean="0"/>
              <a:t>‹Nº›</a:t>
            </a:fld>
            <a:endParaRPr lang="es-ES"/>
          </a:p>
        </p:txBody>
      </p:sp>
    </p:spTree>
    <p:extLst>
      <p:ext uri="{BB962C8B-B14F-4D97-AF65-F5344CB8AC3E}">
        <p14:creationId xmlns:p14="http://schemas.microsoft.com/office/powerpoint/2010/main" val="135270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smtClean="0"/>
          </a:p>
          <a:p>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9A8AD6D9-ED6D-4C9F-82E1-E07967C3E67E}" type="slidenum">
              <a:rPr lang="fr-FR" smtClean="0"/>
              <a:t>2</a:t>
            </a:fld>
            <a:endParaRPr lang="fr-FR"/>
          </a:p>
        </p:txBody>
      </p:sp>
    </p:spTree>
    <p:extLst>
      <p:ext uri="{BB962C8B-B14F-4D97-AF65-F5344CB8AC3E}">
        <p14:creationId xmlns:p14="http://schemas.microsoft.com/office/powerpoint/2010/main" val="19745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txBox="1">
            <a:spLocks noGrp="1" noChangeArrowheads="1"/>
          </p:cNvSpPr>
          <p:nvPr/>
        </p:nvSpPr>
        <p:spPr bwMode="auto">
          <a:xfrm>
            <a:off x="3885455" y="8684903"/>
            <a:ext cx="2970946" cy="457639"/>
          </a:xfrm>
          <a:prstGeom prst="rect">
            <a:avLst/>
          </a:prstGeom>
          <a:noFill/>
          <a:ln w="9525">
            <a:noFill/>
            <a:miter lim="800000"/>
            <a:headEnd/>
            <a:tailEnd/>
          </a:ln>
        </p:spPr>
        <p:txBody>
          <a:bodyPr lIns="92148" tIns="46074" rIns="92148" bIns="46074" anchor="b"/>
          <a:lstStyle/>
          <a:p>
            <a:pPr algn="r" defTabSz="920694"/>
            <a:fld id="{089FDA0A-F137-4BCD-B1CE-2AC92657B834}" type="slidenum">
              <a:rPr lang="fr-FR" sz="1200">
                <a:solidFill>
                  <a:prstClr val="black"/>
                </a:solidFill>
              </a:rPr>
              <a:pPr algn="r" defTabSz="920694"/>
              <a:t>39</a:t>
            </a:fld>
            <a:endParaRPr lang="fr-FR" sz="1200">
              <a:solidFill>
                <a:prstClr val="black"/>
              </a:solidFill>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pPr eaLnBrk="1" hangingPunct="1">
              <a:spcBef>
                <a:spcPct val="60000"/>
              </a:spcBef>
              <a:buClr>
                <a:schemeClr val="tx1"/>
              </a:buClr>
              <a:buFont typeface="Symbol" pitchFamily="18" charset="2"/>
              <a:buNone/>
            </a:pPr>
            <a:r>
              <a:rPr lang="en-US" altLang="ja-JP" i="0" dirty="0" smtClean="0">
                <a:solidFill>
                  <a:schemeClr val="tx1"/>
                </a:solidFill>
                <a:cs typeface="ＭＳ Ｐゴシック"/>
              </a:rPr>
              <a:t>Increasingly, boys are being routinely vaccinated against HPV in publicly funded </a:t>
            </a:r>
            <a:r>
              <a:rPr lang="en-US" altLang="ja-JP" i="0" dirty="0" err="1" smtClean="0">
                <a:solidFill>
                  <a:schemeClr val="tx1"/>
                </a:solidFill>
                <a:cs typeface="ＭＳ Ｐゴシック"/>
              </a:rPr>
              <a:t>programmes</a:t>
            </a:r>
            <a:r>
              <a:rPr lang="en-US" altLang="ja-JP" i="0" dirty="0" smtClean="0">
                <a:solidFill>
                  <a:schemeClr val="tx1"/>
                </a:solidFill>
                <a:cs typeface="ＭＳ Ｐゴシック"/>
              </a:rPr>
              <a:t>. Whilst vaccination has been available to boys in the U.S. and Australia  for some years, some Canadian provinces, Austria  and some Italian regions have set up </a:t>
            </a:r>
            <a:r>
              <a:rPr lang="en-US" altLang="ja-JP" i="0" dirty="0" err="1" smtClean="0">
                <a:solidFill>
                  <a:schemeClr val="tx1"/>
                </a:solidFill>
                <a:cs typeface="ＭＳ Ｐゴシック"/>
              </a:rPr>
              <a:t>programmes</a:t>
            </a:r>
            <a:r>
              <a:rPr lang="en-US" altLang="ja-JP" i="0" dirty="0" smtClean="0">
                <a:solidFill>
                  <a:schemeClr val="tx1"/>
                </a:solidFill>
                <a:cs typeface="ＭＳ Ｐゴシック"/>
              </a:rPr>
              <a:t> in 2014 and other countries such as Ireland have </a:t>
            </a:r>
            <a:r>
              <a:rPr lang="en-US" altLang="ja-JP" i="0" dirty="0" err="1" smtClean="0">
                <a:solidFill>
                  <a:schemeClr val="tx1"/>
                </a:solidFill>
                <a:cs typeface="ＭＳ Ｐゴシック"/>
              </a:rPr>
              <a:t>recognised</a:t>
            </a:r>
            <a:r>
              <a:rPr lang="en-US" altLang="ja-JP" i="0" dirty="0" smtClean="0">
                <a:solidFill>
                  <a:schemeClr val="tx1"/>
                </a:solidFill>
                <a:cs typeface="ＭＳ Ｐゴシック"/>
              </a:rPr>
              <a:t> the benefits to vaccinate boys through changes in recommendations. </a:t>
            </a:r>
            <a:endParaRPr lang="en-GB" altLang="ja-JP" i="0" dirty="0" smtClean="0">
              <a:solidFill>
                <a:schemeClr val="tx1"/>
              </a:solidFill>
              <a:cs typeface="ＭＳ Ｐゴシック"/>
            </a:endParaRPr>
          </a:p>
          <a:p>
            <a:pPr eaLnBrk="1" hangingPunct="1"/>
            <a:r>
              <a:rPr lang="en-US" dirty="0" smtClean="0">
                <a:solidFill>
                  <a:schemeClr val="tx1"/>
                </a:solidFill>
              </a:rPr>
              <a:t>The drivers</a:t>
            </a:r>
            <a:r>
              <a:rPr lang="en-US" baseline="0" dirty="0" smtClean="0">
                <a:solidFill>
                  <a:schemeClr val="tx1"/>
                </a:solidFill>
              </a:rPr>
              <a:t> for decision of </a:t>
            </a:r>
            <a:r>
              <a:rPr lang="en-US" baseline="0" dirty="0" err="1" smtClean="0">
                <a:solidFill>
                  <a:schemeClr val="tx1"/>
                </a:solidFill>
              </a:rPr>
              <a:t>Reco</a:t>
            </a:r>
            <a:r>
              <a:rPr lang="en-US" baseline="0" dirty="0" smtClean="0">
                <a:solidFill>
                  <a:schemeClr val="tx1"/>
                </a:solidFill>
              </a:rPr>
              <a:t>/funding in those countries and even in Australia where girls coverage was already high, were the need to maximize coverage in order to control HPV circulation  in the population and the related diseases</a:t>
            </a:r>
          </a:p>
          <a:p>
            <a:pPr eaLnBrk="1" hangingPunct="1"/>
            <a:r>
              <a:rPr lang="en-US" baseline="0" dirty="0" smtClean="0">
                <a:solidFill>
                  <a:schemeClr val="tx1"/>
                </a:solidFill>
              </a:rPr>
              <a:t>The 2D schedule was also used as an opportunity to allocate the appropriate budget to boys vaccination (Austria and Italy)</a:t>
            </a:r>
            <a:endParaRPr lang="en-US" dirty="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58850" eaLnBrk="0" hangingPunct="0">
              <a:spcBef>
                <a:spcPct val="30000"/>
              </a:spcBef>
              <a:defRPr sz="1200">
                <a:solidFill>
                  <a:schemeClr val="tx1"/>
                </a:solidFill>
                <a:latin typeface="Arial" charset="0"/>
              </a:defRPr>
            </a:lvl1pPr>
            <a:lvl2pPr marL="742950" indent="-285750" defTabSz="958850" eaLnBrk="0" hangingPunct="0">
              <a:spcBef>
                <a:spcPct val="30000"/>
              </a:spcBef>
              <a:defRPr sz="1200">
                <a:solidFill>
                  <a:schemeClr val="tx1"/>
                </a:solidFill>
                <a:latin typeface="Arial" charset="0"/>
              </a:defRPr>
            </a:lvl2pPr>
            <a:lvl3pPr marL="1143000" indent="-228600" defTabSz="958850" eaLnBrk="0" hangingPunct="0">
              <a:spcBef>
                <a:spcPct val="30000"/>
              </a:spcBef>
              <a:defRPr sz="1200">
                <a:solidFill>
                  <a:schemeClr val="tx1"/>
                </a:solidFill>
                <a:latin typeface="Arial" charset="0"/>
              </a:defRPr>
            </a:lvl3pPr>
            <a:lvl4pPr marL="1600200" indent="-228600" defTabSz="958850" eaLnBrk="0" hangingPunct="0">
              <a:spcBef>
                <a:spcPct val="30000"/>
              </a:spcBef>
              <a:defRPr sz="1200">
                <a:solidFill>
                  <a:schemeClr val="tx1"/>
                </a:solidFill>
                <a:latin typeface="Arial" charset="0"/>
              </a:defRPr>
            </a:lvl4pPr>
            <a:lvl5pPr marL="2057400" indent="-228600" defTabSz="958850" eaLnBrk="0" hangingPunct="0">
              <a:spcBef>
                <a:spcPct val="30000"/>
              </a:spcBef>
              <a:defRPr sz="1200">
                <a:solidFill>
                  <a:schemeClr val="tx1"/>
                </a:solidFill>
                <a:latin typeface="Arial" charset="0"/>
              </a:defRPr>
            </a:lvl5pPr>
            <a:lvl6pPr marL="2514600" indent="-228600" defTabSz="958850" eaLnBrk="0" fontAlgn="base" hangingPunct="0">
              <a:spcBef>
                <a:spcPct val="30000"/>
              </a:spcBef>
              <a:spcAft>
                <a:spcPct val="0"/>
              </a:spcAft>
              <a:defRPr sz="1200">
                <a:solidFill>
                  <a:schemeClr val="tx1"/>
                </a:solidFill>
                <a:latin typeface="Arial" charset="0"/>
              </a:defRPr>
            </a:lvl6pPr>
            <a:lvl7pPr marL="2971800" indent="-228600" defTabSz="958850" eaLnBrk="0" fontAlgn="base" hangingPunct="0">
              <a:spcBef>
                <a:spcPct val="30000"/>
              </a:spcBef>
              <a:spcAft>
                <a:spcPct val="0"/>
              </a:spcAft>
              <a:defRPr sz="1200">
                <a:solidFill>
                  <a:schemeClr val="tx1"/>
                </a:solidFill>
                <a:latin typeface="Arial" charset="0"/>
              </a:defRPr>
            </a:lvl7pPr>
            <a:lvl8pPr marL="3429000" indent="-228600" defTabSz="958850" eaLnBrk="0" fontAlgn="base" hangingPunct="0">
              <a:spcBef>
                <a:spcPct val="30000"/>
              </a:spcBef>
              <a:spcAft>
                <a:spcPct val="0"/>
              </a:spcAft>
              <a:defRPr sz="1200">
                <a:solidFill>
                  <a:schemeClr val="tx1"/>
                </a:solidFill>
                <a:latin typeface="Arial" charset="0"/>
              </a:defRPr>
            </a:lvl8pPr>
            <a:lvl9pPr marL="3886200" indent="-228600" defTabSz="9588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00679F-4485-48D1-A89A-F142CC0430A9}" type="slidenum">
              <a:rPr lang="en-GB" altLang="es-ES">
                <a:solidFill>
                  <a:prstClr val="black"/>
                </a:solidFill>
              </a:rPr>
              <a:pPr eaLnBrk="1" hangingPunct="1">
                <a:spcBef>
                  <a:spcPct val="0"/>
                </a:spcBef>
              </a:pPr>
              <a:t>4</a:t>
            </a:fld>
            <a:endParaRPr lang="en-GB" altLang="es-ES">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sv-SE" altLang="es-ES" dirty="0" smtClean="0">
                <a:latin typeface="Arial" charset="0"/>
              </a:rPr>
              <a:t>Message 1: 50,000 new cancers cases associated with HPV 16/18 occur each year in both genders</a:t>
            </a:r>
          </a:p>
          <a:p>
            <a:pPr eaLnBrk="1" hangingPunct="1"/>
            <a:r>
              <a:rPr lang="sv-SE" altLang="es-ES" dirty="0" smtClean="0">
                <a:latin typeface="Arial" charset="0"/>
              </a:rPr>
              <a:t>Message 2: About one third of all cancer cases occur in men</a:t>
            </a:r>
          </a:p>
          <a:p>
            <a:pPr eaLnBrk="1" hangingPunct="1"/>
            <a:r>
              <a:rPr lang="sv-SE" altLang="es-ES" dirty="0" smtClean="0">
                <a:latin typeface="Arial" charset="0"/>
              </a:rPr>
              <a:t>Message 3: the number of non cervical cancer cases is alsmost similar to the number of cervical cancers</a:t>
            </a:r>
          </a:p>
          <a:p>
            <a:pPr eaLnBrk="1" hangingPunct="1"/>
            <a:r>
              <a:rPr lang="sv-SE" altLang="es-ES" dirty="0" smtClean="0">
                <a:latin typeface="Arial" charset="0"/>
              </a:rPr>
              <a:t>Message 4: Beside cancers, genital warts cause a huge burden in both genders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687082" y="4344607"/>
            <a:ext cx="5483837" cy="4113556"/>
          </a:xfrm>
          <a:noFill/>
        </p:spPr>
        <p:txBody>
          <a:bodyPr lIns="88419" tIns="44209" rIns="88419" bIns="44209"/>
          <a:lstStyle/>
          <a:p>
            <a:pPr defTabSz="457200">
              <a:spcBef>
                <a:spcPct val="0"/>
              </a:spcBef>
            </a:pPr>
            <a:endParaRPr lang="en-GB" alt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3015F96-F9D8-4B24-B1A1-DEBACB7A4302}" type="slidenum">
              <a:rPr lang="es-ES" smtClean="0"/>
              <a:t>13</a:t>
            </a:fld>
            <a:endParaRPr lang="es-ES"/>
          </a:p>
        </p:txBody>
      </p:sp>
    </p:spTree>
    <p:extLst>
      <p:ext uri="{BB962C8B-B14F-4D97-AF65-F5344CB8AC3E}">
        <p14:creationId xmlns:p14="http://schemas.microsoft.com/office/powerpoint/2010/main" val="328959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3015F96-F9D8-4B24-B1A1-DEBACB7A4302}" type="slidenum">
              <a:rPr lang="es-ES" smtClean="0"/>
              <a:t>19</a:t>
            </a:fld>
            <a:endParaRPr lang="es-ES"/>
          </a:p>
        </p:txBody>
      </p:sp>
    </p:spTree>
    <p:extLst>
      <p:ext uri="{BB962C8B-B14F-4D97-AF65-F5344CB8AC3E}">
        <p14:creationId xmlns:p14="http://schemas.microsoft.com/office/powerpoint/2010/main" val="842707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3015F96-F9D8-4B24-B1A1-DEBACB7A4302}" type="slidenum">
              <a:rPr lang="es-ES" smtClean="0"/>
              <a:t>24</a:t>
            </a:fld>
            <a:endParaRPr lang="es-ES"/>
          </a:p>
        </p:txBody>
      </p:sp>
    </p:spTree>
    <p:extLst>
      <p:ext uri="{BB962C8B-B14F-4D97-AF65-F5344CB8AC3E}">
        <p14:creationId xmlns:p14="http://schemas.microsoft.com/office/powerpoint/2010/main" val="236770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3015F96-F9D8-4B24-B1A1-DEBACB7A4302}" type="slidenum">
              <a:rPr lang="es-ES" smtClean="0"/>
              <a:t>30</a:t>
            </a:fld>
            <a:endParaRPr lang="es-ES"/>
          </a:p>
        </p:txBody>
      </p:sp>
    </p:spTree>
    <p:extLst>
      <p:ext uri="{BB962C8B-B14F-4D97-AF65-F5344CB8AC3E}">
        <p14:creationId xmlns:p14="http://schemas.microsoft.com/office/powerpoint/2010/main" val="637740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209675" y="688975"/>
            <a:ext cx="4570413" cy="3427413"/>
          </a:xfrm>
          <a:ln/>
        </p:spPr>
      </p:sp>
      <p:sp>
        <p:nvSpPr>
          <p:cNvPr id="108547" name="Rectangle 7"/>
          <p:cNvSpPr txBox="1">
            <a:spLocks noGrp="1" noChangeArrowheads="1"/>
          </p:cNvSpPr>
          <p:nvPr/>
        </p:nvSpPr>
        <p:spPr bwMode="auto">
          <a:xfrm>
            <a:off x="3960122" y="8688049"/>
            <a:ext cx="3026776"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65" tIns="46333" rIns="92665" bIns="46333" anchor="b"/>
          <a:lstStyle>
            <a:lvl1pPr defTabSz="927100">
              <a:spcBef>
                <a:spcPct val="30000"/>
              </a:spcBef>
              <a:defRPr sz="1200">
                <a:solidFill>
                  <a:schemeClr val="tx1"/>
                </a:solidFill>
                <a:latin typeface="Arial" pitchFamily="34" charset="0"/>
                <a:cs typeface="Arial" pitchFamily="34" charset="0"/>
              </a:defRPr>
            </a:lvl1pPr>
            <a:lvl2pPr marL="742950" indent="-285750" defTabSz="927100">
              <a:spcBef>
                <a:spcPct val="30000"/>
              </a:spcBef>
              <a:defRPr sz="1200">
                <a:solidFill>
                  <a:schemeClr val="tx1"/>
                </a:solidFill>
                <a:latin typeface="Arial" pitchFamily="34" charset="0"/>
                <a:cs typeface="Arial" pitchFamily="34" charset="0"/>
              </a:defRPr>
            </a:lvl2pPr>
            <a:lvl3pPr marL="1143000" indent="-228600" defTabSz="927100">
              <a:spcBef>
                <a:spcPct val="30000"/>
              </a:spcBef>
              <a:defRPr sz="1200">
                <a:solidFill>
                  <a:schemeClr val="tx1"/>
                </a:solidFill>
                <a:latin typeface="Arial" pitchFamily="34" charset="0"/>
                <a:cs typeface="Arial" pitchFamily="34" charset="0"/>
              </a:defRPr>
            </a:lvl3pPr>
            <a:lvl4pPr marL="1600200" indent="-228600" defTabSz="927100">
              <a:spcBef>
                <a:spcPct val="30000"/>
              </a:spcBef>
              <a:defRPr sz="1200">
                <a:solidFill>
                  <a:schemeClr val="tx1"/>
                </a:solidFill>
                <a:latin typeface="Arial" pitchFamily="34" charset="0"/>
                <a:cs typeface="Arial" pitchFamily="34" charset="0"/>
              </a:defRPr>
            </a:lvl4pPr>
            <a:lvl5pPr marL="2057400" indent="-228600" defTabSz="927100">
              <a:spcBef>
                <a:spcPct val="30000"/>
              </a:spcBef>
              <a:defRPr sz="1200">
                <a:solidFill>
                  <a:schemeClr val="tx1"/>
                </a:solidFill>
                <a:latin typeface="Arial" pitchFamily="34" charset="0"/>
                <a:cs typeface="Arial" pitchFamily="34" charset="0"/>
              </a:defRPr>
            </a:lvl5pPr>
            <a:lvl6pPr marL="2514600" indent="-228600" defTabSz="9271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271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271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271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9A7D5C32-76F0-4254-817C-94897AF4ECC5}" type="slidenum">
              <a:rPr lang="en-US" altLang="en-US" sz="1300">
                <a:solidFill>
                  <a:srgbClr val="000000"/>
                </a:solidFill>
              </a:rPr>
              <a:pPr algn="r" fontAlgn="base">
                <a:spcBef>
                  <a:spcPct val="0"/>
                </a:spcBef>
                <a:spcAft>
                  <a:spcPct val="0"/>
                </a:spcAft>
              </a:pPr>
              <a:t>31</a:t>
            </a:fld>
            <a:endParaRPr lang="en-US" altLang="en-US" sz="1300">
              <a:solidFill>
                <a:srgbClr val="000000"/>
              </a:solidFill>
            </a:endParaRPr>
          </a:p>
        </p:txBody>
      </p:sp>
      <p:sp>
        <p:nvSpPr>
          <p:cNvPr id="108548" name="Rectangle 3"/>
          <p:cNvSpPr>
            <a:spLocks noGrp="1" noChangeArrowheads="1"/>
          </p:cNvSpPr>
          <p:nvPr>
            <p:ph type="body" idx="1"/>
          </p:nvPr>
        </p:nvSpPr>
        <p:spPr>
          <a:xfrm>
            <a:off x="987702" y="4197246"/>
            <a:ext cx="5303458" cy="3316574"/>
          </a:xfrm>
          <a:noFill/>
        </p:spPr>
        <p:txBody>
          <a:bodyPr lIns="91161" tIns="45580" rIns="91161" bIns="45580"/>
          <a:lstStyle/>
          <a:p>
            <a:pPr eaLnBrk="1" hangingPunct="1">
              <a:lnSpc>
                <a:spcPct val="85000"/>
              </a:lnSpc>
            </a:pPr>
            <a:endParaRPr lang="en-US" altLang="en-US" sz="1100">
              <a:latin typeface="Arial" pitchFamily="34" charset="0"/>
              <a:cs typeface="Arial" pitchFamily="34" charset="0"/>
            </a:endParaRPr>
          </a:p>
        </p:txBody>
      </p:sp>
      <p:sp>
        <p:nvSpPr>
          <p:cNvPr id="108549" name="TextBox 1"/>
          <p:cNvSpPr txBox="1">
            <a:spLocks noChangeArrowheads="1"/>
          </p:cNvSpPr>
          <p:nvPr/>
        </p:nvSpPr>
        <p:spPr bwMode="auto">
          <a:xfrm>
            <a:off x="5847005" y="1573968"/>
            <a:ext cx="1010995" cy="7830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722" tIns="44861" rIns="89722" bIns="44861">
            <a:spAutoFit/>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fontAlgn="base">
              <a:spcBef>
                <a:spcPct val="0"/>
              </a:spcBef>
              <a:spcAft>
                <a:spcPct val="0"/>
              </a:spcAft>
            </a:pPr>
            <a:r>
              <a:rPr lang="en-US" altLang="en-US" sz="900">
                <a:solidFill>
                  <a:srgbClr val="000000"/>
                </a:solidFill>
              </a:rPr>
              <a:t>Chaturvedi J Clin Oncol 2011: p4299A/Figure 4</a:t>
            </a:r>
          </a:p>
        </p:txBody>
      </p:sp>
      <p:sp>
        <p:nvSpPr>
          <p:cNvPr id="15" name="Left Bracket 14"/>
          <p:cNvSpPr/>
          <p:nvPr/>
        </p:nvSpPr>
        <p:spPr>
          <a:xfrm rot="10800000">
            <a:off x="4724193" y="1349115"/>
            <a:ext cx="906946" cy="219075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87594" tIns="43797" rIns="87594" bIns="43797" anchor="ctr"/>
          <a:lstStyle/>
          <a:p>
            <a:pPr algn="ctr" fontAlgn="base">
              <a:spcBef>
                <a:spcPct val="0"/>
              </a:spcBef>
              <a:spcAft>
                <a:spcPct val="0"/>
              </a:spcAft>
              <a:defRPr/>
            </a:pPr>
            <a:endParaRPr lang="en-US" sz="1400" dirty="0">
              <a:solidFill>
                <a:prstClr val="black"/>
              </a:solidFill>
            </a:endParaRPr>
          </a:p>
        </p:txBody>
      </p:sp>
      <p:cxnSp>
        <p:nvCxnSpPr>
          <p:cNvPr id="16" name="Straight Connector 15"/>
          <p:cNvCxnSpPr>
            <a:stCxn id="108549" idx="1"/>
          </p:cNvCxnSpPr>
          <p:nvPr/>
        </p:nvCxnSpPr>
        <p:spPr>
          <a:xfrm flipH="1">
            <a:off x="5468076" y="1965516"/>
            <a:ext cx="378929" cy="357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49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BADB86B-4EB2-4A7A-A213-EA061AAE34DE}" type="slidenum">
              <a:rPr lang="es-ES" smtClean="0"/>
              <a:t>34</a:t>
            </a:fld>
            <a:endParaRPr lang="es-ES"/>
          </a:p>
        </p:txBody>
      </p:sp>
    </p:spTree>
    <p:extLst>
      <p:ext uri="{BB962C8B-B14F-4D97-AF65-F5344CB8AC3E}">
        <p14:creationId xmlns:p14="http://schemas.microsoft.com/office/powerpoint/2010/main" val="7593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9048653-D627-4C6C-9647-1CBC1ED257FA}" type="datetimeFigureOut">
              <a:rPr lang="es-ES" smtClean="0"/>
              <a:t>29/09/2022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192EDC-A0E3-4267-A363-272164A250D9}" type="slidenum">
              <a:rPr lang="es-ES" smtClean="0"/>
              <a:t>‹Nº›</a:t>
            </a:fld>
            <a:endParaRPr lang="es-ES"/>
          </a:p>
        </p:txBody>
      </p:sp>
    </p:spTree>
    <p:extLst>
      <p:ext uri="{BB962C8B-B14F-4D97-AF65-F5344CB8AC3E}">
        <p14:creationId xmlns:p14="http://schemas.microsoft.com/office/powerpoint/2010/main" val="121006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9048653-D627-4C6C-9647-1CBC1ED257FA}" type="datetimeFigureOut">
              <a:rPr lang="es-ES" smtClean="0"/>
              <a:t>29/09/2022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192EDC-A0E3-4267-A363-272164A250D9}" type="slidenum">
              <a:rPr lang="es-ES" smtClean="0"/>
              <a:t>‹Nº›</a:t>
            </a:fld>
            <a:endParaRPr lang="es-ES"/>
          </a:p>
        </p:txBody>
      </p:sp>
    </p:spTree>
    <p:extLst>
      <p:ext uri="{BB962C8B-B14F-4D97-AF65-F5344CB8AC3E}">
        <p14:creationId xmlns:p14="http://schemas.microsoft.com/office/powerpoint/2010/main" val="256142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9048653-D627-4C6C-9647-1CBC1ED257FA}" type="datetimeFigureOut">
              <a:rPr lang="es-ES" smtClean="0"/>
              <a:t>29/09/2022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192EDC-A0E3-4267-A363-272164A250D9}" type="slidenum">
              <a:rPr lang="es-ES" smtClean="0"/>
              <a:t>‹Nº›</a:t>
            </a:fld>
            <a:endParaRPr lang="es-ES"/>
          </a:p>
        </p:txBody>
      </p:sp>
    </p:spTree>
    <p:extLst>
      <p:ext uri="{BB962C8B-B14F-4D97-AF65-F5344CB8AC3E}">
        <p14:creationId xmlns:p14="http://schemas.microsoft.com/office/powerpoint/2010/main" val="624675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1" name="Espace réservé du titre 1"/>
          <p:cNvSpPr>
            <a:spLocks noGrp="1"/>
          </p:cNvSpPr>
          <p:nvPr>
            <p:ph type="title"/>
          </p:nvPr>
        </p:nvSpPr>
        <p:spPr>
          <a:xfrm>
            <a:off x="251520" y="6127"/>
            <a:ext cx="8890223"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sz="quarter" idx="10"/>
          </p:nvPr>
        </p:nvSpPr>
        <p:spPr>
          <a:xfrm>
            <a:off x="250826" y="1341438"/>
            <a:ext cx="8785671" cy="4751387"/>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95190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9048653-D627-4C6C-9647-1CBC1ED257FA}" type="datetimeFigureOut">
              <a:rPr lang="es-ES" smtClean="0"/>
              <a:t>29/09/2022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192EDC-A0E3-4267-A363-272164A250D9}" type="slidenum">
              <a:rPr lang="es-ES" smtClean="0"/>
              <a:t>‹Nº›</a:t>
            </a:fld>
            <a:endParaRPr lang="es-ES"/>
          </a:p>
        </p:txBody>
      </p:sp>
    </p:spTree>
    <p:extLst>
      <p:ext uri="{BB962C8B-B14F-4D97-AF65-F5344CB8AC3E}">
        <p14:creationId xmlns:p14="http://schemas.microsoft.com/office/powerpoint/2010/main" val="409990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9048653-D627-4C6C-9647-1CBC1ED257FA}" type="datetimeFigureOut">
              <a:rPr lang="es-ES" smtClean="0"/>
              <a:t>29/09/2022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192EDC-A0E3-4267-A363-272164A250D9}" type="slidenum">
              <a:rPr lang="es-ES" smtClean="0"/>
              <a:t>‹Nº›</a:t>
            </a:fld>
            <a:endParaRPr lang="es-ES"/>
          </a:p>
        </p:txBody>
      </p:sp>
    </p:spTree>
    <p:extLst>
      <p:ext uri="{BB962C8B-B14F-4D97-AF65-F5344CB8AC3E}">
        <p14:creationId xmlns:p14="http://schemas.microsoft.com/office/powerpoint/2010/main" val="340656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9048653-D627-4C6C-9647-1CBC1ED257FA}" type="datetimeFigureOut">
              <a:rPr lang="es-ES" smtClean="0"/>
              <a:t>29/09/2022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192EDC-A0E3-4267-A363-272164A250D9}" type="slidenum">
              <a:rPr lang="es-ES" smtClean="0"/>
              <a:t>‹Nº›</a:t>
            </a:fld>
            <a:endParaRPr lang="es-ES"/>
          </a:p>
        </p:txBody>
      </p:sp>
    </p:spTree>
    <p:extLst>
      <p:ext uri="{BB962C8B-B14F-4D97-AF65-F5344CB8AC3E}">
        <p14:creationId xmlns:p14="http://schemas.microsoft.com/office/powerpoint/2010/main" val="333686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9048653-D627-4C6C-9647-1CBC1ED257FA}" type="datetimeFigureOut">
              <a:rPr lang="es-ES" smtClean="0"/>
              <a:t>29/09/2022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8192EDC-A0E3-4267-A363-272164A250D9}" type="slidenum">
              <a:rPr lang="es-ES" smtClean="0"/>
              <a:t>‹Nº›</a:t>
            </a:fld>
            <a:endParaRPr lang="es-ES"/>
          </a:p>
        </p:txBody>
      </p:sp>
    </p:spTree>
    <p:extLst>
      <p:ext uri="{BB962C8B-B14F-4D97-AF65-F5344CB8AC3E}">
        <p14:creationId xmlns:p14="http://schemas.microsoft.com/office/powerpoint/2010/main" val="349562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9048653-D627-4C6C-9647-1CBC1ED257FA}" type="datetimeFigureOut">
              <a:rPr lang="es-ES" smtClean="0"/>
              <a:t>29/09/2022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8192EDC-A0E3-4267-A363-272164A250D9}" type="slidenum">
              <a:rPr lang="es-ES" smtClean="0"/>
              <a:t>‹Nº›</a:t>
            </a:fld>
            <a:endParaRPr lang="es-ES"/>
          </a:p>
        </p:txBody>
      </p:sp>
    </p:spTree>
    <p:extLst>
      <p:ext uri="{BB962C8B-B14F-4D97-AF65-F5344CB8AC3E}">
        <p14:creationId xmlns:p14="http://schemas.microsoft.com/office/powerpoint/2010/main" val="235894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9048653-D627-4C6C-9647-1CBC1ED257FA}" type="datetimeFigureOut">
              <a:rPr lang="es-ES" smtClean="0"/>
              <a:t>29/09/2022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8192EDC-A0E3-4267-A363-272164A250D9}" type="slidenum">
              <a:rPr lang="es-ES" smtClean="0"/>
              <a:t>‹Nº›</a:t>
            </a:fld>
            <a:endParaRPr lang="es-ES"/>
          </a:p>
        </p:txBody>
      </p:sp>
    </p:spTree>
    <p:extLst>
      <p:ext uri="{BB962C8B-B14F-4D97-AF65-F5344CB8AC3E}">
        <p14:creationId xmlns:p14="http://schemas.microsoft.com/office/powerpoint/2010/main" val="174983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048653-D627-4C6C-9647-1CBC1ED257FA}" type="datetimeFigureOut">
              <a:rPr lang="es-ES" smtClean="0"/>
              <a:t>29/09/2022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192EDC-A0E3-4267-A363-272164A250D9}" type="slidenum">
              <a:rPr lang="es-ES" smtClean="0"/>
              <a:t>‹Nº›</a:t>
            </a:fld>
            <a:endParaRPr lang="es-ES"/>
          </a:p>
        </p:txBody>
      </p:sp>
    </p:spTree>
    <p:extLst>
      <p:ext uri="{BB962C8B-B14F-4D97-AF65-F5344CB8AC3E}">
        <p14:creationId xmlns:p14="http://schemas.microsoft.com/office/powerpoint/2010/main" val="313266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048653-D627-4C6C-9647-1CBC1ED257FA}" type="datetimeFigureOut">
              <a:rPr lang="es-ES" smtClean="0"/>
              <a:t>29/09/2022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192EDC-A0E3-4267-A363-272164A250D9}" type="slidenum">
              <a:rPr lang="es-ES" smtClean="0"/>
              <a:t>‹Nº›</a:t>
            </a:fld>
            <a:endParaRPr lang="es-ES"/>
          </a:p>
        </p:txBody>
      </p:sp>
    </p:spTree>
    <p:extLst>
      <p:ext uri="{BB962C8B-B14F-4D97-AF65-F5344CB8AC3E}">
        <p14:creationId xmlns:p14="http://schemas.microsoft.com/office/powerpoint/2010/main" val="371484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48653-D627-4C6C-9647-1CBC1ED257FA}" type="datetimeFigureOut">
              <a:rPr lang="es-ES" smtClean="0"/>
              <a:t>29/09/2022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92EDC-A0E3-4267-A363-272164A250D9}" type="slidenum">
              <a:rPr lang="es-ES" smtClean="0"/>
              <a:t>‹Nº›</a:t>
            </a:fld>
            <a:endParaRPr lang="es-ES"/>
          </a:p>
        </p:txBody>
      </p:sp>
    </p:spTree>
    <p:extLst>
      <p:ext uri="{BB962C8B-B14F-4D97-AF65-F5344CB8AC3E}">
        <p14:creationId xmlns:p14="http://schemas.microsoft.com/office/powerpoint/2010/main" val="1740268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www.google.es/url?sa=i&amp;rct=j&amp;q=&amp;esrc=s&amp;source=images&amp;cd=&amp;cad=rja&amp;uact=8&amp;ved=0CAcQjRw&amp;url=http://www.taringa.net/posts/imagenes/18535735/Aburrido-del-mismo-iceberg-de-la-DeepWeb-entra.html&amp;ei=UEhjVfvROaSgyAOG64CwDQ&amp;bvm=bv.93990622,d.bGQ&amp;psig=AFQjCNE0FDTRXGVe7amsgOA9Squ3aliXfw&amp;ust=143265631877398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hyperlink" Target="http://www.google.es/url?sa=i&amp;rct=j&amp;q=&amp;esrc=s&amp;source=images&amp;cd=&amp;cad=rja&amp;uact=8&amp;ved=0CAcQjRw&amp;url=http://www.rexpuestas.com/secciones/algo-para-ellas/el-papanicolaou-puede-fallar-en-detectar-un-cancer/&amp;ei=uMFZVaacIYS4UfLPgdgG&amp;bvm=bv.93564037,d.bGQ&amp;psig=AFQjCNFXS1IbzII-VNbWschzZnTo59CrpQ&amp;ust=1432031928793044"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s://www.google.es/imgres?imgurl=http://1.bp.blogspot.com/-9LoN3JaIkQg/UaFmi5kHXsI/AAAAAAAAARE/1jRU8kX-CIY/s1600/lapiz.png&amp;imgrefurl=http://www.datuopinion.com/lapiz&amp;docid=CDhLVyPB9jiXlM&amp;tbnid=Oe1hxs3DLC64xM&amp;w=518&amp;h=389&amp;ei=VtRRVc7gA8a6UdDYgcgH&amp;ved=0CAMQxiAwAQ&amp;iact=c"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google.es/url?sa=i&amp;rct=j&amp;q=&amp;esrc=s&amp;source=images&amp;cd=&amp;cad=rja&amp;uact=8&amp;ved=0CAcQjRw&amp;url=http://www.vinosribera.com/Preguntas-Frecuentes&amp;ei=P9tRVcaAIIfjUdaOgLgI&amp;bvm=bv.92885102,d.bGQ&amp;psig=AFQjCNEANtKu1WMiX_kTFO7fgKn7m4Xqrg&amp;ust=1431514289779039" TargetMode="Externa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epp.eurostat.ec.europa.eu/portal/page/portal/eurostat/home" TargetMode="External"/><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hyperlink" Target="http://www.iarc.fr/"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5020" y="3645024"/>
            <a:ext cx="7772400" cy="1470025"/>
          </a:xfrm>
        </p:spPr>
        <p:txBody>
          <a:bodyPr/>
          <a:lstStyle/>
          <a:p>
            <a:endParaRPr lang="es-ES" b="1" dirty="0"/>
          </a:p>
        </p:txBody>
      </p:sp>
      <p:sp>
        <p:nvSpPr>
          <p:cNvPr id="3" name="2 CuadroTexto"/>
          <p:cNvSpPr txBox="1"/>
          <p:nvPr/>
        </p:nvSpPr>
        <p:spPr>
          <a:xfrm>
            <a:off x="7596336" y="6381328"/>
            <a:ext cx="1368152" cy="369332"/>
          </a:xfrm>
          <a:prstGeom prst="rect">
            <a:avLst/>
          </a:prstGeom>
          <a:noFill/>
        </p:spPr>
        <p:txBody>
          <a:bodyPr wrap="square" rtlCol="0">
            <a:spAutoFit/>
          </a:bodyPr>
          <a:lstStyle/>
          <a:p>
            <a:r>
              <a:rPr lang="es-ES" sz="900" dirty="0" err="1" smtClean="0"/>
              <a:t>Dra</a:t>
            </a:r>
            <a:r>
              <a:rPr lang="es-ES" sz="900" dirty="0" smtClean="0"/>
              <a:t> T. </a:t>
            </a:r>
            <a:r>
              <a:rPr lang="es-ES" sz="900" dirty="0"/>
              <a:t>A</a:t>
            </a:r>
            <a:r>
              <a:rPr lang="es-ES" sz="900" dirty="0" smtClean="0"/>
              <a:t>lonso Gutiérrez</a:t>
            </a:r>
          </a:p>
          <a:p>
            <a:r>
              <a:rPr lang="es-ES" sz="900" dirty="0" smtClean="0"/>
              <a:t>Soria Octubre 2022</a:t>
            </a:r>
            <a:endParaRPr lang="es-ES" sz="900" dirty="0"/>
          </a:p>
        </p:txBody>
      </p:sp>
      <p:sp>
        <p:nvSpPr>
          <p:cNvPr id="4" name="3 CuadroTexto"/>
          <p:cNvSpPr txBox="1"/>
          <p:nvPr/>
        </p:nvSpPr>
        <p:spPr>
          <a:xfrm>
            <a:off x="395536" y="1988839"/>
            <a:ext cx="8348055" cy="830997"/>
          </a:xfrm>
          <a:prstGeom prst="rect">
            <a:avLst/>
          </a:prstGeom>
          <a:noFill/>
        </p:spPr>
        <p:txBody>
          <a:bodyPr wrap="none" rtlCol="0">
            <a:spAutoFit/>
          </a:bodyPr>
          <a:lstStyle/>
          <a:p>
            <a:r>
              <a:rPr lang="es-ES" sz="4800" b="1" dirty="0" smtClean="0"/>
              <a:t>VACUNACIÓN VPH EN VARONES</a:t>
            </a:r>
            <a:endParaRPr lang="es-ES" sz="4800" b="1" dirty="0"/>
          </a:p>
        </p:txBody>
      </p:sp>
    </p:spTree>
    <p:extLst>
      <p:ext uri="{BB962C8B-B14F-4D97-AF65-F5344CB8AC3E}">
        <p14:creationId xmlns:p14="http://schemas.microsoft.com/office/powerpoint/2010/main" val="2453748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b="1" dirty="0" smtClean="0"/>
              <a:t>Aspectos a tener en cuenta del VPH en varones</a:t>
            </a:r>
            <a:endParaRPr lang="es-ES" sz="3200" b="1" dirty="0"/>
          </a:p>
        </p:txBody>
      </p:sp>
      <p:sp>
        <p:nvSpPr>
          <p:cNvPr id="4" name="3 Rectángulo"/>
          <p:cNvSpPr/>
          <p:nvPr/>
        </p:nvSpPr>
        <p:spPr>
          <a:xfrm>
            <a:off x="513561" y="1772816"/>
            <a:ext cx="288032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El riesgo de infección por VPH en hombres no difiere por la edad</a:t>
            </a:r>
            <a:endParaRPr lang="es-ES" sz="2800" b="1" dirty="0"/>
          </a:p>
        </p:txBody>
      </p:sp>
      <p:sp>
        <p:nvSpPr>
          <p:cNvPr id="5" name="4 Rectángulo"/>
          <p:cNvSpPr/>
          <p:nvPr/>
        </p:nvSpPr>
        <p:spPr>
          <a:xfrm>
            <a:off x="5292080" y="1772816"/>
            <a:ext cx="2880320"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Cánceres asociados a VPH en hombres: en aumento</a:t>
            </a:r>
          </a:p>
        </p:txBody>
      </p:sp>
      <p:sp>
        <p:nvSpPr>
          <p:cNvPr id="7" name="6 Rectángulo"/>
          <p:cNvSpPr/>
          <p:nvPr/>
        </p:nvSpPr>
        <p:spPr>
          <a:xfrm>
            <a:off x="1475656" y="4149080"/>
            <a:ext cx="1008112"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800" b="1" dirty="0" smtClean="0">
                <a:solidFill>
                  <a:schemeClr val="tx2">
                    <a:lumMod val="75000"/>
                  </a:schemeClr>
                </a:solidFill>
              </a:rPr>
              <a:t>1</a:t>
            </a:r>
            <a:endParaRPr lang="es-ES" sz="8800" b="1" dirty="0">
              <a:solidFill>
                <a:schemeClr val="tx2">
                  <a:lumMod val="75000"/>
                </a:schemeClr>
              </a:solidFill>
            </a:endParaRPr>
          </a:p>
        </p:txBody>
      </p:sp>
      <p:sp>
        <p:nvSpPr>
          <p:cNvPr id="9" name="8 Rectángulo"/>
          <p:cNvSpPr/>
          <p:nvPr/>
        </p:nvSpPr>
        <p:spPr>
          <a:xfrm>
            <a:off x="6300192" y="4077072"/>
            <a:ext cx="1008112"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800" b="1" dirty="0" smtClean="0">
                <a:solidFill>
                  <a:schemeClr val="tx2">
                    <a:lumMod val="75000"/>
                  </a:schemeClr>
                </a:solidFill>
              </a:rPr>
              <a:t>2</a:t>
            </a:r>
            <a:endParaRPr lang="es-ES" sz="8800" b="1" dirty="0">
              <a:solidFill>
                <a:schemeClr val="tx2">
                  <a:lumMod val="75000"/>
                </a:schemeClr>
              </a:solidFill>
            </a:endParaRPr>
          </a:p>
        </p:txBody>
      </p:sp>
      <p:sp>
        <p:nvSpPr>
          <p:cNvPr id="3" name="2 CuadroTexto"/>
          <p:cNvSpPr txBox="1"/>
          <p:nvPr/>
        </p:nvSpPr>
        <p:spPr>
          <a:xfrm>
            <a:off x="7740352" y="6381328"/>
            <a:ext cx="1324077"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266868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1" y="260648"/>
            <a:ext cx="6552728" cy="1143000"/>
          </a:xfrm>
        </p:spPr>
        <p:txBody>
          <a:bodyPr>
            <a:normAutofit/>
          </a:bodyPr>
          <a:lstStyle/>
          <a:p>
            <a:r>
              <a:rPr lang="es-ES" sz="3200" b="1" dirty="0"/>
              <a:t>Aspectos a tener en cuenta del VPH en varones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518519"/>
            <a:ext cx="5078413"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805264"/>
            <a:ext cx="9217024" cy="64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48" y="28817"/>
            <a:ext cx="1719263"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843800" y="5017369"/>
            <a:ext cx="6768752" cy="646331"/>
          </a:xfrm>
          <a:prstGeom prst="rect">
            <a:avLst/>
          </a:prstGeom>
          <a:noFill/>
        </p:spPr>
        <p:txBody>
          <a:bodyPr wrap="square" rtlCol="0">
            <a:spAutoFit/>
          </a:bodyPr>
          <a:lstStyle/>
          <a:p>
            <a:r>
              <a:rPr lang="es-ES" dirty="0" smtClean="0"/>
              <a:t>Estudio internacional en hombres de 19-82 años  en Brasil, Colombia, </a:t>
            </a:r>
            <a:r>
              <a:rPr lang="es-ES" dirty="0" err="1" smtClean="0"/>
              <a:t>Thailandia,Filipinas</a:t>
            </a:r>
            <a:r>
              <a:rPr lang="es-ES" dirty="0" smtClean="0"/>
              <a:t> y </a:t>
            </a:r>
            <a:r>
              <a:rPr lang="es-ES" dirty="0"/>
              <a:t>E</a:t>
            </a:r>
            <a:r>
              <a:rPr lang="es-ES" dirty="0" smtClean="0"/>
              <a:t>spaña  de prevalencia general del HPV de 16%</a:t>
            </a:r>
            <a:endParaRPr lang="es-ES" dirty="0"/>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1226" y="6402105"/>
            <a:ext cx="132238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752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9752" y="183778"/>
            <a:ext cx="5554960" cy="1084982"/>
          </a:xfrm>
        </p:spPr>
        <p:txBody>
          <a:bodyPr>
            <a:normAutofit/>
          </a:bodyPr>
          <a:lstStyle/>
          <a:p>
            <a:r>
              <a:rPr lang="es-ES" sz="3200" b="1" dirty="0"/>
              <a:t>Aspectos a tener en cuenta del VPH en varones</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745" y="2348880"/>
            <a:ext cx="4430054" cy="311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36" y="2204864"/>
            <a:ext cx="4243387" cy="32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89" y="5885235"/>
            <a:ext cx="7992889"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4" y="1268760"/>
            <a:ext cx="4104456"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7" y="1268760"/>
            <a:ext cx="4424446"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98836"/>
            <a:ext cx="1584176" cy="131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801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5228" y="-18256"/>
            <a:ext cx="6731572" cy="1143000"/>
          </a:xfrm>
        </p:spPr>
        <p:txBody>
          <a:bodyPr>
            <a:noAutofit/>
          </a:bodyPr>
          <a:lstStyle/>
          <a:p>
            <a:r>
              <a:rPr lang="es-ES" sz="3200" b="1" dirty="0" smtClean="0"/>
              <a:t>Aspectos a tener en cuenta del VPH en varones</a:t>
            </a:r>
            <a:endParaRPr lang="es-ES" sz="3200" b="1" dirty="0"/>
          </a:p>
        </p:txBody>
      </p:sp>
      <p:sp>
        <p:nvSpPr>
          <p:cNvPr id="4" name="3 Rectángulo"/>
          <p:cNvSpPr/>
          <p:nvPr/>
        </p:nvSpPr>
        <p:spPr>
          <a:xfrm>
            <a:off x="0" y="-11732"/>
            <a:ext cx="1691680" cy="1718295"/>
          </a:xfrm>
          <a:prstGeom prst="rect">
            <a:avLst/>
          </a:prstGeom>
          <a:solidFill>
            <a:srgbClr val="376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El riesgo de infección por VPH en hombres no difiere por la edad</a:t>
            </a:r>
            <a:endParaRPr lang="es-ES" b="1" dirty="0"/>
          </a:p>
        </p:txBody>
      </p:sp>
      <p:sp>
        <p:nvSpPr>
          <p:cNvPr id="55" name="Freeform 1120"/>
          <p:cNvSpPr>
            <a:spLocks/>
          </p:cNvSpPr>
          <p:nvPr/>
        </p:nvSpPr>
        <p:spPr bwMode="auto">
          <a:xfrm>
            <a:off x="3122041" y="3098800"/>
            <a:ext cx="4610100" cy="1985963"/>
          </a:xfrm>
          <a:custGeom>
            <a:avLst/>
            <a:gdLst>
              <a:gd name="T0" fmla="*/ 0 w 2904"/>
              <a:gd name="T1" fmla="*/ 2147483647 h 1251"/>
              <a:gd name="T2" fmla="*/ 2147483647 w 2904"/>
              <a:gd name="T3" fmla="*/ 2147483647 h 1251"/>
              <a:gd name="T4" fmla="*/ 2147483647 w 2904"/>
              <a:gd name="T5" fmla="*/ 2147483647 h 1251"/>
              <a:gd name="T6" fmla="*/ 2147483647 w 2904"/>
              <a:gd name="T7" fmla="*/ 2147483647 h 1251"/>
              <a:gd name="T8" fmla="*/ 2147483647 w 2904"/>
              <a:gd name="T9" fmla="*/ 2147483647 h 1251"/>
              <a:gd name="T10" fmla="*/ 2147483647 w 2904"/>
              <a:gd name="T11" fmla="*/ 2147483647 h 1251"/>
              <a:gd name="T12" fmla="*/ 2147483647 w 2904"/>
              <a:gd name="T13" fmla="*/ 2147483647 h 1251"/>
              <a:gd name="T14" fmla="*/ 2147483647 w 2904"/>
              <a:gd name="T15" fmla="*/ 2147483647 h 1251"/>
              <a:gd name="T16" fmla="*/ 2147483647 w 2904"/>
              <a:gd name="T17" fmla="*/ 2147483647 h 1251"/>
              <a:gd name="T18" fmla="*/ 2147483647 w 2904"/>
              <a:gd name="T19" fmla="*/ 2147483647 h 1251"/>
              <a:gd name="T20" fmla="*/ 2147483647 w 2904"/>
              <a:gd name="T21" fmla="*/ 2147483647 h 1251"/>
              <a:gd name="T22" fmla="*/ 2147483647 w 2904"/>
              <a:gd name="T23" fmla="*/ 2147483647 h 1251"/>
              <a:gd name="T24" fmla="*/ 2147483647 w 2904"/>
              <a:gd name="T25" fmla="*/ 2147483647 h 1251"/>
              <a:gd name="T26" fmla="*/ 2147483647 w 2904"/>
              <a:gd name="T27" fmla="*/ 2147483647 h 1251"/>
              <a:gd name="T28" fmla="*/ 2147483647 w 2904"/>
              <a:gd name="T29" fmla="*/ 2147483647 h 1251"/>
              <a:gd name="T30" fmla="*/ 2147483647 w 2904"/>
              <a:gd name="T31" fmla="*/ 2147483647 h 1251"/>
              <a:gd name="T32" fmla="*/ 2147483647 w 2904"/>
              <a:gd name="T33" fmla="*/ 2147483647 h 1251"/>
              <a:gd name="T34" fmla="*/ 2147483647 w 2904"/>
              <a:gd name="T35" fmla="*/ 2147483647 h 1251"/>
              <a:gd name="T36" fmla="*/ 2147483647 w 2904"/>
              <a:gd name="T37" fmla="*/ 2147483647 h 1251"/>
              <a:gd name="T38" fmla="*/ 2147483647 w 2904"/>
              <a:gd name="T39" fmla="*/ 2147483647 h 1251"/>
              <a:gd name="T40" fmla="*/ 2147483647 w 2904"/>
              <a:gd name="T41" fmla="*/ 2147483647 h 1251"/>
              <a:gd name="T42" fmla="*/ 2147483647 w 2904"/>
              <a:gd name="T43" fmla="*/ 2147483647 h 1251"/>
              <a:gd name="T44" fmla="*/ 2147483647 w 2904"/>
              <a:gd name="T45" fmla="*/ 2147483647 h 1251"/>
              <a:gd name="T46" fmla="*/ 2147483647 w 2904"/>
              <a:gd name="T47" fmla="*/ 2147483647 h 1251"/>
              <a:gd name="T48" fmla="*/ 2147483647 w 2904"/>
              <a:gd name="T49" fmla="*/ 2147483647 h 1251"/>
              <a:gd name="T50" fmla="*/ 2147483647 w 2904"/>
              <a:gd name="T51" fmla="*/ 2147483647 h 1251"/>
              <a:gd name="T52" fmla="*/ 2147483647 w 2904"/>
              <a:gd name="T53" fmla="*/ 2147483647 h 1251"/>
              <a:gd name="T54" fmla="*/ 2147483647 w 2904"/>
              <a:gd name="T55" fmla="*/ 2147483647 h 1251"/>
              <a:gd name="T56" fmla="*/ 2147483647 w 2904"/>
              <a:gd name="T57" fmla="*/ 2147483647 h 1251"/>
              <a:gd name="T58" fmla="*/ 2147483647 w 2904"/>
              <a:gd name="T59" fmla="*/ 2147483647 h 1251"/>
              <a:gd name="T60" fmla="*/ 2147483647 w 2904"/>
              <a:gd name="T61" fmla="*/ 2147483647 h 1251"/>
              <a:gd name="T62" fmla="*/ 2147483647 w 2904"/>
              <a:gd name="T63" fmla="*/ 2147483647 h 1251"/>
              <a:gd name="T64" fmla="*/ 2147483647 w 2904"/>
              <a:gd name="T65" fmla="*/ 2147483647 h 1251"/>
              <a:gd name="T66" fmla="*/ 2147483647 w 2904"/>
              <a:gd name="T67" fmla="*/ 2147483647 h 1251"/>
              <a:gd name="T68" fmla="*/ 2147483647 w 2904"/>
              <a:gd name="T69" fmla="*/ 2147483647 h 1251"/>
              <a:gd name="T70" fmla="*/ 2147483647 w 2904"/>
              <a:gd name="T71" fmla="*/ 2147483647 h 1251"/>
              <a:gd name="T72" fmla="*/ 2147483647 w 2904"/>
              <a:gd name="T73" fmla="*/ 2147483647 h 1251"/>
              <a:gd name="T74" fmla="*/ 2147483647 w 2904"/>
              <a:gd name="T75" fmla="*/ 2147483647 h 1251"/>
              <a:gd name="T76" fmla="*/ 2147483647 w 2904"/>
              <a:gd name="T77" fmla="*/ 2147483647 h 1251"/>
              <a:gd name="T78" fmla="*/ 2147483647 w 2904"/>
              <a:gd name="T79" fmla="*/ 2147483647 h 1251"/>
              <a:gd name="T80" fmla="*/ 2147483647 w 2904"/>
              <a:gd name="T81" fmla="*/ 2147483647 h 1251"/>
              <a:gd name="T82" fmla="*/ 2147483647 w 2904"/>
              <a:gd name="T83" fmla="*/ 2147483647 h 1251"/>
              <a:gd name="T84" fmla="*/ 2147483647 w 2904"/>
              <a:gd name="T85" fmla="*/ 2147483647 h 1251"/>
              <a:gd name="T86" fmla="*/ 2147483647 w 2904"/>
              <a:gd name="T87" fmla="*/ 2147483647 h 1251"/>
              <a:gd name="T88" fmla="*/ 2147483647 w 2904"/>
              <a:gd name="T89" fmla="*/ 2147483647 h 1251"/>
              <a:gd name="T90" fmla="*/ 2147483647 w 2904"/>
              <a:gd name="T91" fmla="*/ 2147483647 h 1251"/>
              <a:gd name="T92" fmla="*/ 2147483647 w 2904"/>
              <a:gd name="T93" fmla="*/ 2147483647 h 1251"/>
              <a:gd name="T94" fmla="*/ 2147483647 w 2904"/>
              <a:gd name="T95" fmla="*/ 0 h 1251"/>
              <a:gd name="T96" fmla="*/ 2147483647 w 2904"/>
              <a:gd name="T97" fmla="*/ 2147483647 h 12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04"/>
              <a:gd name="T148" fmla="*/ 0 h 1251"/>
              <a:gd name="T149" fmla="*/ 2904 w 2904"/>
              <a:gd name="T150" fmla="*/ 1251 h 12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04" h="1251">
                <a:moveTo>
                  <a:pt x="0" y="1251"/>
                </a:moveTo>
                <a:lnTo>
                  <a:pt x="6" y="1212"/>
                </a:lnTo>
                <a:lnTo>
                  <a:pt x="12" y="1143"/>
                </a:lnTo>
                <a:lnTo>
                  <a:pt x="24" y="1116"/>
                </a:lnTo>
                <a:lnTo>
                  <a:pt x="30" y="1044"/>
                </a:lnTo>
                <a:lnTo>
                  <a:pt x="36" y="990"/>
                </a:lnTo>
                <a:lnTo>
                  <a:pt x="60" y="969"/>
                </a:lnTo>
                <a:lnTo>
                  <a:pt x="63" y="912"/>
                </a:lnTo>
                <a:lnTo>
                  <a:pt x="75" y="891"/>
                </a:lnTo>
                <a:lnTo>
                  <a:pt x="105" y="867"/>
                </a:lnTo>
                <a:lnTo>
                  <a:pt x="165" y="858"/>
                </a:lnTo>
                <a:lnTo>
                  <a:pt x="393" y="861"/>
                </a:lnTo>
                <a:lnTo>
                  <a:pt x="417" y="861"/>
                </a:lnTo>
                <a:lnTo>
                  <a:pt x="450" y="825"/>
                </a:lnTo>
                <a:lnTo>
                  <a:pt x="474" y="768"/>
                </a:lnTo>
                <a:lnTo>
                  <a:pt x="492" y="723"/>
                </a:lnTo>
                <a:lnTo>
                  <a:pt x="516" y="609"/>
                </a:lnTo>
                <a:lnTo>
                  <a:pt x="543" y="585"/>
                </a:lnTo>
                <a:lnTo>
                  <a:pt x="543" y="567"/>
                </a:lnTo>
                <a:lnTo>
                  <a:pt x="567" y="531"/>
                </a:lnTo>
                <a:lnTo>
                  <a:pt x="741" y="507"/>
                </a:lnTo>
                <a:lnTo>
                  <a:pt x="807" y="507"/>
                </a:lnTo>
                <a:lnTo>
                  <a:pt x="867" y="504"/>
                </a:lnTo>
                <a:lnTo>
                  <a:pt x="930" y="492"/>
                </a:lnTo>
                <a:lnTo>
                  <a:pt x="945" y="384"/>
                </a:lnTo>
                <a:lnTo>
                  <a:pt x="987" y="339"/>
                </a:lnTo>
                <a:lnTo>
                  <a:pt x="1020" y="315"/>
                </a:lnTo>
                <a:lnTo>
                  <a:pt x="1056" y="297"/>
                </a:lnTo>
                <a:lnTo>
                  <a:pt x="1086" y="285"/>
                </a:lnTo>
                <a:lnTo>
                  <a:pt x="1125" y="267"/>
                </a:lnTo>
                <a:lnTo>
                  <a:pt x="1287" y="270"/>
                </a:lnTo>
                <a:lnTo>
                  <a:pt x="1311" y="252"/>
                </a:lnTo>
                <a:lnTo>
                  <a:pt x="1362" y="243"/>
                </a:lnTo>
                <a:lnTo>
                  <a:pt x="1389" y="231"/>
                </a:lnTo>
                <a:lnTo>
                  <a:pt x="1434" y="225"/>
                </a:lnTo>
                <a:lnTo>
                  <a:pt x="1443" y="207"/>
                </a:lnTo>
                <a:lnTo>
                  <a:pt x="1488" y="153"/>
                </a:lnTo>
                <a:lnTo>
                  <a:pt x="1503" y="123"/>
                </a:lnTo>
                <a:lnTo>
                  <a:pt x="1572" y="114"/>
                </a:lnTo>
                <a:lnTo>
                  <a:pt x="1611" y="87"/>
                </a:lnTo>
                <a:lnTo>
                  <a:pt x="1785" y="87"/>
                </a:lnTo>
                <a:lnTo>
                  <a:pt x="1866" y="75"/>
                </a:lnTo>
                <a:lnTo>
                  <a:pt x="1899" y="42"/>
                </a:lnTo>
                <a:lnTo>
                  <a:pt x="1929" y="48"/>
                </a:lnTo>
                <a:lnTo>
                  <a:pt x="1944" y="30"/>
                </a:lnTo>
                <a:lnTo>
                  <a:pt x="1968" y="18"/>
                </a:lnTo>
                <a:lnTo>
                  <a:pt x="2157" y="24"/>
                </a:lnTo>
                <a:lnTo>
                  <a:pt x="2160" y="0"/>
                </a:lnTo>
                <a:lnTo>
                  <a:pt x="2904" y="6"/>
                </a:lnTo>
              </a:path>
            </a:pathLst>
          </a:custGeom>
          <a:noFill/>
          <a:ln w="28575">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b">
            <a:spAutoFit/>
          </a:bodyPr>
          <a:lstStyle/>
          <a:p>
            <a:endParaRPr lang="es-ES"/>
          </a:p>
        </p:txBody>
      </p:sp>
      <p:sp>
        <p:nvSpPr>
          <p:cNvPr id="56" name="Freeform 1119"/>
          <p:cNvSpPr>
            <a:spLocks/>
          </p:cNvSpPr>
          <p:nvPr/>
        </p:nvSpPr>
        <p:spPr bwMode="auto">
          <a:xfrm>
            <a:off x="3088704" y="3059113"/>
            <a:ext cx="5076825" cy="2087562"/>
          </a:xfrm>
          <a:custGeom>
            <a:avLst/>
            <a:gdLst>
              <a:gd name="T0" fmla="*/ 2147483647 w 3198"/>
              <a:gd name="T1" fmla="*/ 0 h 1315"/>
              <a:gd name="T2" fmla="*/ 2147483647 w 3198"/>
              <a:gd name="T3" fmla="*/ 2147483647 h 1315"/>
              <a:gd name="T4" fmla="*/ 2147483647 w 3198"/>
              <a:gd name="T5" fmla="*/ 2147483647 h 1315"/>
              <a:gd name="T6" fmla="*/ 2147483647 w 3198"/>
              <a:gd name="T7" fmla="*/ 2147483647 h 1315"/>
              <a:gd name="T8" fmla="*/ 2147483647 w 3198"/>
              <a:gd name="T9" fmla="*/ 2147483647 h 1315"/>
              <a:gd name="T10" fmla="*/ 2147483647 w 3198"/>
              <a:gd name="T11" fmla="*/ 2147483647 h 1315"/>
              <a:gd name="T12" fmla="*/ 2147483647 w 3198"/>
              <a:gd name="T13" fmla="*/ 2147483647 h 1315"/>
              <a:gd name="T14" fmla="*/ 2147483647 w 3198"/>
              <a:gd name="T15" fmla="*/ 2147483647 h 1315"/>
              <a:gd name="T16" fmla="*/ 2147483647 w 3198"/>
              <a:gd name="T17" fmla="*/ 2147483647 h 1315"/>
              <a:gd name="T18" fmla="*/ 2147483647 w 3198"/>
              <a:gd name="T19" fmla="*/ 2147483647 h 1315"/>
              <a:gd name="T20" fmla="*/ 2147483647 w 3198"/>
              <a:gd name="T21" fmla="*/ 2147483647 h 1315"/>
              <a:gd name="T22" fmla="*/ 2147483647 w 3198"/>
              <a:gd name="T23" fmla="*/ 2147483647 h 1315"/>
              <a:gd name="T24" fmla="*/ 2147483647 w 3198"/>
              <a:gd name="T25" fmla="*/ 2147483647 h 1315"/>
              <a:gd name="T26" fmla="*/ 2147483647 w 3198"/>
              <a:gd name="T27" fmla="*/ 2147483647 h 1315"/>
              <a:gd name="T28" fmla="*/ 2147483647 w 3198"/>
              <a:gd name="T29" fmla="*/ 2147483647 h 1315"/>
              <a:gd name="T30" fmla="*/ 2147483647 w 3198"/>
              <a:gd name="T31" fmla="*/ 2147483647 h 1315"/>
              <a:gd name="T32" fmla="*/ 2147483647 w 3198"/>
              <a:gd name="T33" fmla="*/ 2147483647 h 1315"/>
              <a:gd name="T34" fmla="*/ 2147483647 w 3198"/>
              <a:gd name="T35" fmla="*/ 2147483647 h 1315"/>
              <a:gd name="T36" fmla="*/ 2147483647 w 3198"/>
              <a:gd name="T37" fmla="*/ 2147483647 h 1315"/>
              <a:gd name="T38" fmla="*/ 2147483647 w 3198"/>
              <a:gd name="T39" fmla="*/ 2147483647 h 1315"/>
              <a:gd name="T40" fmla="*/ 2147483647 w 3198"/>
              <a:gd name="T41" fmla="*/ 2147483647 h 1315"/>
              <a:gd name="T42" fmla="*/ 2147483647 w 3198"/>
              <a:gd name="T43" fmla="*/ 2147483647 h 1315"/>
              <a:gd name="T44" fmla="*/ 2147483647 w 3198"/>
              <a:gd name="T45" fmla="*/ 2147483647 h 1315"/>
              <a:gd name="T46" fmla="*/ 2147483647 w 3198"/>
              <a:gd name="T47" fmla="*/ 2147483647 h 1315"/>
              <a:gd name="T48" fmla="*/ 2147483647 w 3198"/>
              <a:gd name="T49" fmla="*/ 2147483647 h 1315"/>
              <a:gd name="T50" fmla="*/ 2147483647 w 3198"/>
              <a:gd name="T51" fmla="*/ 2147483647 h 1315"/>
              <a:gd name="T52" fmla="*/ 2147483647 w 3198"/>
              <a:gd name="T53" fmla="*/ 2147483647 h 1315"/>
              <a:gd name="T54" fmla="*/ 2147483647 w 3198"/>
              <a:gd name="T55" fmla="*/ 2147483647 h 1315"/>
              <a:gd name="T56" fmla="*/ 2147483647 w 3198"/>
              <a:gd name="T57" fmla="*/ 2147483647 h 1315"/>
              <a:gd name="T58" fmla="*/ 2147483647 w 3198"/>
              <a:gd name="T59" fmla="*/ 2147483647 h 1315"/>
              <a:gd name="T60" fmla="*/ 2147483647 w 3198"/>
              <a:gd name="T61" fmla="*/ 2147483647 h 1315"/>
              <a:gd name="T62" fmla="*/ 2147483647 w 3198"/>
              <a:gd name="T63" fmla="*/ 2147483647 h 1315"/>
              <a:gd name="T64" fmla="*/ 2147483647 w 3198"/>
              <a:gd name="T65" fmla="*/ 2147483647 h 1315"/>
              <a:gd name="T66" fmla="*/ 2147483647 w 3198"/>
              <a:gd name="T67" fmla="*/ 2147483647 h 1315"/>
              <a:gd name="T68" fmla="*/ 2147483647 w 3198"/>
              <a:gd name="T69" fmla="*/ 2147483647 h 1315"/>
              <a:gd name="T70" fmla="*/ 2147483647 w 3198"/>
              <a:gd name="T71" fmla="*/ 2147483647 h 1315"/>
              <a:gd name="T72" fmla="*/ 2147483647 w 3198"/>
              <a:gd name="T73" fmla="*/ 2147483647 h 1315"/>
              <a:gd name="T74" fmla="*/ 2147483647 w 3198"/>
              <a:gd name="T75" fmla="*/ 2147483647 h 1315"/>
              <a:gd name="T76" fmla="*/ 2147483647 w 3198"/>
              <a:gd name="T77" fmla="*/ 2147483647 h 1315"/>
              <a:gd name="T78" fmla="*/ 2147483647 w 3198"/>
              <a:gd name="T79" fmla="*/ 2147483647 h 1315"/>
              <a:gd name="T80" fmla="*/ 2147483647 w 3198"/>
              <a:gd name="T81" fmla="*/ 2147483647 h 1315"/>
              <a:gd name="T82" fmla="*/ 2147483647 w 3198"/>
              <a:gd name="T83" fmla="*/ 2147483647 h 1315"/>
              <a:gd name="T84" fmla="*/ 2147483647 w 3198"/>
              <a:gd name="T85" fmla="*/ 2147483647 h 1315"/>
              <a:gd name="T86" fmla="*/ 2147483647 w 3198"/>
              <a:gd name="T87" fmla="*/ 2147483647 h 1315"/>
              <a:gd name="T88" fmla="*/ 2147483647 w 3198"/>
              <a:gd name="T89" fmla="*/ 2147483647 h 1315"/>
              <a:gd name="T90" fmla="*/ 2147483647 w 3198"/>
              <a:gd name="T91" fmla="*/ 2147483647 h 1315"/>
              <a:gd name="T92" fmla="*/ 2147483647 w 3198"/>
              <a:gd name="T93" fmla="*/ 2147483647 h 1315"/>
              <a:gd name="T94" fmla="*/ 2147483647 w 3198"/>
              <a:gd name="T95" fmla="*/ 2147483647 h 1315"/>
              <a:gd name="T96" fmla="*/ 2147483647 w 3198"/>
              <a:gd name="T97" fmla="*/ 2147483647 h 1315"/>
              <a:gd name="T98" fmla="*/ 2147483647 w 3198"/>
              <a:gd name="T99" fmla="*/ 2147483647 h 1315"/>
              <a:gd name="T100" fmla="*/ 2147483647 w 3198"/>
              <a:gd name="T101" fmla="*/ 2147483647 h 1315"/>
              <a:gd name="T102" fmla="*/ 2147483647 w 3198"/>
              <a:gd name="T103" fmla="*/ 2147483647 h 1315"/>
              <a:gd name="T104" fmla="*/ 2147483647 w 3198"/>
              <a:gd name="T105" fmla="*/ 2147483647 h 1315"/>
              <a:gd name="T106" fmla="*/ 2147483647 w 3198"/>
              <a:gd name="T107" fmla="*/ 2147483647 h 1315"/>
              <a:gd name="T108" fmla="*/ 0 w 3198"/>
              <a:gd name="T109" fmla="*/ 2147483647 h 131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98"/>
              <a:gd name="T166" fmla="*/ 0 h 1315"/>
              <a:gd name="T167" fmla="*/ 3198 w 3198"/>
              <a:gd name="T168" fmla="*/ 1315 h 131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98" h="1315">
                <a:moveTo>
                  <a:pt x="3198" y="0"/>
                </a:moveTo>
                <a:lnTo>
                  <a:pt x="2625" y="0"/>
                </a:lnTo>
                <a:lnTo>
                  <a:pt x="2625" y="30"/>
                </a:lnTo>
                <a:lnTo>
                  <a:pt x="2565" y="30"/>
                </a:lnTo>
                <a:lnTo>
                  <a:pt x="2565" y="42"/>
                </a:lnTo>
                <a:lnTo>
                  <a:pt x="2433" y="42"/>
                </a:lnTo>
                <a:lnTo>
                  <a:pt x="2433" y="55"/>
                </a:lnTo>
                <a:lnTo>
                  <a:pt x="2397" y="55"/>
                </a:lnTo>
                <a:lnTo>
                  <a:pt x="2181" y="57"/>
                </a:lnTo>
                <a:lnTo>
                  <a:pt x="2172" y="71"/>
                </a:lnTo>
                <a:lnTo>
                  <a:pt x="2087" y="71"/>
                </a:lnTo>
                <a:lnTo>
                  <a:pt x="2069" y="79"/>
                </a:lnTo>
                <a:lnTo>
                  <a:pt x="1998" y="78"/>
                </a:lnTo>
                <a:lnTo>
                  <a:pt x="2000" y="91"/>
                </a:lnTo>
                <a:lnTo>
                  <a:pt x="1985" y="88"/>
                </a:lnTo>
                <a:lnTo>
                  <a:pt x="1973" y="93"/>
                </a:lnTo>
                <a:lnTo>
                  <a:pt x="1956" y="97"/>
                </a:lnTo>
                <a:lnTo>
                  <a:pt x="1943" y="100"/>
                </a:lnTo>
                <a:lnTo>
                  <a:pt x="1926" y="102"/>
                </a:lnTo>
                <a:lnTo>
                  <a:pt x="1899" y="112"/>
                </a:lnTo>
                <a:lnTo>
                  <a:pt x="1877" y="114"/>
                </a:lnTo>
                <a:lnTo>
                  <a:pt x="1862" y="112"/>
                </a:lnTo>
                <a:lnTo>
                  <a:pt x="1821" y="118"/>
                </a:lnTo>
                <a:lnTo>
                  <a:pt x="1799" y="133"/>
                </a:lnTo>
                <a:lnTo>
                  <a:pt x="1775" y="127"/>
                </a:lnTo>
                <a:lnTo>
                  <a:pt x="1764" y="138"/>
                </a:lnTo>
                <a:lnTo>
                  <a:pt x="1722" y="136"/>
                </a:lnTo>
                <a:lnTo>
                  <a:pt x="1649" y="142"/>
                </a:lnTo>
                <a:lnTo>
                  <a:pt x="1628" y="157"/>
                </a:lnTo>
                <a:lnTo>
                  <a:pt x="1623" y="174"/>
                </a:lnTo>
                <a:lnTo>
                  <a:pt x="1595" y="171"/>
                </a:lnTo>
                <a:lnTo>
                  <a:pt x="1586" y="189"/>
                </a:lnTo>
                <a:lnTo>
                  <a:pt x="1572" y="196"/>
                </a:lnTo>
                <a:lnTo>
                  <a:pt x="1565" y="214"/>
                </a:lnTo>
                <a:lnTo>
                  <a:pt x="1548" y="219"/>
                </a:lnTo>
                <a:lnTo>
                  <a:pt x="1517" y="217"/>
                </a:lnTo>
                <a:lnTo>
                  <a:pt x="1508" y="238"/>
                </a:lnTo>
                <a:lnTo>
                  <a:pt x="1485" y="241"/>
                </a:lnTo>
                <a:lnTo>
                  <a:pt x="1488" y="255"/>
                </a:lnTo>
                <a:lnTo>
                  <a:pt x="1458" y="255"/>
                </a:lnTo>
                <a:lnTo>
                  <a:pt x="1457" y="270"/>
                </a:lnTo>
                <a:lnTo>
                  <a:pt x="1440" y="282"/>
                </a:lnTo>
                <a:lnTo>
                  <a:pt x="1430" y="294"/>
                </a:lnTo>
                <a:lnTo>
                  <a:pt x="1428" y="306"/>
                </a:lnTo>
                <a:lnTo>
                  <a:pt x="1416" y="310"/>
                </a:lnTo>
                <a:lnTo>
                  <a:pt x="1406" y="334"/>
                </a:lnTo>
                <a:lnTo>
                  <a:pt x="1388" y="334"/>
                </a:lnTo>
                <a:lnTo>
                  <a:pt x="1391" y="349"/>
                </a:lnTo>
                <a:lnTo>
                  <a:pt x="1356" y="346"/>
                </a:lnTo>
                <a:lnTo>
                  <a:pt x="1355" y="354"/>
                </a:lnTo>
                <a:lnTo>
                  <a:pt x="1304" y="351"/>
                </a:lnTo>
                <a:lnTo>
                  <a:pt x="1302" y="360"/>
                </a:lnTo>
                <a:lnTo>
                  <a:pt x="1253" y="358"/>
                </a:lnTo>
                <a:lnTo>
                  <a:pt x="1253" y="367"/>
                </a:lnTo>
                <a:lnTo>
                  <a:pt x="1101" y="363"/>
                </a:lnTo>
                <a:lnTo>
                  <a:pt x="1094" y="381"/>
                </a:lnTo>
                <a:lnTo>
                  <a:pt x="1073" y="378"/>
                </a:lnTo>
                <a:lnTo>
                  <a:pt x="1071" y="394"/>
                </a:lnTo>
                <a:lnTo>
                  <a:pt x="1055" y="391"/>
                </a:lnTo>
                <a:lnTo>
                  <a:pt x="1040" y="417"/>
                </a:lnTo>
                <a:lnTo>
                  <a:pt x="1011" y="414"/>
                </a:lnTo>
                <a:lnTo>
                  <a:pt x="998" y="430"/>
                </a:lnTo>
                <a:lnTo>
                  <a:pt x="995" y="444"/>
                </a:lnTo>
                <a:lnTo>
                  <a:pt x="984" y="454"/>
                </a:lnTo>
                <a:lnTo>
                  <a:pt x="962" y="478"/>
                </a:lnTo>
                <a:lnTo>
                  <a:pt x="957" y="508"/>
                </a:lnTo>
                <a:lnTo>
                  <a:pt x="941" y="552"/>
                </a:lnTo>
                <a:lnTo>
                  <a:pt x="926" y="552"/>
                </a:lnTo>
                <a:lnTo>
                  <a:pt x="915" y="571"/>
                </a:lnTo>
                <a:lnTo>
                  <a:pt x="774" y="565"/>
                </a:lnTo>
                <a:lnTo>
                  <a:pt x="773" y="576"/>
                </a:lnTo>
                <a:lnTo>
                  <a:pt x="704" y="571"/>
                </a:lnTo>
                <a:lnTo>
                  <a:pt x="704" y="585"/>
                </a:lnTo>
                <a:lnTo>
                  <a:pt x="654" y="580"/>
                </a:lnTo>
                <a:lnTo>
                  <a:pt x="629" y="591"/>
                </a:lnTo>
                <a:lnTo>
                  <a:pt x="612" y="597"/>
                </a:lnTo>
                <a:lnTo>
                  <a:pt x="588" y="598"/>
                </a:lnTo>
                <a:lnTo>
                  <a:pt x="570" y="624"/>
                </a:lnTo>
                <a:lnTo>
                  <a:pt x="551" y="658"/>
                </a:lnTo>
                <a:lnTo>
                  <a:pt x="537" y="694"/>
                </a:lnTo>
                <a:lnTo>
                  <a:pt x="533" y="724"/>
                </a:lnTo>
                <a:lnTo>
                  <a:pt x="524" y="765"/>
                </a:lnTo>
                <a:lnTo>
                  <a:pt x="522" y="796"/>
                </a:lnTo>
                <a:lnTo>
                  <a:pt x="504" y="796"/>
                </a:lnTo>
                <a:lnTo>
                  <a:pt x="504" y="829"/>
                </a:lnTo>
                <a:lnTo>
                  <a:pt x="501" y="858"/>
                </a:lnTo>
                <a:lnTo>
                  <a:pt x="488" y="862"/>
                </a:lnTo>
                <a:lnTo>
                  <a:pt x="483" y="897"/>
                </a:lnTo>
                <a:lnTo>
                  <a:pt x="468" y="921"/>
                </a:lnTo>
                <a:lnTo>
                  <a:pt x="462" y="939"/>
                </a:lnTo>
                <a:lnTo>
                  <a:pt x="443" y="937"/>
                </a:lnTo>
                <a:lnTo>
                  <a:pt x="443" y="948"/>
                </a:lnTo>
                <a:lnTo>
                  <a:pt x="143" y="942"/>
                </a:lnTo>
                <a:lnTo>
                  <a:pt x="143" y="957"/>
                </a:lnTo>
                <a:lnTo>
                  <a:pt x="117" y="955"/>
                </a:lnTo>
                <a:lnTo>
                  <a:pt x="116" y="963"/>
                </a:lnTo>
                <a:lnTo>
                  <a:pt x="93" y="961"/>
                </a:lnTo>
                <a:lnTo>
                  <a:pt x="87" y="969"/>
                </a:lnTo>
                <a:lnTo>
                  <a:pt x="87" y="1008"/>
                </a:lnTo>
                <a:lnTo>
                  <a:pt x="75" y="1006"/>
                </a:lnTo>
                <a:lnTo>
                  <a:pt x="74" y="1023"/>
                </a:lnTo>
                <a:lnTo>
                  <a:pt x="59" y="1021"/>
                </a:lnTo>
                <a:lnTo>
                  <a:pt x="57" y="1074"/>
                </a:lnTo>
                <a:lnTo>
                  <a:pt x="48" y="1071"/>
                </a:lnTo>
                <a:lnTo>
                  <a:pt x="51" y="1174"/>
                </a:lnTo>
                <a:lnTo>
                  <a:pt x="35" y="1176"/>
                </a:lnTo>
                <a:lnTo>
                  <a:pt x="24" y="1258"/>
                </a:lnTo>
                <a:lnTo>
                  <a:pt x="26" y="1299"/>
                </a:lnTo>
                <a:lnTo>
                  <a:pt x="9" y="1300"/>
                </a:lnTo>
                <a:lnTo>
                  <a:pt x="0" y="1315"/>
                </a:ln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b">
            <a:spAutoFit/>
          </a:bodyPr>
          <a:lstStyle/>
          <a:p>
            <a:endParaRPr lang="es-ES"/>
          </a:p>
        </p:txBody>
      </p:sp>
      <p:sp>
        <p:nvSpPr>
          <p:cNvPr id="57" name="Freeform 1118"/>
          <p:cNvSpPr>
            <a:spLocks/>
          </p:cNvSpPr>
          <p:nvPr/>
        </p:nvSpPr>
        <p:spPr bwMode="auto">
          <a:xfrm>
            <a:off x="3141091" y="2927350"/>
            <a:ext cx="5014913" cy="2105025"/>
          </a:xfrm>
          <a:custGeom>
            <a:avLst/>
            <a:gdLst>
              <a:gd name="T0" fmla="*/ 2147483647 w 3159"/>
              <a:gd name="T1" fmla="*/ 2147483647 h 1326"/>
              <a:gd name="T2" fmla="*/ 2147483647 w 3159"/>
              <a:gd name="T3" fmla="*/ 2147483647 h 1326"/>
              <a:gd name="T4" fmla="*/ 2147483647 w 3159"/>
              <a:gd name="T5" fmla="*/ 2147483647 h 1326"/>
              <a:gd name="T6" fmla="*/ 2147483647 w 3159"/>
              <a:gd name="T7" fmla="*/ 2147483647 h 1326"/>
              <a:gd name="T8" fmla="*/ 2147483647 w 3159"/>
              <a:gd name="T9" fmla="*/ 2147483647 h 1326"/>
              <a:gd name="T10" fmla="*/ 2147483647 w 3159"/>
              <a:gd name="T11" fmla="*/ 2147483647 h 1326"/>
              <a:gd name="T12" fmla="*/ 2147483647 w 3159"/>
              <a:gd name="T13" fmla="*/ 2147483647 h 1326"/>
              <a:gd name="T14" fmla="*/ 2147483647 w 3159"/>
              <a:gd name="T15" fmla="*/ 2147483647 h 1326"/>
              <a:gd name="T16" fmla="*/ 2147483647 w 3159"/>
              <a:gd name="T17" fmla="*/ 2147483647 h 1326"/>
              <a:gd name="T18" fmla="*/ 2147483647 w 3159"/>
              <a:gd name="T19" fmla="*/ 2147483647 h 1326"/>
              <a:gd name="T20" fmla="*/ 2147483647 w 3159"/>
              <a:gd name="T21" fmla="*/ 2147483647 h 1326"/>
              <a:gd name="T22" fmla="*/ 2147483647 w 3159"/>
              <a:gd name="T23" fmla="*/ 2147483647 h 1326"/>
              <a:gd name="T24" fmla="*/ 2147483647 w 3159"/>
              <a:gd name="T25" fmla="*/ 2147483647 h 1326"/>
              <a:gd name="T26" fmla="*/ 2147483647 w 3159"/>
              <a:gd name="T27" fmla="*/ 2147483647 h 1326"/>
              <a:gd name="T28" fmla="*/ 2147483647 w 3159"/>
              <a:gd name="T29" fmla="*/ 2147483647 h 1326"/>
              <a:gd name="T30" fmla="*/ 2147483647 w 3159"/>
              <a:gd name="T31" fmla="*/ 2147483647 h 1326"/>
              <a:gd name="T32" fmla="*/ 2147483647 w 3159"/>
              <a:gd name="T33" fmla="*/ 2147483647 h 1326"/>
              <a:gd name="T34" fmla="*/ 2147483647 w 3159"/>
              <a:gd name="T35" fmla="*/ 2147483647 h 1326"/>
              <a:gd name="T36" fmla="*/ 2147483647 w 3159"/>
              <a:gd name="T37" fmla="*/ 2147483647 h 1326"/>
              <a:gd name="T38" fmla="*/ 2147483647 w 3159"/>
              <a:gd name="T39" fmla="*/ 2147483647 h 1326"/>
              <a:gd name="T40" fmla="*/ 2147483647 w 3159"/>
              <a:gd name="T41" fmla="*/ 2147483647 h 1326"/>
              <a:gd name="T42" fmla="*/ 2147483647 w 3159"/>
              <a:gd name="T43" fmla="*/ 2147483647 h 1326"/>
              <a:gd name="T44" fmla="*/ 2147483647 w 3159"/>
              <a:gd name="T45" fmla="*/ 2147483647 h 1326"/>
              <a:gd name="T46" fmla="*/ 2147483647 w 3159"/>
              <a:gd name="T47" fmla="*/ 2147483647 h 1326"/>
              <a:gd name="T48" fmla="*/ 2147483647 w 3159"/>
              <a:gd name="T49" fmla="*/ 2147483647 h 1326"/>
              <a:gd name="T50" fmla="*/ 2147483647 w 3159"/>
              <a:gd name="T51" fmla="*/ 2147483647 h 1326"/>
              <a:gd name="T52" fmla="*/ 2147483647 w 3159"/>
              <a:gd name="T53" fmla="*/ 2147483647 h 1326"/>
              <a:gd name="T54" fmla="*/ 2147483647 w 3159"/>
              <a:gd name="T55" fmla="*/ 2147483647 h 1326"/>
              <a:gd name="T56" fmla="*/ 2147483647 w 3159"/>
              <a:gd name="T57" fmla="*/ 2147483647 h 1326"/>
              <a:gd name="T58" fmla="*/ 2147483647 w 3159"/>
              <a:gd name="T59" fmla="*/ 2147483647 h 1326"/>
              <a:gd name="T60" fmla="*/ 2147483647 w 3159"/>
              <a:gd name="T61" fmla="*/ 2147483647 h 1326"/>
              <a:gd name="T62" fmla="*/ 2147483647 w 3159"/>
              <a:gd name="T63" fmla="*/ 0 h 13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59"/>
              <a:gd name="T97" fmla="*/ 0 h 1326"/>
              <a:gd name="T98" fmla="*/ 3159 w 3159"/>
              <a:gd name="T99" fmla="*/ 1326 h 13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59" h="1326">
                <a:moveTo>
                  <a:pt x="0" y="1326"/>
                </a:moveTo>
                <a:lnTo>
                  <a:pt x="9" y="1227"/>
                </a:lnTo>
                <a:lnTo>
                  <a:pt x="18" y="1137"/>
                </a:lnTo>
                <a:lnTo>
                  <a:pt x="39" y="1086"/>
                </a:lnTo>
                <a:lnTo>
                  <a:pt x="57" y="1056"/>
                </a:lnTo>
                <a:lnTo>
                  <a:pt x="147" y="1053"/>
                </a:lnTo>
                <a:lnTo>
                  <a:pt x="435" y="1047"/>
                </a:lnTo>
                <a:lnTo>
                  <a:pt x="441" y="1008"/>
                </a:lnTo>
                <a:lnTo>
                  <a:pt x="468" y="969"/>
                </a:lnTo>
                <a:lnTo>
                  <a:pt x="480" y="933"/>
                </a:lnTo>
                <a:lnTo>
                  <a:pt x="483" y="879"/>
                </a:lnTo>
                <a:lnTo>
                  <a:pt x="498" y="840"/>
                </a:lnTo>
                <a:lnTo>
                  <a:pt x="498" y="810"/>
                </a:lnTo>
                <a:lnTo>
                  <a:pt x="513" y="747"/>
                </a:lnTo>
                <a:lnTo>
                  <a:pt x="540" y="690"/>
                </a:lnTo>
                <a:lnTo>
                  <a:pt x="579" y="675"/>
                </a:lnTo>
                <a:lnTo>
                  <a:pt x="609" y="675"/>
                </a:lnTo>
                <a:lnTo>
                  <a:pt x="669" y="651"/>
                </a:lnTo>
                <a:lnTo>
                  <a:pt x="882" y="657"/>
                </a:lnTo>
                <a:lnTo>
                  <a:pt x="909" y="621"/>
                </a:lnTo>
                <a:lnTo>
                  <a:pt x="918" y="600"/>
                </a:lnTo>
                <a:lnTo>
                  <a:pt x="927" y="573"/>
                </a:lnTo>
                <a:lnTo>
                  <a:pt x="942" y="558"/>
                </a:lnTo>
                <a:lnTo>
                  <a:pt x="963" y="546"/>
                </a:lnTo>
                <a:lnTo>
                  <a:pt x="972" y="519"/>
                </a:lnTo>
                <a:lnTo>
                  <a:pt x="969" y="501"/>
                </a:lnTo>
                <a:lnTo>
                  <a:pt x="1020" y="501"/>
                </a:lnTo>
                <a:lnTo>
                  <a:pt x="1023" y="483"/>
                </a:lnTo>
                <a:lnTo>
                  <a:pt x="1044" y="480"/>
                </a:lnTo>
                <a:lnTo>
                  <a:pt x="1356" y="474"/>
                </a:lnTo>
                <a:lnTo>
                  <a:pt x="1356" y="456"/>
                </a:lnTo>
                <a:lnTo>
                  <a:pt x="1377" y="456"/>
                </a:lnTo>
                <a:lnTo>
                  <a:pt x="1380" y="435"/>
                </a:lnTo>
                <a:lnTo>
                  <a:pt x="1389" y="411"/>
                </a:lnTo>
                <a:lnTo>
                  <a:pt x="1416" y="384"/>
                </a:lnTo>
                <a:lnTo>
                  <a:pt x="1446" y="360"/>
                </a:lnTo>
                <a:lnTo>
                  <a:pt x="1488" y="360"/>
                </a:lnTo>
                <a:lnTo>
                  <a:pt x="1515" y="345"/>
                </a:lnTo>
                <a:lnTo>
                  <a:pt x="1560" y="276"/>
                </a:lnTo>
                <a:lnTo>
                  <a:pt x="1617" y="231"/>
                </a:lnTo>
                <a:lnTo>
                  <a:pt x="1641" y="222"/>
                </a:lnTo>
                <a:lnTo>
                  <a:pt x="1698" y="222"/>
                </a:lnTo>
                <a:lnTo>
                  <a:pt x="1704" y="204"/>
                </a:lnTo>
                <a:lnTo>
                  <a:pt x="1770" y="204"/>
                </a:lnTo>
                <a:lnTo>
                  <a:pt x="1779" y="186"/>
                </a:lnTo>
                <a:lnTo>
                  <a:pt x="1833" y="189"/>
                </a:lnTo>
                <a:lnTo>
                  <a:pt x="1866" y="182"/>
                </a:lnTo>
                <a:lnTo>
                  <a:pt x="1893" y="183"/>
                </a:lnTo>
                <a:lnTo>
                  <a:pt x="1895" y="170"/>
                </a:lnTo>
                <a:lnTo>
                  <a:pt x="1944" y="171"/>
                </a:lnTo>
                <a:lnTo>
                  <a:pt x="1974" y="162"/>
                </a:lnTo>
                <a:lnTo>
                  <a:pt x="2034" y="162"/>
                </a:lnTo>
                <a:lnTo>
                  <a:pt x="2073" y="150"/>
                </a:lnTo>
                <a:lnTo>
                  <a:pt x="2073" y="135"/>
                </a:lnTo>
                <a:lnTo>
                  <a:pt x="2154" y="135"/>
                </a:lnTo>
                <a:lnTo>
                  <a:pt x="2190" y="123"/>
                </a:lnTo>
                <a:lnTo>
                  <a:pt x="2367" y="128"/>
                </a:lnTo>
                <a:lnTo>
                  <a:pt x="2367" y="104"/>
                </a:lnTo>
                <a:lnTo>
                  <a:pt x="2409" y="102"/>
                </a:lnTo>
                <a:lnTo>
                  <a:pt x="2408" y="89"/>
                </a:lnTo>
                <a:lnTo>
                  <a:pt x="2523" y="89"/>
                </a:lnTo>
                <a:lnTo>
                  <a:pt x="2523" y="44"/>
                </a:lnTo>
                <a:lnTo>
                  <a:pt x="2591" y="42"/>
                </a:lnTo>
                <a:lnTo>
                  <a:pt x="2592" y="0"/>
                </a:lnTo>
                <a:lnTo>
                  <a:pt x="3159" y="0"/>
                </a:lnTo>
              </a:path>
            </a:pathLst>
          </a:cu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b">
            <a:spAutoFit/>
          </a:bodyPr>
          <a:lstStyle/>
          <a:p>
            <a:endParaRPr lang="es-ES"/>
          </a:p>
        </p:txBody>
      </p:sp>
      <p:sp>
        <p:nvSpPr>
          <p:cNvPr id="58" name="Freeform 1117"/>
          <p:cNvSpPr>
            <a:spLocks/>
          </p:cNvSpPr>
          <p:nvPr/>
        </p:nvSpPr>
        <p:spPr bwMode="auto">
          <a:xfrm>
            <a:off x="3131566" y="3470275"/>
            <a:ext cx="4110038" cy="1585913"/>
          </a:xfrm>
          <a:custGeom>
            <a:avLst/>
            <a:gdLst>
              <a:gd name="T0" fmla="*/ 0 w 2589"/>
              <a:gd name="T1" fmla="*/ 2147483647 h 999"/>
              <a:gd name="T2" fmla="*/ 2147483647 w 2589"/>
              <a:gd name="T3" fmla="*/ 2147483647 h 999"/>
              <a:gd name="T4" fmla="*/ 2147483647 w 2589"/>
              <a:gd name="T5" fmla="*/ 2147483647 h 999"/>
              <a:gd name="T6" fmla="*/ 2147483647 w 2589"/>
              <a:gd name="T7" fmla="*/ 2147483647 h 999"/>
              <a:gd name="T8" fmla="*/ 2147483647 w 2589"/>
              <a:gd name="T9" fmla="*/ 2147483647 h 999"/>
              <a:gd name="T10" fmla="*/ 2147483647 w 2589"/>
              <a:gd name="T11" fmla="*/ 2147483647 h 999"/>
              <a:gd name="T12" fmla="*/ 2147483647 w 2589"/>
              <a:gd name="T13" fmla="*/ 2147483647 h 999"/>
              <a:gd name="T14" fmla="*/ 2147483647 w 2589"/>
              <a:gd name="T15" fmla="*/ 2147483647 h 999"/>
              <a:gd name="T16" fmla="*/ 2147483647 w 2589"/>
              <a:gd name="T17" fmla="*/ 2147483647 h 999"/>
              <a:gd name="T18" fmla="*/ 2147483647 w 2589"/>
              <a:gd name="T19" fmla="*/ 2147483647 h 999"/>
              <a:gd name="T20" fmla="*/ 2147483647 w 2589"/>
              <a:gd name="T21" fmla="*/ 2147483647 h 999"/>
              <a:gd name="T22" fmla="*/ 2147483647 w 2589"/>
              <a:gd name="T23" fmla="*/ 2147483647 h 999"/>
              <a:gd name="T24" fmla="*/ 2147483647 w 2589"/>
              <a:gd name="T25" fmla="*/ 2147483647 h 999"/>
              <a:gd name="T26" fmla="*/ 2147483647 w 2589"/>
              <a:gd name="T27" fmla="*/ 2147483647 h 999"/>
              <a:gd name="T28" fmla="*/ 2147483647 w 2589"/>
              <a:gd name="T29" fmla="*/ 2147483647 h 999"/>
              <a:gd name="T30" fmla="*/ 2147483647 w 2589"/>
              <a:gd name="T31" fmla="*/ 2147483647 h 999"/>
              <a:gd name="T32" fmla="*/ 2147483647 w 2589"/>
              <a:gd name="T33" fmla="*/ 2147483647 h 999"/>
              <a:gd name="T34" fmla="*/ 2147483647 w 2589"/>
              <a:gd name="T35" fmla="*/ 2147483647 h 999"/>
              <a:gd name="T36" fmla="*/ 2147483647 w 2589"/>
              <a:gd name="T37" fmla="*/ 2147483647 h 999"/>
              <a:gd name="T38" fmla="*/ 2147483647 w 2589"/>
              <a:gd name="T39" fmla="*/ 2147483647 h 999"/>
              <a:gd name="T40" fmla="*/ 2147483647 w 2589"/>
              <a:gd name="T41" fmla="*/ 2147483647 h 999"/>
              <a:gd name="T42" fmla="*/ 2147483647 w 2589"/>
              <a:gd name="T43" fmla="*/ 2147483647 h 999"/>
              <a:gd name="T44" fmla="*/ 2147483647 w 2589"/>
              <a:gd name="T45" fmla="*/ 2147483647 h 999"/>
              <a:gd name="T46" fmla="*/ 2147483647 w 2589"/>
              <a:gd name="T47" fmla="*/ 2147483647 h 999"/>
              <a:gd name="T48" fmla="*/ 2147483647 w 2589"/>
              <a:gd name="T49" fmla="*/ 2147483647 h 999"/>
              <a:gd name="T50" fmla="*/ 2147483647 w 2589"/>
              <a:gd name="T51" fmla="*/ 2147483647 h 999"/>
              <a:gd name="T52" fmla="*/ 2147483647 w 2589"/>
              <a:gd name="T53" fmla="*/ 2147483647 h 999"/>
              <a:gd name="T54" fmla="*/ 2147483647 w 2589"/>
              <a:gd name="T55" fmla="*/ 2147483647 h 999"/>
              <a:gd name="T56" fmla="*/ 2147483647 w 2589"/>
              <a:gd name="T57" fmla="*/ 2147483647 h 999"/>
              <a:gd name="T58" fmla="*/ 2147483647 w 2589"/>
              <a:gd name="T59" fmla="*/ 0 h 999"/>
              <a:gd name="T60" fmla="*/ 2147483647 w 2589"/>
              <a:gd name="T61" fmla="*/ 0 h 9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89"/>
              <a:gd name="T94" fmla="*/ 0 h 999"/>
              <a:gd name="T95" fmla="*/ 2589 w 2589"/>
              <a:gd name="T96" fmla="*/ 999 h 9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89" h="999">
                <a:moveTo>
                  <a:pt x="0" y="999"/>
                </a:moveTo>
                <a:lnTo>
                  <a:pt x="3" y="903"/>
                </a:lnTo>
                <a:lnTo>
                  <a:pt x="25" y="900"/>
                </a:lnTo>
                <a:lnTo>
                  <a:pt x="25" y="813"/>
                </a:lnTo>
                <a:lnTo>
                  <a:pt x="465" y="813"/>
                </a:lnTo>
                <a:lnTo>
                  <a:pt x="465" y="669"/>
                </a:lnTo>
                <a:lnTo>
                  <a:pt x="477" y="543"/>
                </a:lnTo>
                <a:lnTo>
                  <a:pt x="546" y="543"/>
                </a:lnTo>
                <a:lnTo>
                  <a:pt x="546" y="513"/>
                </a:lnTo>
                <a:lnTo>
                  <a:pt x="585" y="513"/>
                </a:lnTo>
                <a:cubicBezTo>
                  <a:pt x="603" y="499"/>
                  <a:pt x="594" y="501"/>
                  <a:pt x="612" y="501"/>
                </a:cubicBezTo>
                <a:lnTo>
                  <a:pt x="612" y="462"/>
                </a:lnTo>
                <a:lnTo>
                  <a:pt x="900" y="462"/>
                </a:lnTo>
                <a:lnTo>
                  <a:pt x="891" y="429"/>
                </a:lnTo>
                <a:lnTo>
                  <a:pt x="907" y="420"/>
                </a:lnTo>
                <a:lnTo>
                  <a:pt x="918" y="379"/>
                </a:lnTo>
                <a:lnTo>
                  <a:pt x="936" y="379"/>
                </a:lnTo>
                <a:lnTo>
                  <a:pt x="936" y="333"/>
                </a:lnTo>
                <a:lnTo>
                  <a:pt x="1032" y="333"/>
                </a:lnTo>
                <a:lnTo>
                  <a:pt x="1026" y="310"/>
                </a:lnTo>
                <a:lnTo>
                  <a:pt x="1048" y="297"/>
                </a:lnTo>
                <a:lnTo>
                  <a:pt x="1048" y="243"/>
                </a:lnTo>
                <a:lnTo>
                  <a:pt x="1215" y="243"/>
                </a:lnTo>
                <a:lnTo>
                  <a:pt x="1215" y="201"/>
                </a:lnTo>
                <a:lnTo>
                  <a:pt x="1227" y="180"/>
                </a:lnTo>
                <a:lnTo>
                  <a:pt x="1227" y="144"/>
                </a:lnTo>
                <a:lnTo>
                  <a:pt x="1344" y="144"/>
                </a:lnTo>
                <a:lnTo>
                  <a:pt x="1344" y="99"/>
                </a:lnTo>
                <a:lnTo>
                  <a:pt x="1389" y="99"/>
                </a:lnTo>
                <a:lnTo>
                  <a:pt x="1389" y="0"/>
                </a:lnTo>
                <a:lnTo>
                  <a:pt x="2589" y="0"/>
                </a:lnTo>
              </a:path>
            </a:pathLst>
          </a:custGeom>
          <a:noFill/>
          <a:ln w="28575">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b">
            <a:spAutoFit/>
          </a:bodyPr>
          <a:lstStyle/>
          <a:p>
            <a:endParaRPr lang="es-ES"/>
          </a:p>
        </p:txBody>
      </p:sp>
      <p:sp>
        <p:nvSpPr>
          <p:cNvPr id="59" name="Line 1083"/>
          <p:cNvSpPr>
            <a:spLocks noChangeShapeType="1"/>
          </p:cNvSpPr>
          <p:nvPr/>
        </p:nvSpPr>
        <p:spPr bwMode="auto">
          <a:xfrm>
            <a:off x="2863279" y="1816100"/>
            <a:ext cx="0" cy="3465513"/>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60" name="Line 1084"/>
          <p:cNvSpPr>
            <a:spLocks noChangeShapeType="1"/>
          </p:cNvSpPr>
          <p:nvPr/>
        </p:nvSpPr>
        <p:spPr bwMode="auto">
          <a:xfrm>
            <a:off x="2806129" y="5281613"/>
            <a:ext cx="5715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61" name="Line 1085"/>
          <p:cNvSpPr>
            <a:spLocks noChangeShapeType="1"/>
          </p:cNvSpPr>
          <p:nvPr/>
        </p:nvSpPr>
        <p:spPr bwMode="auto">
          <a:xfrm>
            <a:off x="2806129" y="4498975"/>
            <a:ext cx="5715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62" name="Line 1086"/>
          <p:cNvSpPr>
            <a:spLocks noChangeShapeType="1"/>
          </p:cNvSpPr>
          <p:nvPr/>
        </p:nvSpPr>
        <p:spPr bwMode="auto">
          <a:xfrm>
            <a:off x="2806129" y="3856038"/>
            <a:ext cx="5715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63" name="Line 1087"/>
          <p:cNvSpPr>
            <a:spLocks noChangeShapeType="1"/>
          </p:cNvSpPr>
          <p:nvPr/>
        </p:nvSpPr>
        <p:spPr bwMode="auto">
          <a:xfrm>
            <a:off x="2806129" y="3219450"/>
            <a:ext cx="5715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64" name="Line 1088"/>
          <p:cNvSpPr>
            <a:spLocks noChangeShapeType="1"/>
          </p:cNvSpPr>
          <p:nvPr/>
        </p:nvSpPr>
        <p:spPr bwMode="auto">
          <a:xfrm>
            <a:off x="2806129" y="2579688"/>
            <a:ext cx="5715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65" name="Line 1089"/>
          <p:cNvSpPr>
            <a:spLocks noChangeShapeType="1"/>
          </p:cNvSpPr>
          <p:nvPr/>
        </p:nvSpPr>
        <p:spPr bwMode="auto">
          <a:xfrm>
            <a:off x="2806129" y="1939925"/>
            <a:ext cx="5715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66" name="Line 1090"/>
          <p:cNvSpPr>
            <a:spLocks noChangeShapeType="1"/>
          </p:cNvSpPr>
          <p:nvPr/>
        </p:nvSpPr>
        <p:spPr bwMode="auto">
          <a:xfrm>
            <a:off x="2863279" y="5281613"/>
            <a:ext cx="5665787"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67" name="Line 1091"/>
          <p:cNvSpPr>
            <a:spLocks noChangeShapeType="1"/>
          </p:cNvSpPr>
          <p:nvPr/>
        </p:nvSpPr>
        <p:spPr bwMode="auto">
          <a:xfrm flipV="1">
            <a:off x="2863279" y="5281613"/>
            <a:ext cx="0" cy="571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68" name="Line 1108"/>
          <p:cNvSpPr>
            <a:spLocks noChangeShapeType="1"/>
          </p:cNvSpPr>
          <p:nvPr/>
        </p:nvSpPr>
        <p:spPr bwMode="auto">
          <a:xfrm>
            <a:off x="2806129" y="5140325"/>
            <a:ext cx="5715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69" name="Rectangle 1109"/>
          <p:cNvSpPr>
            <a:spLocks noChangeArrowheads="1"/>
          </p:cNvSpPr>
          <p:nvPr/>
        </p:nvSpPr>
        <p:spPr bwMode="auto">
          <a:xfrm>
            <a:off x="3007741" y="1831975"/>
            <a:ext cx="14239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s-ES" sz="1600">
                <a:solidFill>
                  <a:schemeClr val="tx2">
                    <a:lumMod val="75000"/>
                  </a:schemeClr>
                </a:solidFill>
                <a:latin typeface="Arial" charset="0"/>
              </a:rPr>
              <a:t>Cualquier VPH</a:t>
            </a:r>
            <a:endParaRPr lang="en-US" altLang="es-ES" sz="1400" b="0">
              <a:solidFill>
                <a:schemeClr val="tx2">
                  <a:lumMod val="75000"/>
                </a:schemeClr>
              </a:solidFill>
              <a:latin typeface="Arial" charset="0"/>
            </a:endParaRPr>
          </a:p>
        </p:txBody>
      </p:sp>
      <p:sp>
        <p:nvSpPr>
          <p:cNvPr id="70" name="Line 1112"/>
          <p:cNvSpPr>
            <a:spLocks noChangeShapeType="1"/>
          </p:cNvSpPr>
          <p:nvPr/>
        </p:nvSpPr>
        <p:spPr bwMode="auto">
          <a:xfrm flipH="1">
            <a:off x="6379591" y="4598988"/>
            <a:ext cx="376238"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b">
            <a:spAutoFit/>
          </a:bodyPr>
          <a:lstStyle/>
          <a:p>
            <a:endParaRPr lang="es-ES"/>
          </a:p>
        </p:txBody>
      </p:sp>
      <p:sp>
        <p:nvSpPr>
          <p:cNvPr id="71" name="Line 1113"/>
          <p:cNvSpPr>
            <a:spLocks noChangeShapeType="1"/>
          </p:cNvSpPr>
          <p:nvPr/>
        </p:nvSpPr>
        <p:spPr bwMode="auto">
          <a:xfrm flipH="1">
            <a:off x="6387529" y="4779963"/>
            <a:ext cx="376237"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b">
            <a:spAutoFit/>
          </a:bodyPr>
          <a:lstStyle/>
          <a:p>
            <a:endParaRPr lang="es-ES"/>
          </a:p>
        </p:txBody>
      </p:sp>
      <p:sp>
        <p:nvSpPr>
          <p:cNvPr id="72" name="Line 1114"/>
          <p:cNvSpPr>
            <a:spLocks noChangeShapeType="1"/>
          </p:cNvSpPr>
          <p:nvPr/>
        </p:nvSpPr>
        <p:spPr bwMode="auto">
          <a:xfrm flipH="1">
            <a:off x="6379591" y="4948238"/>
            <a:ext cx="376238" cy="0"/>
          </a:xfrm>
          <a:prstGeom prst="line">
            <a:avLst/>
          </a:prstGeom>
          <a:noFill/>
          <a:ln w="19050">
            <a:solidFill>
              <a:srgbClr val="00CC66"/>
            </a:solidFill>
            <a:round/>
            <a:headEnd/>
            <a:tailEnd/>
          </a:ln>
          <a:extLst>
            <a:ext uri="{909E8E84-426E-40DD-AFC4-6F175D3DCCD1}">
              <a14:hiddenFill xmlns:a14="http://schemas.microsoft.com/office/drawing/2010/main">
                <a:noFill/>
              </a14:hiddenFill>
            </a:ext>
          </a:extLst>
        </p:spPr>
        <p:txBody>
          <a:bodyPr wrap="none" anchor="b">
            <a:spAutoFit/>
          </a:bodyPr>
          <a:lstStyle/>
          <a:p>
            <a:endParaRPr lang="es-ES"/>
          </a:p>
        </p:txBody>
      </p:sp>
      <p:sp>
        <p:nvSpPr>
          <p:cNvPr id="73" name="Line 1115"/>
          <p:cNvSpPr>
            <a:spLocks noChangeShapeType="1"/>
          </p:cNvSpPr>
          <p:nvPr/>
        </p:nvSpPr>
        <p:spPr bwMode="auto">
          <a:xfrm flipH="1">
            <a:off x="6379591" y="5119688"/>
            <a:ext cx="376238"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b">
            <a:spAutoFit/>
          </a:bodyPr>
          <a:lstStyle/>
          <a:p>
            <a:endParaRPr lang="es-ES"/>
          </a:p>
        </p:txBody>
      </p:sp>
      <p:sp>
        <p:nvSpPr>
          <p:cNvPr id="74" name="Rectangle 1116"/>
          <p:cNvSpPr>
            <a:spLocks noChangeArrowheads="1"/>
          </p:cNvSpPr>
          <p:nvPr/>
        </p:nvSpPr>
        <p:spPr bwMode="auto">
          <a:xfrm>
            <a:off x="6876479" y="4541838"/>
            <a:ext cx="18875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spcBef>
                <a:spcPct val="0"/>
              </a:spcBef>
              <a:buClrTx/>
              <a:buSzTx/>
              <a:buFontTx/>
              <a:buNone/>
            </a:pPr>
            <a:r>
              <a:rPr lang="en-US" altLang="es-ES" sz="1400" b="0">
                <a:solidFill>
                  <a:schemeClr val="tx2">
                    <a:lumMod val="75000"/>
                  </a:schemeClr>
                </a:solidFill>
                <a:latin typeface="Arial" charset="0"/>
              </a:rPr>
              <a:t>Total</a:t>
            </a:r>
          </a:p>
          <a:p>
            <a:pPr>
              <a:lnSpc>
                <a:spcPct val="80000"/>
              </a:lnSpc>
              <a:spcBef>
                <a:spcPct val="0"/>
              </a:spcBef>
              <a:buClrTx/>
              <a:buSzTx/>
              <a:buFontTx/>
              <a:buNone/>
            </a:pPr>
            <a:r>
              <a:rPr lang="en-US" altLang="es-ES" sz="1400" b="0">
                <a:solidFill>
                  <a:schemeClr val="tx2">
                    <a:lumMod val="75000"/>
                  </a:schemeClr>
                </a:solidFill>
                <a:latin typeface="Arial" charset="0"/>
              </a:rPr>
              <a:t>18–30 años</a:t>
            </a:r>
          </a:p>
          <a:p>
            <a:pPr>
              <a:lnSpc>
                <a:spcPct val="80000"/>
              </a:lnSpc>
              <a:spcBef>
                <a:spcPct val="0"/>
              </a:spcBef>
              <a:buClrTx/>
              <a:buSzTx/>
              <a:buFontTx/>
              <a:buNone/>
            </a:pPr>
            <a:r>
              <a:rPr lang="en-US" altLang="es-ES" sz="1400" b="0">
                <a:solidFill>
                  <a:schemeClr val="tx2">
                    <a:lumMod val="75000"/>
                  </a:schemeClr>
                </a:solidFill>
                <a:latin typeface="Arial" charset="0"/>
              </a:rPr>
              <a:t>31–44 años</a:t>
            </a:r>
          </a:p>
          <a:p>
            <a:pPr>
              <a:lnSpc>
                <a:spcPct val="80000"/>
              </a:lnSpc>
              <a:spcBef>
                <a:spcPct val="0"/>
              </a:spcBef>
              <a:buClrTx/>
              <a:buSzTx/>
              <a:buFontTx/>
              <a:buNone/>
            </a:pPr>
            <a:r>
              <a:rPr lang="en-US" altLang="es-ES" sz="1400" b="0">
                <a:solidFill>
                  <a:schemeClr val="tx2">
                    <a:lumMod val="75000"/>
                  </a:schemeClr>
                </a:solidFill>
                <a:latin typeface="Arial" charset="0"/>
              </a:rPr>
              <a:t>45–70 años</a:t>
            </a:r>
          </a:p>
        </p:txBody>
      </p:sp>
      <p:sp>
        <p:nvSpPr>
          <p:cNvPr id="75" name="Rectangle 1077"/>
          <p:cNvSpPr>
            <a:spLocks noChangeArrowheads="1"/>
          </p:cNvSpPr>
          <p:nvPr/>
        </p:nvSpPr>
        <p:spPr bwMode="auto">
          <a:xfrm>
            <a:off x="2602929" y="5016500"/>
            <a:ext cx="100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s-ES" sz="1400" b="0">
                <a:solidFill>
                  <a:schemeClr val="tx2">
                    <a:lumMod val="75000"/>
                  </a:schemeClr>
                </a:solidFill>
                <a:latin typeface="Arial" charset="0"/>
              </a:rPr>
              <a:t>0</a:t>
            </a:r>
            <a:endParaRPr lang="en-US" altLang="es-ES" sz="1200" b="0">
              <a:solidFill>
                <a:schemeClr val="tx2">
                  <a:lumMod val="75000"/>
                </a:schemeClr>
              </a:solidFill>
              <a:latin typeface="Arial" charset="0"/>
            </a:endParaRPr>
          </a:p>
        </p:txBody>
      </p:sp>
      <p:sp>
        <p:nvSpPr>
          <p:cNvPr id="76" name="Rectangle 1078"/>
          <p:cNvSpPr>
            <a:spLocks noChangeArrowheads="1"/>
          </p:cNvSpPr>
          <p:nvPr/>
        </p:nvSpPr>
        <p:spPr bwMode="auto">
          <a:xfrm>
            <a:off x="2455291" y="4397375"/>
            <a:ext cx="247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s-ES" sz="1400" b="0">
                <a:solidFill>
                  <a:schemeClr val="tx2">
                    <a:lumMod val="75000"/>
                  </a:schemeClr>
                </a:solidFill>
                <a:latin typeface="Arial" charset="0"/>
              </a:rPr>
              <a:t>0.2</a:t>
            </a:r>
            <a:endParaRPr lang="en-US" altLang="es-ES" sz="1200" b="0">
              <a:solidFill>
                <a:schemeClr val="tx2">
                  <a:lumMod val="75000"/>
                </a:schemeClr>
              </a:solidFill>
              <a:latin typeface="Arial" charset="0"/>
            </a:endParaRPr>
          </a:p>
        </p:txBody>
      </p:sp>
      <p:sp>
        <p:nvSpPr>
          <p:cNvPr id="77" name="Rectangle 1079"/>
          <p:cNvSpPr>
            <a:spLocks noChangeArrowheads="1"/>
          </p:cNvSpPr>
          <p:nvPr/>
        </p:nvSpPr>
        <p:spPr bwMode="auto">
          <a:xfrm>
            <a:off x="2455291" y="3749675"/>
            <a:ext cx="247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s-ES" sz="1400" b="0">
                <a:solidFill>
                  <a:schemeClr val="tx2">
                    <a:lumMod val="75000"/>
                  </a:schemeClr>
                </a:solidFill>
                <a:latin typeface="Arial" charset="0"/>
              </a:rPr>
              <a:t>0.4</a:t>
            </a:r>
            <a:endParaRPr lang="en-US" altLang="es-ES" sz="1200" b="0">
              <a:solidFill>
                <a:schemeClr val="tx2">
                  <a:lumMod val="75000"/>
                </a:schemeClr>
              </a:solidFill>
              <a:latin typeface="Arial" charset="0"/>
            </a:endParaRPr>
          </a:p>
        </p:txBody>
      </p:sp>
      <p:sp>
        <p:nvSpPr>
          <p:cNvPr id="78" name="Rectangle 1080"/>
          <p:cNvSpPr>
            <a:spLocks noChangeArrowheads="1"/>
          </p:cNvSpPr>
          <p:nvPr/>
        </p:nvSpPr>
        <p:spPr bwMode="auto">
          <a:xfrm>
            <a:off x="2456879" y="3111500"/>
            <a:ext cx="247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s-ES" sz="1400" b="0">
                <a:solidFill>
                  <a:schemeClr val="tx2">
                    <a:lumMod val="75000"/>
                  </a:schemeClr>
                </a:solidFill>
                <a:latin typeface="Arial" charset="0"/>
              </a:rPr>
              <a:t>0.6</a:t>
            </a:r>
            <a:endParaRPr lang="en-US" altLang="es-ES" sz="1200" b="0">
              <a:solidFill>
                <a:schemeClr val="tx2">
                  <a:lumMod val="75000"/>
                </a:schemeClr>
              </a:solidFill>
              <a:latin typeface="Arial" charset="0"/>
            </a:endParaRPr>
          </a:p>
        </p:txBody>
      </p:sp>
      <p:sp>
        <p:nvSpPr>
          <p:cNvPr id="79" name="Rectangle 1081"/>
          <p:cNvSpPr>
            <a:spLocks noChangeArrowheads="1"/>
          </p:cNvSpPr>
          <p:nvPr/>
        </p:nvSpPr>
        <p:spPr bwMode="auto">
          <a:xfrm>
            <a:off x="2456879" y="2482850"/>
            <a:ext cx="247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s-ES" sz="1400" b="0">
                <a:solidFill>
                  <a:schemeClr val="tx2">
                    <a:lumMod val="75000"/>
                  </a:schemeClr>
                </a:solidFill>
                <a:latin typeface="Arial" charset="0"/>
              </a:rPr>
              <a:t>0.8</a:t>
            </a:r>
            <a:endParaRPr lang="en-US" altLang="es-ES" sz="1200" b="0">
              <a:solidFill>
                <a:schemeClr val="tx2">
                  <a:lumMod val="75000"/>
                </a:schemeClr>
              </a:solidFill>
              <a:latin typeface="Arial" charset="0"/>
            </a:endParaRPr>
          </a:p>
        </p:txBody>
      </p:sp>
      <p:sp>
        <p:nvSpPr>
          <p:cNvPr id="80" name="Rectangle 1082"/>
          <p:cNvSpPr>
            <a:spLocks noChangeArrowheads="1"/>
          </p:cNvSpPr>
          <p:nvPr/>
        </p:nvSpPr>
        <p:spPr bwMode="auto">
          <a:xfrm>
            <a:off x="2602929" y="1844675"/>
            <a:ext cx="100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s-ES" sz="1400" b="0">
                <a:solidFill>
                  <a:schemeClr val="tx2">
                    <a:lumMod val="75000"/>
                  </a:schemeClr>
                </a:solidFill>
                <a:latin typeface="Arial" charset="0"/>
              </a:rPr>
              <a:t>1</a:t>
            </a:r>
            <a:endParaRPr lang="en-US" altLang="es-ES" sz="1200" b="0">
              <a:solidFill>
                <a:schemeClr val="tx2">
                  <a:lumMod val="75000"/>
                </a:schemeClr>
              </a:solidFill>
              <a:latin typeface="Arial" charset="0"/>
            </a:endParaRPr>
          </a:p>
        </p:txBody>
      </p:sp>
      <p:sp>
        <p:nvSpPr>
          <p:cNvPr id="81" name="Text Box 1107"/>
          <p:cNvSpPr txBox="1">
            <a:spLocks noChangeArrowheads="1"/>
          </p:cNvSpPr>
          <p:nvPr/>
        </p:nvSpPr>
        <p:spPr bwMode="auto">
          <a:xfrm rot="16200000">
            <a:off x="504254" y="3392488"/>
            <a:ext cx="3209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s-ES" sz="1400" b="0">
                <a:solidFill>
                  <a:schemeClr val="tx2">
                    <a:lumMod val="75000"/>
                  </a:schemeClr>
                </a:solidFill>
                <a:latin typeface="Arial" charset="0"/>
              </a:rPr>
              <a:t>Probabilidad acumulada de infección</a:t>
            </a:r>
          </a:p>
        </p:txBody>
      </p:sp>
      <p:sp>
        <p:nvSpPr>
          <p:cNvPr id="82" name="Rectangle 1097"/>
          <p:cNvSpPr>
            <a:spLocks noChangeArrowheads="1"/>
          </p:cNvSpPr>
          <p:nvPr/>
        </p:nvSpPr>
        <p:spPr bwMode="auto">
          <a:xfrm>
            <a:off x="2109217" y="5553075"/>
            <a:ext cx="5286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s-ES" sz="1400" b="0" dirty="0" err="1">
                <a:solidFill>
                  <a:schemeClr val="tx2">
                    <a:lumMod val="75000"/>
                  </a:schemeClr>
                </a:solidFill>
                <a:latin typeface="Arial" charset="0"/>
              </a:rPr>
              <a:t>Meses</a:t>
            </a:r>
            <a:endParaRPr lang="en-US" altLang="es-ES" sz="1400" b="0" dirty="0">
              <a:solidFill>
                <a:schemeClr val="tx2">
                  <a:lumMod val="75000"/>
                </a:schemeClr>
              </a:solidFill>
              <a:latin typeface="Arial" charset="0"/>
            </a:endParaRPr>
          </a:p>
        </p:txBody>
      </p:sp>
      <p:sp>
        <p:nvSpPr>
          <p:cNvPr id="83" name="TextBox 3"/>
          <p:cNvSpPr txBox="1">
            <a:spLocks noChangeArrowheads="1"/>
          </p:cNvSpPr>
          <p:nvPr/>
        </p:nvSpPr>
        <p:spPr bwMode="auto">
          <a:xfrm>
            <a:off x="2550541" y="1336675"/>
            <a:ext cx="6338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GB" sz="1800" dirty="0" err="1">
                <a:solidFill>
                  <a:schemeClr val="tx2">
                    <a:lumMod val="75000"/>
                  </a:schemeClr>
                </a:solidFill>
                <a:latin typeface="Arial" charset="0"/>
                <a:cs typeface="Arial" charset="0"/>
              </a:rPr>
              <a:t>Probabilidad</a:t>
            </a:r>
            <a:r>
              <a:rPr lang="en-US" altLang="en-GB" sz="1800" dirty="0">
                <a:solidFill>
                  <a:schemeClr val="tx2">
                    <a:lumMod val="75000"/>
                  </a:schemeClr>
                </a:solidFill>
                <a:latin typeface="Arial" charset="0"/>
                <a:cs typeface="Arial" charset="0"/>
              </a:rPr>
              <a:t> total a 12 </a:t>
            </a:r>
            <a:r>
              <a:rPr lang="en-US" altLang="en-GB" sz="1800" dirty="0" err="1">
                <a:solidFill>
                  <a:schemeClr val="tx2">
                    <a:lumMod val="75000"/>
                  </a:schemeClr>
                </a:solidFill>
                <a:latin typeface="Arial" charset="0"/>
                <a:cs typeface="Arial" charset="0"/>
              </a:rPr>
              <a:t>meses</a:t>
            </a:r>
            <a:r>
              <a:rPr lang="en-US" altLang="en-GB" sz="1800" dirty="0">
                <a:solidFill>
                  <a:schemeClr val="tx2">
                    <a:lumMod val="75000"/>
                  </a:schemeClr>
                </a:solidFill>
                <a:latin typeface="Arial" charset="0"/>
                <a:cs typeface="Arial" charset="0"/>
              </a:rPr>
              <a:t> =0.39 (95% CI: 0.35, 0.44)</a:t>
            </a:r>
          </a:p>
        </p:txBody>
      </p:sp>
      <p:sp>
        <p:nvSpPr>
          <p:cNvPr id="84" name="Line 1072"/>
          <p:cNvSpPr>
            <a:spLocks noChangeShapeType="1"/>
          </p:cNvSpPr>
          <p:nvPr/>
        </p:nvSpPr>
        <p:spPr bwMode="auto">
          <a:xfrm flipV="1">
            <a:off x="2863279" y="5291138"/>
            <a:ext cx="0" cy="571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85" name="Line 1073"/>
          <p:cNvSpPr>
            <a:spLocks noChangeShapeType="1"/>
          </p:cNvSpPr>
          <p:nvPr/>
        </p:nvSpPr>
        <p:spPr bwMode="auto">
          <a:xfrm flipV="1">
            <a:off x="3845941" y="5291138"/>
            <a:ext cx="0" cy="571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86" name="Line 1074"/>
          <p:cNvSpPr>
            <a:spLocks noChangeShapeType="1"/>
          </p:cNvSpPr>
          <p:nvPr/>
        </p:nvSpPr>
        <p:spPr bwMode="auto">
          <a:xfrm flipV="1">
            <a:off x="5995416" y="5291138"/>
            <a:ext cx="0" cy="571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87" name="Line 1075"/>
          <p:cNvSpPr>
            <a:spLocks noChangeShapeType="1"/>
          </p:cNvSpPr>
          <p:nvPr/>
        </p:nvSpPr>
        <p:spPr bwMode="auto">
          <a:xfrm flipV="1">
            <a:off x="7554341" y="5291138"/>
            <a:ext cx="0" cy="571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88" name="Line 1083"/>
          <p:cNvSpPr>
            <a:spLocks noChangeShapeType="1"/>
          </p:cNvSpPr>
          <p:nvPr/>
        </p:nvSpPr>
        <p:spPr bwMode="auto">
          <a:xfrm flipV="1">
            <a:off x="3072829" y="5291138"/>
            <a:ext cx="0" cy="571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89" name="Rectangle 1084"/>
          <p:cNvSpPr>
            <a:spLocks noChangeArrowheads="1"/>
          </p:cNvSpPr>
          <p:nvPr/>
        </p:nvSpPr>
        <p:spPr bwMode="auto">
          <a:xfrm>
            <a:off x="3023616" y="5448300"/>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s-ES" sz="1400" b="0">
                <a:solidFill>
                  <a:schemeClr val="tx2">
                    <a:lumMod val="75000"/>
                  </a:schemeClr>
                </a:solidFill>
                <a:latin typeface="Arial" charset="0"/>
              </a:rPr>
              <a:t>0</a:t>
            </a:r>
          </a:p>
        </p:txBody>
      </p:sp>
      <p:sp>
        <p:nvSpPr>
          <p:cNvPr id="90" name="Rectangle 1085"/>
          <p:cNvSpPr>
            <a:spLocks noChangeArrowheads="1"/>
          </p:cNvSpPr>
          <p:nvPr/>
        </p:nvSpPr>
        <p:spPr bwMode="auto">
          <a:xfrm>
            <a:off x="3803079" y="5448300"/>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s-ES" sz="1400" b="0">
                <a:solidFill>
                  <a:schemeClr val="tx2">
                    <a:lumMod val="75000"/>
                  </a:schemeClr>
                </a:solidFill>
                <a:latin typeface="Arial" charset="0"/>
              </a:rPr>
              <a:t>6</a:t>
            </a:r>
          </a:p>
        </p:txBody>
      </p:sp>
      <p:sp>
        <p:nvSpPr>
          <p:cNvPr id="91" name="Rectangle 1086"/>
          <p:cNvSpPr>
            <a:spLocks noChangeArrowheads="1"/>
          </p:cNvSpPr>
          <p:nvPr/>
        </p:nvSpPr>
        <p:spPr bwMode="auto">
          <a:xfrm>
            <a:off x="5892229" y="5448300"/>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s-ES" sz="1400" b="0">
                <a:solidFill>
                  <a:schemeClr val="tx2">
                    <a:lumMod val="75000"/>
                  </a:schemeClr>
                </a:solidFill>
                <a:latin typeface="Arial" charset="0"/>
              </a:rPr>
              <a:t>24</a:t>
            </a:r>
          </a:p>
        </p:txBody>
      </p:sp>
      <p:sp>
        <p:nvSpPr>
          <p:cNvPr id="92" name="Rectangle 1087"/>
          <p:cNvSpPr>
            <a:spLocks noChangeArrowheads="1"/>
          </p:cNvSpPr>
          <p:nvPr/>
        </p:nvSpPr>
        <p:spPr bwMode="auto">
          <a:xfrm>
            <a:off x="7451154" y="5448300"/>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s-ES" sz="1400" b="0">
                <a:solidFill>
                  <a:schemeClr val="tx2">
                    <a:lumMod val="75000"/>
                  </a:schemeClr>
                </a:solidFill>
                <a:latin typeface="Arial" charset="0"/>
              </a:rPr>
              <a:t>36</a:t>
            </a:r>
          </a:p>
        </p:txBody>
      </p:sp>
      <p:sp>
        <p:nvSpPr>
          <p:cNvPr id="93" name="Line 1073"/>
          <p:cNvSpPr>
            <a:spLocks noChangeShapeType="1"/>
          </p:cNvSpPr>
          <p:nvPr/>
        </p:nvSpPr>
        <p:spPr bwMode="auto">
          <a:xfrm flipV="1">
            <a:off x="4573016" y="5291138"/>
            <a:ext cx="0" cy="571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94" name="Rectangle 1085"/>
          <p:cNvSpPr>
            <a:spLocks noChangeArrowheads="1"/>
          </p:cNvSpPr>
          <p:nvPr/>
        </p:nvSpPr>
        <p:spPr bwMode="auto">
          <a:xfrm>
            <a:off x="4476179" y="5448300"/>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s-ES" sz="1400" b="0">
                <a:solidFill>
                  <a:schemeClr val="tx2">
                    <a:lumMod val="75000"/>
                  </a:schemeClr>
                </a:solidFill>
                <a:latin typeface="Arial" charset="0"/>
              </a:rPr>
              <a:t>12</a:t>
            </a:r>
          </a:p>
        </p:txBody>
      </p:sp>
      <p:sp>
        <p:nvSpPr>
          <p:cNvPr id="95" name="Line 1074"/>
          <p:cNvSpPr>
            <a:spLocks noChangeShapeType="1"/>
          </p:cNvSpPr>
          <p:nvPr/>
        </p:nvSpPr>
        <p:spPr bwMode="auto">
          <a:xfrm flipV="1">
            <a:off x="5284216" y="5291138"/>
            <a:ext cx="0" cy="571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96" name="Rectangle 1086"/>
          <p:cNvSpPr>
            <a:spLocks noChangeArrowheads="1"/>
          </p:cNvSpPr>
          <p:nvPr/>
        </p:nvSpPr>
        <p:spPr bwMode="auto">
          <a:xfrm>
            <a:off x="5181029" y="5448300"/>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s-ES" sz="1400" b="0">
                <a:solidFill>
                  <a:schemeClr val="tx2">
                    <a:lumMod val="75000"/>
                  </a:schemeClr>
                </a:solidFill>
                <a:latin typeface="Arial" charset="0"/>
              </a:rPr>
              <a:t>18</a:t>
            </a:r>
          </a:p>
        </p:txBody>
      </p:sp>
      <p:sp>
        <p:nvSpPr>
          <p:cNvPr id="97" name="Line 1074"/>
          <p:cNvSpPr>
            <a:spLocks noChangeShapeType="1"/>
          </p:cNvSpPr>
          <p:nvPr/>
        </p:nvSpPr>
        <p:spPr bwMode="auto">
          <a:xfrm flipV="1">
            <a:off x="6735191" y="5286375"/>
            <a:ext cx="0" cy="571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98" name="Rectangle 1086"/>
          <p:cNvSpPr>
            <a:spLocks noChangeArrowheads="1"/>
          </p:cNvSpPr>
          <p:nvPr/>
        </p:nvSpPr>
        <p:spPr bwMode="auto">
          <a:xfrm>
            <a:off x="6632004" y="5443538"/>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s-ES" sz="1400" b="0">
                <a:solidFill>
                  <a:schemeClr val="tx2">
                    <a:lumMod val="75000"/>
                  </a:schemeClr>
                </a:solidFill>
                <a:latin typeface="Arial" charset="0"/>
              </a:rPr>
              <a:t>30</a:t>
            </a:r>
          </a:p>
        </p:txBody>
      </p:sp>
      <p:sp>
        <p:nvSpPr>
          <p:cNvPr id="99" name="Line 1075"/>
          <p:cNvSpPr>
            <a:spLocks noChangeShapeType="1"/>
          </p:cNvSpPr>
          <p:nvPr/>
        </p:nvSpPr>
        <p:spPr bwMode="auto">
          <a:xfrm flipV="1">
            <a:off x="8346504" y="5289550"/>
            <a:ext cx="0" cy="571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s-ES">
              <a:solidFill>
                <a:schemeClr val="tx2">
                  <a:lumMod val="75000"/>
                </a:schemeClr>
              </a:solidFill>
            </a:endParaRPr>
          </a:p>
        </p:txBody>
      </p:sp>
      <p:sp>
        <p:nvSpPr>
          <p:cNvPr id="100" name="Rectangle 1087"/>
          <p:cNvSpPr>
            <a:spLocks noChangeArrowheads="1"/>
          </p:cNvSpPr>
          <p:nvPr/>
        </p:nvSpPr>
        <p:spPr bwMode="auto">
          <a:xfrm>
            <a:off x="8243316" y="5446713"/>
            <a:ext cx="198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s-ES" sz="1400" b="0">
                <a:solidFill>
                  <a:schemeClr val="tx2">
                    <a:lumMod val="75000"/>
                  </a:schemeClr>
                </a:solidFill>
                <a:latin typeface="Arial" charset="0"/>
              </a:rPr>
              <a:t>42</a:t>
            </a:r>
          </a:p>
        </p:txBody>
      </p:sp>
      <p:sp>
        <p:nvSpPr>
          <p:cNvPr id="101" name="Rectangle 1097"/>
          <p:cNvSpPr>
            <a:spLocks noChangeArrowheads="1"/>
          </p:cNvSpPr>
          <p:nvPr/>
        </p:nvSpPr>
        <p:spPr bwMode="auto">
          <a:xfrm>
            <a:off x="6260529" y="3810000"/>
            <a:ext cx="2203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s-ES" sz="1400" b="0">
                <a:solidFill>
                  <a:schemeClr val="tx2">
                    <a:lumMod val="75000"/>
                  </a:schemeClr>
                </a:solidFill>
                <a:latin typeface="Arial" charset="0"/>
              </a:rPr>
              <a:t>Test de Log-rank: </a:t>
            </a:r>
            <a:r>
              <a:rPr lang="en-US" altLang="es-ES" sz="1400" b="0" i="1">
                <a:solidFill>
                  <a:schemeClr val="tx2">
                    <a:lumMod val="75000"/>
                  </a:schemeClr>
                </a:solidFill>
                <a:latin typeface="Arial" charset="0"/>
              </a:rPr>
              <a:t>P</a:t>
            </a:r>
            <a:r>
              <a:rPr lang="en-US" altLang="es-ES" sz="1400" b="0">
                <a:solidFill>
                  <a:schemeClr val="tx2">
                    <a:lumMod val="75000"/>
                  </a:schemeClr>
                </a:solidFill>
                <a:latin typeface="Arial" charset="0"/>
              </a:rPr>
              <a:t>=0.4229</a:t>
            </a:r>
          </a:p>
        </p:txBody>
      </p:sp>
      <p:sp>
        <p:nvSpPr>
          <p:cNvPr id="103" name="Text Box 1031"/>
          <p:cNvSpPr txBox="1">
            <a:spLocks noChangeArrowheads="1"/>
          </p:cNvSpPr>
          <p:nvPr/>
        </p:nvSpPr>
        <p:spPr bwMode="auto">
          <a:xfrm>
            <a:off x="179511" y="5858072"/>
            <a:ext cx="870991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50000"/>
              </a:spcBef>
              <a:buClrTx/>
              <a:buSzTx/>
              <a:buFontTx/>
              <a:buNone/>
            </a:pPr>
            <a:r>
              <a:rPr lang="es-ES" altLang="es-ES" sz="900" b="0" dirty="0">
                <a:solidFill>
                  <a:schemeClr val="tx2">
                    <a:lumMod val="75000"/>
                  </a:schemeClr>
                </a:solidFill>
                <a:latin typeface="Arial" charset="0"/>
                <a:cs typeface="Arial" charset="0"/>
              </a:rPr>
              <a:t>Estudio realizado en hombres con edades entre 18 y 70 años, de Brasil, México y USA, que eran VIH (-) y no </a:t>
            </a:r>
            <a:r>
              <a:rPr lang="es-ES" altLang="es-ES" sz="900" b="0" dirty="0" smtClean="0">
                <a:solidFill>
                  <a:schemeClr val="tx2">
                    <a:lumMod val="75000"/>
                  </a:schemeClr>
                </a:solidFill>
                <a:latin typeface="Arial" charset="0"/>
                <a:cs typeface="Arial" charset="0"/>
              </a:rPr>
              <a:t>reportaban </a:t>
            </a:r>
            <a:r>
              <a:rPr lang="es-ES" altLang="es-ES" sz="900" b="0" dirty="0">
                <a:solidFill>
                  <a:schemeClr val="tx2">
                    <a:lumMod val="75000"/>
                  </a:schemeClr>
                </a:solidFill>
                <a:latin typeface="Arial" charset="0"/>
                <a:cs typeface="Arial" charset="0"/>
              </a:rPr>
              <a:t>historia </a:t>
            </a:r>
            <a:r>
              <a:rPr lang="es-ES" altLang="es-ES" sz="900" b="0" dirty="0" smtClean="0">
                <a:solidFill>
                  <a:schemeClr val="tx2">
                    <a:lumMod val="75000"/>
                  </a:schemeClr>
                </a:solidFill>
                <a:latin typeface="Arial" charset="0"/>
                <a:cs typeface="Arial" charset="0"/>
              </a:rPr>
              <a:t>de cáncer </a:t>
            </a:r>
            <a:r>
              <a:rPr lang="es-ES" altLang="es-ES" sz="900" b="0" dirty="0">
                <a:solidFill>
                  <a:schemeClr val="tx2">
                    <a:lumMod val="75000"/>
                  </a:schemeClr>
                </a:solidFill>
                <a:latin typeface="Arial" charset="0"/>
                <a:cs typeface="Arial" charset="0"/>
              </a:rPr>
              <a:t>previa y que completaran </a:t>
            </a:r>
            <a:r>
              <a:rPr lang="es-ES" altLang="es-ES" sz="900" b="0" dirty="0" smtClean="0">
                <a:solidFill>
                  <a:schemeClr val="tx2">
                    <a:lumMod val="75000"/>
                  </a:schemeClr>
                </a:solidFill>
                <a:latin typeface="Arial" charset="0"/>
                <a:cs typeface="Arial" charset="0"/>
              </a:rPr>
              <a:t>un seguimiento </a:t>
            </a:r>
            <a:r>
              <a:rPr lang="es-ES" altLang="es-ES" sz="900" b="0" dirty="0">
                <a:solidFill>
                  <a:schemeClr val="tx2">
                    <a:lumMod val="75000"/>
                  </a:schemeClr>
                </a:solidFill>
                <a:latin typeface="Arial" charset="0"/>
                <a:cs typeface="Arial" charset="0"/>
              </a:rPr>
              <a:t>mínimo de dos semanas. Media de seguimiento 27,5 </a:t>
            </a:r>
            <a:r>
              <a:rPr lang="es-ES" altLang="es-ES" sz="900" b="0" dirty="0" smtClean="0">
                <a:solidFill>
                  <a:schemeClr val="tx2">
                    <a:lumMod val="75000"/>
                  </a:schemeClr>
                </a:solidFill>
                <a:latin typeface="Arial" charset="0"/>
                <a:cs typeface="Arial" charset="0"/>
              </a:rPr>
              <a:t>semanas.</a:t>
            </a:r>
          </a:p>
          <a:p>
            <a:pPr algn="r">
              <a:spcBef>
                <a:spcPct val="50000"/>
              </a:spcBef>
              <a:buClrTx/>
              <a:buSzTx/>
              <a:buFontTx/>
              <a:buNone/>
            </a:pPr>
            <a:r>
              <a:rPr lang="en-US" altLang="es-ES" sz="900" dirty="0" err="1" smtClean="0">
                <a:solidFill>
                  <a:schemeClr val="tx2">
                    <a:lumMod val="75000"/>
                  </a:schemeClr>
                </a:solidFill>
                <a:latin typeface="Arial" charset="0"/>
              </a:rPr>
              <a:t>Adaptado</a:t>
            </a:r>
            <a:r>
              <a:rPr lang="en-US" altLang="es-ES" sz="900" dirty="0" smtClean="0">
                <a:solidFill>
                  <a:schemeClr val="tx2">
                    <a:lumMod val="75000"/>
                  </a:schemeClr>
                </a:solidFill>
                <a:latin typeface="Arial" charset="0"/>
              </a:rPr>
              <a:t> </a:t>
            </a:r>
            <a:r>
              <a:rPr lang="en-US" altLang="es-ES" sz="900" dirty="0">
                <a:solidFill>
                  <a:schemeClr val="tx2">
                    <a:lumMod val="75000"/>
                  </a:schemeClr>
                </a:solidFill>
                <a:latin typeface="Arial" charset="0"/>
              </a:rPr>
              <a:t>de Giuliano AR et al. </a:t>
            </a:r>
            <a:r>
              <a:rPr lang="fr-FR" altLang="es-ES" sz="900" i="1" dirty="0">
                <a:solidFill>
                  <a:schemeClr val="tx2">
                    <a:lumMod val="75000"/>
                  </a:schemeClr>
                </a:solidFill>
                <a:latin typeface="Arial" charset="0"/>
              </a:rPr>
              <a:t>Lancet.</a:t>
            </a:r>
            <a:r>
              <a:rPr lang="fr-FR" altLang="es-ES" sz="900" dirty="0">
                <a:solidFill>
                  <a:schemeClr val="tx2">
                    <a:lumMod val="75000"/>
                  </a:schemeClr>
                </a:solidFill>
                <a:latin typeface="Arial" charset="0"/>
              </a:rPr>
              <a:t> 2011;377:932</a:t>
            </a:r>
            <a:r>
              <a:rPr lang="en-US" altLang="es-ES" sz="900" dirty="0">
                <a:solidFill>
                  <a:schemeClr val="tx2">
                    <a:lumMod val="75000"/>
                  </a:schemeClr>
                </a:solidFill>
                <a:latin typeface="Arial" charset="0"/>
              </a:rPr>
              <a:t>–</a:t>
            </a:r>
            <a:r>
              <a:rPr lang="fr-FR" altLang="es-ES" sz="900" dirty="0">
                <a:solidFill>
                  <a:schemeClr val="tx2">
                    <a:lumMod val="75000"/>
                  </a:schemeClr>
                </a:solidFill>
                <a:latin typeface="Arial" charset="0"/>
              </a:rPr>
              <a:t>940.</a:t>
            </a:r>
            <a:endParaRPr lang="en-US" altLang="es-ES" sz="900" dirty="0">
              <a:solidFill>
                <a:schemeClr val="tx2">
                  <a:lumMod val="75000"/>
                </a:schemeClr>
              </a:solidFill>
              <a:latin typeface="Arial" charset="0"/>
              <a:cs typeface="Arial" charset="0"/>
            </a:endParaRPr>
          </a:p>
        </p:txBody>
      </p:sp>
      <p:sp>
        <p:nvSpPr>
          <p:cNvPr id="3" name="2 CuadroTexto"/>
          <p:cNvSpPr txBox="1"/>
          <p:nvPr/>
        </p:nvSpPr>
        <p:spPr>
          <a:xfrm>
            <a:off x="7800406" y="6468266"/>
            <a:ext cx="1282695"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2206667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052736"/>
            <a:ext cx="7408086" cy="297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23" y="2276872"/>
            <a:ext cx="7992888" cy="13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83" y="3663470"/>
            <a:ext cx="8375233"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78" y="5409662"/>
            <a:ext cx="8959244"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22" y="260648"/>
            <a:ext cx="1719263"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7690434" y="6318048"/>
            <a:ext cx="1380785"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2851067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61623" y="35180"/>
            <a:ext cx="6635080" cy="1143000"/>
          </a:xfrm>
        </p:spPr>
        <p:txBody>
          <a:bodyPr>
            <a:normAutofit/>
          </a:bodyPr>
          <a:lstStyle/>
          <a:p>
            <a:r>
              <a:rPr lang="es-ES" sz="3200" b="1" dirty="0" smtClean="0"/>
              <a:t>Carcinoma anal y lesiones precursoras</a:t>
            </a:r>
            <a:endParaRPr lang="es-ES" sz="3200" b="1" dirty="0"/>
          </a:p>
        </p:txBody>
      </p:sp>
      <p:sp>
        <p:nvSpPr>
          <p:cNvPr id="3" name="2 Marcador de contenido"/>
          <p:cNvSpPr>
            <a:spLocks noGrp="1"/>
          </p:cNvSpPr>
          <p:nvPr>
            <p:ph idx="1"/>
          </p:nvPr>
        </p:nvSpPr>
        <p:spPr>
          <a:xfrm>
            <a:off x="336920" y="1577246"/>
            <a:ext cx="7211144" cy="4209331"/>
          </a:xfrm>
        </p:spPr>
        <p:txBody>
          <a:bodyPr>
            <a:normAutofit fontScale="25000" lnSpcReduction="20000"/>
          </a:bodyPr>
          <a:lstStyle/>
          <a:p>
            <a:r>
              <a:rPr lang="es-ES" sz="7200" dirty="0"/>
              <a:t>Es el 2º cáncer </a:t>
            </a:r>
            <a:r>
              <a:rPr lang="es-ES" sz="7200" dirty="0" err="1"/>
              <a:t>anogenital</a:t>
            </a:r>
            <a:r>
              <a:rPr lang="es-ES" sz="7200" dirty="0"/>
              <a:t> asociado a VPH más </a:t>
            </a:r>
            <a:r>
              <a:rPr lang="es-ES" sz="7200" dirty="0" smtClean="0"/>
              <a:t>común </a:t>
            </a:r>
            <a:endParaRPr lang="es-ES" sz="7200" dirty="0"/>
          </a:p>
          <a:p>
            <a:r>
              <a:rPr lang="es-ES" sz="7200" dirty="0" smtClean="0"/>
              <a:t>Epitelio </a:t>
            </a:r>
            <a:r>
              <a:rPr lang="es-ES" sz="7200" dirty="0"/>
              <a:t>transicional en canal anal = </a:t>
            </a:r>
            <a:r>
              <a:rPr lang="es-ES" sz="7200" dirty="0" err="1" smtClean="0"/>
              <a:t>cervix</a:t>
            </a:r>
            <a:endParaRPr lang="es-ES" sz="7200" dirty="0"/>
          </a:p>
          <a:p>
            <a:r>
              <a:rPr lang="es-ES" sz="7200" dirty="0"/>
              <a:t>VPH 16 = tipo más prevalente</a:t>
            </a:r>
          </a:p>
          <a:p>
            <a:endParaRPr lang="es-ES" sz="7200" dirty="0"/>
          </a:p>
          <a:p>
            <a:r>
              <a:rPr lang="es-ES" sz="7200" dirty="0"/>
              <a:t>GRUPOS DE RIESGO: </a:t>
            </a:r>
          </a:p>
          <a:p>
            <a:r>
              <a:rPr lang="es-ES" sz="7200" dirty="0"/>
              <a:t>Varones </a:t>
            </a:r>
            <a:r>
              <a:rPr lang="es-ES" sz="7200" dirty="0" smtClean="0"/>
              <a:t>homosexuales (tasas 44 veces más altas)</a:t>
            </a:r>
            <a:endParaRPr lang="es-ES" sz="7200" dirty="0"/>
          </a:p>
          <a:p>
            <a:r>
              <a:rPr lang="es-ES" sz="7200" dirty="0"/>
              <a:t>Pacientes con condilomas acuminados</a:t>
            </a:r>
          </a:p>
          <a:p>
            <a:r>
              <a:rPr lang="es-ES" sz="7200" dirty="0"/>
              <a:t>Pacientes con displasia cervical</a:t>
            </a:r>
          </a:p>
          <a:p>
            <a:r>
              <a:rPr lang="es-ES" sz="7200" dirty="0"/>
              <a:t>Pacientes inmunodeprimidos:</a:t>
            </a:r>
          </a:p>
          <a:p>
            <a:r>
              <a:rPr lang="es-ES" sz="7200" dirty="0"/>
              <a:t>• Trasplante de órgano sólido</a:t>
            </a:r>
          </a:p>
          <a:p>
            <a:r>
              <a:rPr lang="es-ES" sz="7200" dirty="0"/>
              <a:t>• Infección por </a:t>
            </a:r>
            <a:r>
              <a:rPr lang="es-ES" sz="7200" dirty="0" smtClean="0"/>
              <a:t>VIH</a:t>
            </a:r>
          </a:p>
          <a:p>
            <a:endParaRPr lang="es-ES" sz="7200" dirty="0"/>
          </a:p>
          <a:p>
            <a:r>
              <a:rPr lang="es-ES" sz="7200" dirty="0"/>
              <a:t>NO existe </a:t>
            </a:r>
            <a:r>
              <a:rPr lang="es-ES" sz="7200" dirty="0" err="1" smtClean="0"/>
              <a:t>screenning</a:t>
            </a:r>
            <a:r>
              <a:rPr lang="es-ES" sz="7200" dirty="0" smtClean="0"/>
              <a:t> estandarizado.</a:t>
            </a:r>
          </a:p>
          <a:p>
            <a:r>
              <a:rPr lang="es-ES" sz="7200" dirty="0" smtClean="0"/>
              <a:t>Se indica citología anal en AR ( VIH + HSH seguida de </a:t>
            </a:r>
            <a:r>
              <a:rPr lang="es-ES" sz="7200" dirty="0" err="1" smtClean="0"/>
              <a:t>anoscopia</a:t>
            </a:r>
            <a:r>
              <a:rPr lang="es-ES" sz="7200" dirty="0" smtClean="0"/>
              <a:t> de alta resolución*)</a:t>
            </a:r>
            <a:endParaRPr lang="es-ES" sz="7200" dirty="0"/>
          </a:p>
          <a:p>
            <a:endParaRPr lang="es-ES" sz="3400" dirty="0"/>
          </a:p>
          <a:p>
            <a:endParaRPr lang="es-ES" dirty="0"/>
          </a:p>
          <a:p>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820" y="1844824"/>
            <a:ext cx="3225627" cy="223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538041" y="4080783"/>
            <a:ext cx="2969406" cy="738664"/>
          </a:xfrm>
          <a:prstGeom prst="rect">
            <a:avLst/>
          </a:prstGeom>
        </p:spPr>
        <p:txBody>
          <a:bodyPr wrap="square">
            <a:spAutoFit/>
          </a:bodyPr>
          <a:lstStyle/>
          <a:p>
            <a:r>
              <a:rPr lang="es-ES" sz="1400" dirty="0"/>
              <a:t>Relaciones anales con penetración</a:t>
            </a:r>
          </a:p>
          <a:p>
            <a:r>
              <a:rPr lang="es-ES" sz="1400" dirty="0"/>
              <a:t>aumentan el riesgo de CA, pero no es</a:t>
            </a:r>
          </a:p>
          <a:p>
            <a:r>
              <a:rPr lang="es-ES" sz="1400" dirty="0"/>
              <a:t>una condición necesaria</a:t>
            </a:r>
          </a:p>
        </p:txBody>
      </p:sp>
      <p:sp>
        <p:nvSpPr>
          <p:cNvPr id="5" name="4 CuadroTexto"/>
          <p:cNvSpPr txBox="1"/>
          <p:nvPr/>
        </p:nvSpPr>
        <p:spPr>
          <a:xfrm>
            <a:off x="107504" y="136137"/>
            <a:ext cx="1944216" cy="1323439"/>
          </a:xfrm>
          <a:prstGeom prst="rect">
            <a:avLst/>
          </a:prstGeom>
          <a:solidFill>
            <a:srgbClr val="376092"/>
          </a:solidFill>
          <a:ln w="28575">
            <a:solidFill>
              <a:schemeClr val="tx1"/>
            </a:solidFill>
          </a:ln>
        </p:spPr>
        <p:txBody>
          <a:bodyPr wrap="square" rtlCol="0">
            <a:spAutoFit/>
          </a:bodyPr>
          <a:lstStyle/>
          <a:p>
            <a:r>
              <a:rPr lang="es-ES" sz="2000" b="1" dirty="0">
                <a:solidFill>
                  <a:schemeClr val="bg1"/>
                </a:solidFill>
              </a:rPr>
              <a:t>Cánceres asociados a VPH en hombres: en aumento</a:t>
            </a:r>
          </a:p>
        </p:txBody>
      </p:sp>
      <p:sp>
        <p:nvSpPr>
          <p:cNvPr id="6" name="5 CuadroTexto"/>
          <p:cNvSpPr txBox="1"/>
          <p:nvPr/>
        </p:nvSpPr>
        <p:spPr>
          <a:xfrm>
            <a:off x="7870895" y="6340575"/>
            <a:ext cx="1273105" cy="369332"/>
          </a:xfrm>
          <a:prstGeom prst="rect">
            <a:avLst/>
          </a:prstGeom>
          <a:noFill/>
        </p:spPr>
        <p:txBody>
          <a:bodyPr wrap="none" rtlCol="0">
            <a:spAutoFit/>
          </a:bodyPr>
          <a:lstStyle/>
          <a:p>
            <a:r>
              <a:rPr lang="es-ES" sz="900" dirty="0" err="1"/>
              <a:t>Dra</a:t>
            </a:r>
            <a:r>
              <a:rPr lang="es-ES" sz="900" dirty="0"/>
              <a:t> T. Alonso Gutiérrez</a:t>
            </a:r>
          </a:p>
          <a:p>
            <a:r>
              <a:rPr lang="es-ES" sz="900" dirty="0"/>
              <a:t>Soria Octubre 2022</a:t>
            </a:r>
          </a:p>
        </p:txBody>
      </p:sp>
      <p:sp>
        <p:nvSpPr>
          <p:cNvPr id="8" name="7 CuadroTexto"/>
          <p:cNvSpPr txBox="1"/>
          <p:nvPr/>
        </p:nvSpPr>
        <p:spPr>
          <a:xfrm>
            <a:off x="323528" y="5786577"/>
            <a:ext cx="5976664" cy="584775"/>
          </a:xfrm>
          <a:prstGeom prst="rect">
            <a:avLst/>
          </a:prstGeom>
          <a:noFill/>
        </p:spPr>
        <p:txBody>
          <a:bodyPr wrap="square" rtlCol="0">
            <a:spAutoFit/>
          </a:bodyPr>
          <a:lstStyle/>
          <a:p>
            <a:r>
              <a:rPr lang="es-ES" dirty="0" smtClean="0"/>
              <a:t>*</a:t>
            </a:r>
            <a:r>
              <a:rPr lang="es-ES" sz="1000" dirty="0" smtClean="0"/>
              <a:t>Evaluación del virus del papiloma humano en varones: primera revisión exhaustiva de la literatura A. Vives , M. </a:t>
            </a:r>
            <a:r>
              <a:rPr lang="es-ES" sz="1000" dirty="0" err="1" smtClean="0"/>
              <a:t>Consentino</a:t>
            </a:r>
            <a:r>
              <a:rPr lang="es-ES" sz="1000" dirty="0" smtClean="0"/>
              <a:t> y J. </a:t>
            </a:r>
            <a:r>
              <a:rPr lang="es-ES" sz="1000" dirty="0" err="1" smtClean="0"/>
              <a:t>Palou</a:t>
            </a:r>
            <a:r>
              <a:rPr lang="es-ES" sz="1000" dirty="0" smtClean="0"/>
              <a:t>. Actas Urológicas Españolas. </a:t>
            </a:r>
            <a:r>
              <a:rPr lang="es-ES" sz="1400" dirty="0" smtClean="0"/>
              <a:t>2019</a:t>
            </a:r>
            <a:endParaRPr lang="es-ES" sz="1400" dirty="0"/>
          </a:p>
        </p:txBody>
      </p:sp>
      <p:sp>
        <p:nvSpPr>
          <p:cNvPr id="7" name="6 CuadroTexto"/>
          <p:cNvSpPr txBox="1"/>
          <p:nvPr/>
        </p:nvSpPr>
        <p:spPr>
          <a:xfrm>
            <a:off x="3779912" y="1073915"/>
            <a:ext cx="4896544" cy="338554"/>
          </a:xfrm>
          <a:prstGeom prst="rect">
            <a:avLst/>
          </a:prstGeom>
          <a:solidFill>
            <a:schemeClr val="accent2">
              <a:lumMod val="40000"/>
              <a:lumOff val="60000"/>
            </a:schemeClr>
          </a:solidFill>
        </p:spPr>
        <p:txBody>
          <a:bodyPr wrap="square" rtlCol="0">
            <a:spAutoFit/>
          </a:bodyPr>
          <a:lstStyle/>
          <a:p>
            <a:r>
              <a:rPr lang="es-ES" sz="1600" dirty="0" smtClean="0"/>
              <a:t>HPV presente en 84% de los casos  y HPV 16/18  93%</a:t>
            </a:r>
            <a:endParaRPr lang="es-ES" sz="1600" dirty="0"/>
          </a:p>
        </p:txBody>
      </p:sp>
    </p:spTree>
    <p:extLst>
      <p:ext uri="{BB962C8B-B14F-4D97-AF65-F5344CB8AC3E}">
        <p14:creationId xmlns:p14="http://schemas.microsoft.com/office/powerpoint/2010/main" val="3503828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67503"/>
            <a:ext cx="5987008" cy="315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784" y="2420888"/>
            <a:ext cx="2420671"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08" y="5243710"/>
            <a:ext cx="8424936"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105072"/>
            <a:ext cx="691991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05072"/>
            <a:ext cx="2084387"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5657" y="6283420"/>
            <a:ext cx="140176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005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1586853"/>
            <a:ext cx="4943475"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827584" y="4989075"/>
            <a:ext cx="6000130" cy="1200329"/>
          </a:xfrm>
          <a:prstGeom prst="rect">
            <a:avLst/>
          </a:prstGeom>
          <a:noFill/>
        </p:spPr>
        <p:txBody>
          <a:bodyPr wrap="square" rtlCol="0">
            <a:spAutoFit/>
          </a:bodyPr>
          <a:lstStyle/>
          <a:p>
            <a:r>
              <a:rPr lang="es-ES" dirty="0"/>
              <a:t>(A) </a:t>
            </a:r>
            <a:r>
              <a:rPr lang="es-ES" dirty="0" err="1"/>
              <a:t>Bowenoid</a:t>
            </a:r>
            <a:r>
              <a:rPr lang="es-ES" dirty="0"/>
              <a:t> anal </a:t>
            </a:r>
            <a:r>
              <a:rPr lang="es-ES" dirty="0" err="1"/>
              <a:t>squamous</a:t>
            </a:r>
            <a:r>
              <a:rPr lang="es-ES" dirty="0"/>
              <a:t> </a:t>
            </a:r>
            <a:r>
              <a:rPr lang="es-ES" dirty="0" err="1"/>
              <a:t>intraepithelial</a:t>
            </a:r>
            <a:r>
              <a:rPr lang="es-ES" dirty="0"/>
              <a:t> </a:t>
            </a:r>
            <a:r>
              <a:rPr lang="es-ES" dirty="0" err="1"/>
              <a:t>lesion</a:t>
            </a:r>
            <a:r>
              <a:rPr lang="es-ES" dirty="0"/>
              <a:t>.</a:t>
            </a:r>
          </a:p>
          <a:p>
            <a:r>
              <a:rPr lang="es-ES" dirty="0"/>
              <a:t>(B) </a:t>
            </a:r>
            <a:r>
              <a:rPr lang="es-ES" dirty="0" err="1"/>
              <a:t>Erythroplakic</a:t>
            </a:r>
            <a:r>
              <a:rPr lang="es-ES" dirty="0"/>
              <a:t> anal </a:t>
            </a:r>
            <a:r>
              <a:rPr lang="es-ES" dirty="0" err="1"/>
              <a:t>squamous</a:t>
            </a:r>
            <a:r>
              <a:rPr lang="es-ES" dirty="0"/>
              <a:t> </a:t>
            </a:r>
            <a:r>
              <a:rPr lang="es-ES" dirty="0" err="1"/>
              <a:t>intraepithelial</a:t>
            </a:r>
            <a:r>
              <a:rPr lang="es-ES" dirty="0"/>
              <a:t> </a:t>
            </a:r>
            <a:r>
              <a:rPr lang="es-ES" dirty="0" err="1"/>
              <a:t>lesion</a:t>
            </a:r>
            <a:r>
              <a:rPr lang="es-ES" dirty="0"/>
              <a:t>.</a:t>
            </a:r>
          </a:p>
          <a:p>
            <a:r>
              <a:rPr lang="es-ES" dirty="0"/>
              <a:t>(C) </a:t>
            </a:r>
            <a:r>
              <a:rPr lang="es-ES" dirty="0" err="1"/>
              <a:t>Leukoplakic</a:t>
            </a:r>
            <a:r>
              <a:rPr lang="es-ES" dirty="0"/>
              <a:t> anal </a:t>
            </a:r>
            <a:r>
              <a:rPr lang="es-ES" dirty="0" err="1"/>
              <a:t>squamous</a:t>
            </a:r>
            <a:r>
              <a:rPr lang="es-ES" dirty="0"/>
              <a:t> </a:t>
            </a:r>
            <a:r>
              <a:rPr lang="es-ES" dirty="0" err="1"/>
              <a:t>intraepithelial</a:t>
            </a:r>
            <a:r>
              <a:rPr lang="es-ES" dirty="0"/>
              <a:t> </a:t>
            </a:r>
            <a:r>
              <a:rPr lang="es-ES" dirty="0" err="1"/>
              <a:t>lesion</a:t>
            </a:r>
            <a:r>
              <a:rPr lang="es-ES" dirty="0"/>
              <a:t>.</a:t>
            </a:r>
          </a:p>
          <a:p>
            <a:r>
              <a:rPr lang="es-ES" dirty="0"/>
              <a:t>(D) </a:t>
            </a:r>
            <a:r>
              <a:rPr lang="es-ES" dirty="0" err="1"/>
              <a:t>Verrucous</a:t>
            </a:r>
            <a:r>
              <a:rPr lang="es-ES" dirty="0"/>
              <a:t> anal </a:t>
            </a:r>
            <a:r>
              <a:rPr lang="es-ES" dirty="0" err="1"/>
              <a:t>squamous</a:t>
            </a:r>
            <a:r>
              <a:rPr lang="es-ES" dirty="0"/>
              <a:t> </a:t>
            </a:r>
            <a:r>
              <a:rPr lang="es-ES" dirty="0" err="1"/>
              <a:t>intraepithelial</a:t>
            </a:r>
            <a:r>
              <a:rPr lang="es-ES" dirty="0"/>
              <a:t> </a:t>
            </a:r>
            <a:r>
              <a:rPr lang="es-ES" dirty="0" err="1" smtClean="0"/>
              <a:t>lesion</a:t>
            </a:r>
            <a:r>
              <a:rPr lang="es-ES" dirty="0" smtClean="0"/>
              <a:t>.</a:t>
            </a:r>
            <a:endParaRPr lang="es-E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2084387"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5534" y="6363473"/>
            <a:ext cx="140176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185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15816" y="274638"/>
            <a:ext cx="5770984" cy="1143000"/>
          </a:xfrm>
        </p:spPr>
        <p:txBody>
          <a:bodyPr>
            <a:noAutofit/>
          </a:bodyPr>
          <a:lstStyle/>
          <a:p>
            <a:r>
              <a:rPr lang="es-ES" sz="2400" b="1" dirty="0"/>
              <a:t>Tasas de incidencia estandarizada por edad de carcinoma de células escamosas del </a:t>
            </a:r>
            <a:r>
              <a:rPr lang="es-ES" sz="2400" b="1" dirty="0" smtClean="0"/>
              <a:t>ano </a:t>
            </a:r>
            <a:r>
              <a:rPr lang="es-ES" sz="2400" b="1" dirty="0"/>
              <a:t/>
            </a:r>
            <a:br>
              <a:rPr lang="es-ES" sz="2400" b="1" dirty="0"/>
            </a:br>
            <a:endParaRPr lang="es-ES" sz="2400" b="1" dirty="0"/>
          </a:p>
        </p:txBody>
      </p:sp>
      <p:pic>
        <p:nvPicPr>
          <p:cNvPr id="819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87624" y="1563156"/>
            <a:ext cx="5400600" cy="352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27584" y="5085184"/>
            <a:ext cx="7920880" cy="1200329"/>
          </a:xfrm>
          <a:prstGeom prst="rect">
            <a:avLst/>
          </a:prstGeom>
        </p:spPr>
        <p:txBody>
          <a:bodyPr wrap="square">
            <a:spAutoFit/>
          </a:bodyPr>
          <a:lstStyle/>
          <a:p>
            <a:r>
              <a:rPr lang="es-ES" dirty="0"/>
              <a:t>Se observa un incremento importante en la incidencia con la edad tanto en hombres como en mujeres en España.</a:t>
            </a:r>
          </a:p>
          <a:p>
            <a:r>
              <a:rPr lang="es-ES" dirty="0"/>
              <a:t>En España la incidencia media estandarizada por edad en hombres es de 0,5/100.000, en mujeres </a:t>
            </a:r>
            <a:r>
              <a:rPr lang="es-ES" dirty="0" smtClean="0"/>
              <a:t>0,3/100.000.</a:t>
            </a:r>
            <a:endParaRPr lang="es-ES" dirty="0"/>
          </a:p>
        </p:txBody>
      </p:sp>
      <p:sp>
        <p:nvSpPr>
          <p:cNvPr id="5" name="4 Rectángulo"/>
          <p:cNvSpPr/>
          <p:nvPr/>
        </p:nvSpPr>
        <p:spPr>
          <a:xfrm>
            <a:off x="6588224" y="3601166"/>
            <a:ext cx="1756763" cy="369332"/>
          </a:xfrm>
          <a:prstGeom prst="rect">
            <a:avLst/>
          </a:prstGeom>
        </p:spPr>
        <p:txBody>
          <a:bodyPr wrap="none">
            <a:spAutoFit/>
          </a:bodyPr>
          <a:lstStyle/>
          <a:p>
            <a:r>
              <a:rPr lang="es-ES" dirty="0"/>
              <a:t>ICO España 2014</a:t>
            </a:r>
          </a:p>
        </p:txBody>
      </p:sp>
      <p:sp>
        <p:nvSpPr>
          <p:cNvPr id="6" name="5 CuadroTexto"/>
          <p:cNvSpPr txBox="1"/>
          <p:nvPr/>
        </p:nvSpPr>
        <p:spPr>
          <a:xfrm>
            <a:off x="107504" y="116632"/>
            <a:ext cx="2160240" cy="1323439"/>
          </a:xfrm>
          <a:prstGeom prst="rect">
            <a:avLst/>
          </a:prstGeom>
          <a:solidFill>
            <a:srgbClr val="376092"/>
          </a:solidFill>
          <a:ln w="19050">
            <a:solidFill>
              <a:schemeClr val="tx1"/>
            </a:solidFill>
          </a:ln>
        </p:spPr>
        <p:txBody>
          <a:bodyPr wrap="square" rtlCol="0">
            <a:spAutoFit/>
          </a:bodyPr>
          <a:lstStyle/>
          <a:p>
            <a:r>
              <a:rPr lang="es-ES" sz="2000" b="1" dirty="0">
                <a:solidFill>
                  <a:schemeClr val="bg1"/>
                </a:solidFill>
              </a:rPr>
              <a:t>Cánceres asociados a VPH en hombres: en aumento</a:t>
            </a:r>
          </a:p>
        </p:txBody>
      </p:sp>
      <p:sp>
        <p:nvSpPr>
          <p:cNvPr id="7" name="6 CuadroTexto"/>
          <p:cNvSpPr txBox="1"/>
          <p:nvPr/>
        </p:nvSpPr>
        <p:spPr>
          <a:xfrm>
            <a:off x="7456694" y="6390620"/>
            <a:ext cx="1584176"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1961092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116632"/>
            <a:ext cx="5915000" cy="1143000"/>
          </a:xfrm>
        </p:spPr>
        <p:txBody>
          <a:bodyPr>
            <a:normAutofit/>
          </a:bodyPr>
          <a:lstStyle/>
          <a:p>
            <a:r>
              <a:rPr lang="es-ES" sz="3200" b="1" dirty="0" smtClean="0"/>
              <a:t>PIN y cáncer de pene</a:t>
            </a:r>
            <a:endParaRPr lang="es-ES" sz="3200" b="1" dirty="0"/>
          </a:p>
        </p:txBody>
      </p:sp>
      <p:sp>
        <p:nvSpPr>
          <p:cNvPr id="3" name="2 Marcador de contenido"/>
          <p:cNvSpPr>
            <a:spLocks noGrp="1"/>
          </p:cNvSpPr>
          <p:nvPr>
            <p:ph idx="1"/>
          </p:nvPr>
        </p:nvSpPr>
        <p:spPr>
          <a:xfrm>
            <a:off x="899592" y="1700808"/>
            <a:ext cx="6768752" cy="2699429"/>
          </a:xfrm>
        </p:spPr>
        <p:txBody>
          <a:bodyPr>
            <a:normAutofit fontScale="92500"/>
          </a:bodyPr>
          <a:lstStyle/>
          <a:p>
            <a:r>
              <a:rPr lang="es-ES" sz="1900" dirty="0"/>
              <a:t>Supone el 0,5% de los cánceres en varones.</a:t>
            </a:r>
          </a:p>
          <a:p>
            <a:r>
              <a:rPr lang="es-ES" sz="1900" dirty="0" smtClean="0"/>
              <a:t>Incidencia </a:t>
            </a:r>
            <a:r>
              <a:rPr lang="es-ES" sz="1900" dirty="0"/>
              <a:t>creciente en áreas con elevada incidencia de </a:t>
            </a:r>
            <a:r>
              <a:rPr lang="es-ES" sz="1900" dirty="0" smtClean="0"/>
              <a:t>CCU. </a:t>
            </a:r>
            <a:endParaRPr lang="es-ES" sz="1900" dirty="0"/>
          </a:p>
          <a:p>
            <a:r>
              <a:rPr lang="es-ES" sz="1900" dirty="0"/>
              <a:t>Se da principalmente en &gt;45 años. La incidencia aumenta con la </a:t>
            </a:r>
            <a:r>
              <a:rPr lang="es-ES" sz="1900" dirty="0" smtClean="0"/>
              <a:t>edad.</a:t>
            </a:r>
            <a:endParaRPr lang="es-ES" sz="1900" dirty="0"/>
          </a:p>
          <a:p>
            <a:r>
              <a:rPr lang="es-ES" sz="1900" dirty="0" smtClean="0"/>
              <a:t>Cerca del 50</a:t>
            </a:r>
            <a:r>
              <a:rPr lang="es-ES" sz="1900" dirty="0"/>
              <a:t>% está asociado a VPH. Tipo VPH 16 más prevalente seguido del VPH 18. Común presencia de los tipos VPH 6 y </a:t>
            </a:r>
            <a:r>
              <a:rPr lang="es-ES" sz="1900" dirty="0" smtClean="0"/>
              <a:t>11. </a:t>
            </a:r>
            <a:endParaRPr lang="es-ES" sz="1900" dirty="0"/>
          </a:p>
          <a:p>
            <a:r>
              <a:rPr lang="es-ES" sz="1900" dirty="0"/>
              <a:t>No existe cribado </a:t>
            </a:r>
            <a:r>
              <a:rPr lang="es-ES" sz="1900" dirty="0" smtClean="0"/>
              <a:t>especifico.</a:t>
            </a:r>
          </a:p>
          <a:p>
            <a:r>
              <a:rPr lang="es-ES" sz="1900" dirty="0" smtClean="0"/>
              <a:t>Lesión sospechosa requiere biopsia, no citología.</a:t>
            </a:r>
            <a:endParaRPr lang="es-ES" sz="1900" dirty="0"/>
          </a:p>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922518547"/>
              </p:ext>
            </p:extLst>
          </p:nvPr>
        </p:nvGraphicFramePr>
        <p:xfrm>
          <a:off x="395536" y="4365104"/>
          <a:ext cx="7708900" cy="1642879"/>
        </p:xfrm>
        <a:graphic>
          <a:graphicData uri="http://schemas.openxmlformats.org/drawingml/2006/table">
            <a:tbl>
              <a:tblPr/>
              <a:tblGrid>
                <a:gridCol w="3528392"/>
                <a:gridCol w="4180508"/>
              </a:tblGrid>
              <a:tr h="576063">
                <a:tc>
                  <a:txBody>
                    <a:bodyPr/>
                    <a:lstStyle>
                      <a:lvl1pPr marL="0" algn="l" defTabSz="957263" rtl="0" eaLnBrk="1" latinLnBrk="0" hangingPunct="1">
                        <a:spcBef>
                          <a:spcPct val="20000"/>
                        </a:spcBef>
                        <a:buClr>
                          <a:srgbClr val="00AFA5"/>
                        </a:buClr>
                        <a:buSzPct val="85000"/>
                        <a:buFont typeface="ZapfDingbats"/>
                        <a:defRPr sz="2000" b="1" kern="1200">
                          <a:solidFill>
                            <a:schemeClr val="accent2"/>
                          </a:solidFill>
                          <a:latin typeface="Calibri" pitchFamily="34" charset="0"/>
                        </a:defRPr>
                      </a:lvl1pPr>
                      <a:lvl2pPr marL="742950" indent="-285750" algn="l" defTabSz="957263" rtl="0" eaLnBrk="1" latinLnBrk="0" hangingPunct="1">
                        <a:spcBef>
                          <a:spcPct val="20000"/>
                        </a:spcBef>
                        <a:buClr>
                          <a:srgbClr val="777777"/>
                        </a:buClr>
                        <a:buSzPct val="75000"/>
                        <a:buFont typeface="ZapfDingbats"/>
                        <a:defRPr sz="1800" b="1" kern="1200">
                          <a:solidFill>
                            <a:schemeClr val="accent2"/>
                          </a:solidFill>
                          <a:latin typeface="Calibri" pitchFamily="34" charset="0"/>
                        </a:defRPr>
                      </a:lvl2pPr>
                      <a:lvl3pPr marL="1143000" indent="-228600" algn="l" defTabSz="957263" rtl="0" eaLnBrk="1" latinLnBrk="0" hangingPunct="1">
                        <a:spcBef>
                          <a:spcPct val="20000"/>
                        </a:spcBef>
                        <a:buSzPct val="95000"/>
                        <a:buFont typeface="Arial Narrow" pitchFamily="34" charset="0"/>
                        <a:defRPr sz="1400" kern="1200">
                          <a:solidFill>
                            <a:srgbClr val="000000"/>
                          </a:solidFill>
                          <a:latin typeface="Calibri" pitchFamily="34" charset="0"/>
                        </a:defRPr>
                      </a:lvl3pPr>
                      <a:lvl4pPr marL="1600200" indent="-228600" algn="l" defTabSz="914400" rtl="0" eaLnBrk="1" latinLnBrk="0" hangingPunct="1">
                        <a:spcBef>
                          <a:spcPct val="20000"/>
                        </a:spcBef>
                        <a:defRPr sz="1800" kern="1200">
                          <a:solidFill>
                            <a:schemeClr val="tx1"/>
                          </a:solidFill>
                          <a:latin typeface="Arial" pitchFamily="34" charset="0"/>
                        </a:defRPr>
                      </a:lvl4pPr>
                      <a:lvl5pPr marL="2057400" indent="-228600" algn="l" defTabSz="914400" rtl="0" eaLnBrk="1" latinLnBrk="0" hangingPunct="1">
                        <a:spcBef>
                          <a:spcPct val="20000"/>
                        </a:spcBef>
                        <a:defRPr sz="1800" kern="1200">
                          <a:solidFill>
                            <a:schemeClr val="tx1"/>
                          </a:solidFill>
                          <a:latin typeface="Arial" pitchFamily="34" charset="0"/>
                        </a:defRPr>
                      </a:lvl5pPr>
                      <a:lvl6pPr marL="2514600" indent="-228600" algn="l" defTabSz="914400" rtl="0" eaLnBrk="1" fontAlgn="base" latinLnBrk="0" hangingPunct="1">
                        <a:spcBef>
                          <a:spcPct val="20000"/>
                        </a:spcBef>
                        <a:spcAft>
                          <a:spcPct val="0"/>
                        </a:spcAft>
                        <a:defRPr sz="1800" kern="1200">
                          <a:solidFill>
                            <a:schemeClr val="tx1"/>
                          </a:solidFill>
                          <a:latin typeface="Arial" pitchFamily="34" charset="0"/>
                        </a:defRPr>
                      </a:lvl6pPr>
                      <a:lvl7pPr marL="2971800" indent="-228600" algn="l" defTabSz="914400" rtl="0" eaLnBrk="1" fontAlgn="base" latinLnBrk="0" hangingPunct="1">
                        <a:spcBef>
                          <a:spcPct val="20000"/>
                        </a:spcBef>
                        <a:spcAft>
                          <a:spcPct val="0"/>
                        </a:spcAft>
                        <a:defRPr sz="1800" kern="1200">
                          <a:solidFill>
                            <a:schemeClr val="tx1"/>
                          </a:solidFill>
                          <a:latin typeface="Arial" pitchFamily="34" charset="0"/>
                        </a:defRPr>
                      </a:lvl7pPr>
                      <a:lvl8pPr marL="3429000" indent="-228600" algn="l" defTabSz="914400" rtl="0" eaLnBrk="1" fontAlgn="base" latinLnBrk="0" hangingPunct="1">
                        <a:spcBef>
                          <a:spcPct val="20000"/>
                        </a:spcBef>
                        <a:spcAft>
                          <a:spcPct val="0"/>
                        </a:spcAft>
                        <a:defRPr sz="1800" kern="1200">
                          <a:solidFill>
                            <a:schemeClr val="tx1"/>
                          </a:solidFill>
                          <a:latin typeface="Arial" pitchFamily="34" charset="0"/>
                        </a:defRPr>
                      </a:lvl8pPr>
                      <a:lvl9pPr marL="3886200" indent="-228600" algn="l" defTabSz="914400" rtl="0" eaLnBrk="1" fontAlgn="base" latinLnBrk="0" hangingPunct="1">
                        <a:spcBef>
                          <a:spcPct val="20000"/>
                        </a:spcBef>
                        <a:spcAft>
                          <a:spcPct val="0"/>
                        </a:spcAft>
                        <a:defRPr sz="1800" kern="1200">
                          <a:solidFill>
                            <a:schemeClr val="tx1"/>
                          </a:solidFill>
                          <a:latin typeface="Arial" pitchFamily="34" charset="0"/>
                        </a:defRPr>
                      </a:lvl9pPr>
                    </a:lstStyle>
                    <a:p>
                      <a:pPr marL="0" marR="0" lvl="0" indent="0" algn="ctr" defTabSz="957263" rtl="0" eaLnBrk="1" fontAlgn="base" latinLnBrk="0" hangingPunct="1">
                        <a:lnSpc>
                          <a:spcPct val="100000"/>
                        </a:lnSpc>
                        <a:spcBef>
                          <a:spcPct val="20000"/>
                        </a:spcBef>
                        <a:spcAft>
                          <a:spcPct val="0"/>
                        </a:spcAft>
                        <a:buClr>
                          <a:srgbClr val="00AFA5"/>
                        </a:buClr>
                        <a:buSzPct val="85000"/>
                        <a:buFont typeface="ZapfDingbats"/>
                        <a:buNone/>
                        <a:tabLst/>
                      </a:pPr>
                      <a:r>
                        <a:rPr kumimoji="0" lang="en-GB" altLang="es-ES" sz="2000" b="1" i="0" u="none" strike="noStrike" cap="none" normalizeH="0" baseline="0" dirty="0" err="1" smtClean="0">
                          <a:ln>
                            <a:noFill/>
                          </a:ln>
                          <a:solidFill>
                            <a:schemeClr val="bg1"/>
                          </a:solidFill>
                          <a:effectLst/>
                          <a:latin typeface="Calibri" pitchFamily="34" charset="0"/>
                          <a:cs typeface="Arial" pitchFamily="34" charset="0"/>
                        </a:rPr>
                        <a:t>tratamiento</a:t>
                      </a:r>
                      <a:endParaRPr kumimoji="0" lang="en-GB" altLang="es-ES" sz="2000" b="1" i="0" u="none" strike="noStrike" cap="none" normalizeH="0" baseline="0" dirty="0" smtClean="0">
                        <a:ln>
                          <a:noFill/>
                        </a:ln>
                        <a:solidFill>
                          <a:schemeClr val="bg1"/>
                        </a:solidFill>
                        <a:effectLst/>
                        <a:latin typeface="Calibri" pitchFamily="34" charset="0"/>
                        <a:cs typeface="Arial" pitchFamily="34" charset="0"/>
                      </a:endParaRPr>
                    </a:p>
                  </a:txBody>
                  <a:tcPr marL="91441" marR="91441" marT="45728" marB="45728" horzOverflow="overflow">
                    <a:lnL w="28575" cap="flat" cmpd="sng" algn="ctr">
                      <a:solidFill>
                        <a:srgbClr val="336699"/>
                      </a:solidFill>
                      <a:prstDash val="solid"/>
                      <a:round/>
                      <a:headEnd type="none" w="med" len="med"/>
                      <a:tailEnd type="none" w="med" len="med"/>
                    </a:lnL>
                    <a:lnR w="12700" cap="flat" cmpd="sng" algn="ctr">
                      <a:solidFill>
                        <a:srgbClr val="5F5F5F"/>
                      </a:solidFill>
                      <a:prstDash val="sysDot"/>
                      <a:round/>
                      <a:headEnd type="none" w="med" len="med"/>
                      <a:tailEnd type="none" w="med" len="med"/>
                    </a:lnR>
                    <a:lnT w="28575" cap="flat" cmpd="sng" algn="ctr">
                      <a:solidFill>
                        <a:srgbClr val="336699"/>
                      </a:solidFill>
                      <a:prstDash val="solid"/>
                      <a:round/>
                      <a:headEnd type="none" w="med" len="med"/>
                      <a:tailEnd type="none" w="med" len="med"/>
                    </a:lnT>
                    <a:lnB w="12700" cap="flat" cmpd="sng" algn="ctr">
                      <a:solidFill>
                        <a:srgbClr val="5F5F5F"/>
                      </a:solidFill>
                      <a:prstDash val="sysDot"/>
                      <a:round/>
                      <a:headEnd type="none" w="med" len="med"/>
                      <a:tailEnd type="none" w="med" len="med"/>
                    </a:lnB>
                    <a:lnTlToBr>
                      <a:noFill/>
                    </a:lnTlToBr>
                    <a:lnBlToTr>
                      <a:noFill/>
                    </a:lnBlToTr>
                    <a:solidFill>
                      <a:srgbClr val="800080"/>
                    </a:solidFill>
                  </a:tcPr>
                </a:tc>
                <a:tc>
                  <a:txBody>
                    <a:bodyPr/>
                    <a:lstStyle>
                      <a:lvl1pPr marL="0" algn="l" defTabSz="957263" rtl="0" eaLnBrk="1" latinLnBrk="0" hangingPunct="1">
                        <a:spcBef>
                          <a:spcPct val="20000"/>
                        </a:spcBef>
                        <a:buClr>
                          <a:srgbClr val="00AFA5"/>
                        </a:buClr>
                        <a:buSzPct val="85000"/>
                        <a:buFont typeface="ZapfDingbats"/>
                        <a:defRPr sz="2000" b="1" kern="1200">
                          <a:solidFill>
                            <a:schemeClr val="accent2"/>
                          </a:solidFill>
                          <a:latin typeface="Calibri" pitchFamily="34" charset="0"/>
                        </a:defRPr>
                      </a:lvl1pPr>
                      <a:lvl2pPr marL="742950" indent="-285750" algn="l" defTabSz="957263" rtl="0" eaLnBrk="1" latinLnBrk="0" hangingPunct="1">
                        <a:spcBef>
                          <a:spcPct val="20000"/>
                        </a:spcBef>
                        <a:buClr>
                          <a:srgbClr val="777777"/>
                        </a:buClr>
                        <a:buSzPct val="75000"/>
                        <a:buFont typeface="ZapfDingbats"/>
                        <a:defRPr sz="1800" b="1" kern="1200">
                          <a:solidFill>
                            <a:schemeClr val="accent2"/>
                          </a:solidFill>
                          <a:latin typeface="Calibri" pitchFamily="34" charset="0"/>
                        </a:defRPr>
                      </a:lvl2pPr>
                      <a:lvl3pPr marL="1143000" indent="-228600" algn="l" defTabSz="957263" rtl="0" eaLnBrk="1" latinLnBrk="0" hangingPunct="1">
                        <a:spcBef>
                          <a:spcPct val="20000"/>
                        </a:spcBef>
                        <a:buSzPct val="95000"/>
                        <a:buFont typeface="Arial Narrow" pitchFamily="34" charset="0"/>
                        <a:defRPr sz="1400" kern="1200">
                          <a:solidFill>
                            <a:srgbClr val="000000"/>
                          </a:solidFill>
                          <a:latin typeface="Calibri" pitchFamily="34" charset="0"/>
                        </a:defRPr>
                      </a:lvl3pPr>
                      <a:lvl4pPr marL="1600200" indent="-228600" algn="l" defTabSz="914400" rtl="0" eaLnBrk="1" latinLnBrk="0" hangingPunct="1">
                        <a:spcBef>
                          <a:spcPct val="20000"/>
                        </a:spcBef>
                        <a:defRPr sz="1800" kern="1200">
                          <a:solidFill>
                            <a:schemeClr val="tx1"/>
                          </a:solidFill>
                          <a:latin typeface="Arial" pitchFamily="34" charset="0"/>
                        </a:defRPr>
                      </a:lvl4pPr>
                      <a:lvl5pPr marL="2057400" indent="-228600" algn="l" defTabSz="914400" rtl="0" eaLnBrk="1" latinLnBrk="0" hangingPunct="1">
                        <a:spcBef>
                          <a:spcPct val="20000"/>
                        </a:spcBef>
                        <a:defRPr sz="1800" kern="1200">
                          <a:solidFill>
                            <a:schemeClr val="tx1"/>
                          </a:solidFill>
                          <a:latin typeface="Arial" pitchFamily="34" charset="0"/>
                        </a:defRPr>
                      </a:lvl5pPr>
                      <a:lvl6pPr marL="2514600" indent="-228600" algn="l" defTabSz="914400" rtl="0" eaLnBrk="1" fontAlgn="base" latinLnBrk="0" hangingPunct="1">
                        <a:spcBef>
                          <a:spcPct val="20000"/>
                        </a:spcBef>
                        <a:spcAft>
                          <a:spcPct val="0"/>
                        </a:spcAft>
                        <a:defRPr sz="1800" kern="1200">
                          <a:solidFill>
                            <a:schemeClr val="tx1"/>
                          </a:solidFill>
                          <a:latin typeface="Arial" pitchFamily="34" charset="0"/>
                        </a:defRPr>
                      </a:lvl6pPr>
                      <a:lvl7pPr marL="2971800" indent="-228600" algn="l" defTabSz="914400" rtl="0" eaLnBrk="1" fontAlgn="base" latinLnBrk="0" hangingPunct="1">
                        <a:spcBef>
                          <a:spcPct val="20000"/>
                        </a:spcBef>
                        <a:spcAft>
                          <a:spcPct val="0"/>
                        </a:spcAft>
                        <a:defRPr sz="1800" kern="1200">
                          <a:solidFill>
                            <a:schemeClr val="tx1"/>
                          </a:solidFill>
                          <a:latin typeface="Arial" pitchFamily="34" charset="0"/>
                        </a:defRPr>
                      </a:lvl7pPr>
                      <a:lvl8pPr marL="3429000" indent="-228600" algn="l" defTabSz="914400" rtl="0" eaLnBrk="1" fontAlgn="base" latinLnBrk="0" hangingPunct="1">
                        <a:spcBef>
                          <a:spcPct val="20000"/>
                        </a:spcBef>
                        <a:spcAft>
                          <a:spcPct val="0"/>
                        </a:spcAft>
                        <a:defRPr sz="1800" kern="1200">
                          <a:solidFill>
                            <a:schemeClr val="tx1"/>
                          </a:solidFill>
                          <a:latin typeface="Arial" pitchFamily="34" charset="0"/>
                        </a:defRPr>
                      </a:lvl8pPr>
                      <a:lvl9pPr marL="3886200" indent="-228600" algn="l" defTabSz="914400" rtl="0" eaLnBrk="1" fontAlgn="base" latinLnBrk="0" hangingPunct="1">
                        <a:spcBef>
                          <a:spcPct val="20000"/>
                        </a:spcBef>
                        <a:spcAft>
                          <a:spcPct val="0"/>
                        </a:spcAft>
                        <a:defRPr sz="1800" kern="1200">
                          <a:solidFill>
                            <a:schemeClr val="tx1"/>
                          </a:solidFill>
                          <a:latin typeface="Arial" pitchFamily="34" charset="0"/>
                        </a:defRPr>
                      </a:lvl9pPr>
                    </a:lstStyle>
                    <a:p>
                      <a:pPr marL="0" marR="0" lvl="0" indent="0" algn="ctr" defTabSz="957263" rtl="0" eaLnBrk="1" fontAlgn="base" latinLnBrk="0" hangingPunct="1">
                        <a:lnSpc>
                          <a:spcPct val="100000"/>
                        </a:lnSpc>
                        <a:spcBef>
                          <a:spcPct val="20000"/>
                        </a:spcBef>
                        <a:spcAft>
                          <a:spcPct val="0"/>
                        </a:spcAft>
                        <a:buClr>
                          <a:srgbClr val="00AFA5"/>
                        </a:buClr>
                        <a:buSzPct val="85000"/>
                        <a:buFont typeface="ZapfDingbats"/>
                        <a:buNone/>
                        <a:tabLst/>
                      </a:pPr>
                      <a:r>
                        <a:rPr kumimoji="0" lang="en-GB" altLang="es-ES" sz="2000" b="1" i="0" u="none" strike="noStrike" cap="none" normalizeH="0" baseline="0" dirty="0" err="1" smtClean="0">
                          <a:ln>
                            <a:noFill/>
                          </a:ln>
                          <a:solidFill>
                            <a:schemeClr val="bg1"/>
                          </a:solidFill>
                          <a:effectLst/>
                          <a:latin typeface="Calibri" pitchFamily="34" charset="0"/>
                          <a:cs typeface="Arial" pitchFamily="34" charset="0"/>
                        </a:rPr>
                        <a:t>resultado</a:t>
                      </a:r>
                      <a:endParaRPr kumimoji="0" lang="en-GB" altLang="es-ES" sz="2000" b="1" i="0" u="none" strike="noStrike" cap="none" normalizeH="0" baseline="0" dirty="0" smtClean="0">
                        <a:ln>
                          <a:noFill/>
                        </a:ln>
                        <a:solidFill>
                          <a:schemeClr val="bg1"/>
                        </a:solidFill>
                        <a:effectLst/>
                        <a:latin typeface="Calibri" pitchFamily="34" charset="0"/>
                        <a:cs typeface="Arial" pitchFamily="34" charset="0"/>
                      </a:endParaRPr>
                    </a:p>
                  </a:txBody>
                  <a:tcPr marL="91441" marR="91441" marT="45728" marB="45728" horzOverflow="overflow">
                    <a:lnL w="12700" cap="flat" cmpd="sng" algn="ctr">
                      <a:solidFill>
                        <a:srgbClr val="5F5F5F"/>
                      </a:solidFill>
                      <a:prstDash val="sysDot"/>
                      <a:round/>
                      <a:headEnd type="none" w="med" len="med"/>
                      <a:tailEnd type="none" w="med" len="med"/>
                    </a:lnL>
                    <a:lnR w="28575" cap="flat" cmpd="sng" algn="ctr">
                      <a:solidFill>
                        <a:srgbClr val="336699"/>
                      </a:solidFill>
                      <a:prstDash val="solid"/>
                      <a:round/>
                      <a:headEnd type="none" w="med" len="med"/>
                      <a:tailEnd type="none" w="med" len="med"/>
                    </a:lnR>
                    <a:lnT w="28575" cap="flat" cmpd="sng" algn="ctr">
                      <a:solidFill>
                        <a:srgbClr val="336699"/>
                      </a:solidFill>
                      <a:prstDash val="solid"/>
                      <a:round/>
                      <a:headEnd type="none" w="med" len="med"/>
                      <a:tailEnd type="none" w="med" len="med"/>
                    </a:lnT>
                    <a:lnB w="12700" cap="flat" cmpd="sng" algn="ctr">
                      <a:solidFill>
                        <a:srgbClr val="5F5F5F"/>
                      </a:solidFill>
                      <a:prstDash val="sysDot"/>
                      <a:round/>
                      <a:headEnd type="none" w="med" len="med"/>
                      <a:tailEnd type="none" w="med" len="med"/>
                    </a:lnB>
                    <a:lnTlToBr>
                      <a:noFill/>
                    </a:lnTlToBr>
                    <a:lnBlToTr>
                      <a:noFill/>
                    </a:lnBlToTr>
                    <a:solidFill>
                      <a:srgbClr val="800080"/>
                    </a:solidFill>
                  </a:tcPr>
                </a:tc>
              </a:tr>
              <a:tr h="1063625">
                <a:tc>
                  <a:txBody>
                    <a:bodyPr/>
                    <a:lstStyle>
                      <a:lvl1pPr marL="0" algn="l" defTabSz="957263" rtl="0" eaLnBrk="1" latinLnBrk="0" hangingPunct="1">
                        <a:spcBef>
                          <a:spcPct val="20000"/>
                        </a:spcBef>
                        <a:buClr>
                          <a:srgbClr val="00AFA5"/>
                        </a:buClr>
                        <a:buSzPct val="85000"/>
                        <a:buFont typeface="ZapfDingbats"/>
                        <a:defRPr sz="2000" b="1" kern="1200">
                          <a:solidFill>
                            <a:schemeClr val="accent2"/>
                          </a:solidFill>
                          <a:latin typeface="Calibri" pitchFamily="34" charset="0"/>
                        </a:defRPr>
                      </a:lvl1pPr>
                      <a:lvl2pPr marL="742950" indent="-285750" algn="l" defTabSz="957263" rtl="0" eaLnBrk="1" latinLnBrk="0" hangingPunct="1">
                        <a:spcBef>
                          <a:spcPct val="20000"/>
                        </a:spcBef>
                        <a:buClr>
                          <a:srgbClr val="777777"/>
                        </a:buClr>
                        <a:buSzPct val="75000"/>
                        <a:buFont typeface="ZapfDingbats"/>
                        <a:defRPr sz="1800" b="1" kern="1200">
                          <a:solidFill>
                            <a:schemeClr val="accent2"/>
                          </a:solidFill>
                          <a:latin typeface="Calibri" pitchFamily="34" charset="0"/>
                        </a:defRPr>
                      </a:lvl2pPr>
                      <a:lvl3pPr marL="1143000" indent="-228600" algn="l" defTabSz="957263" rtl="0" eaLnBrk="1" latinLnBrk="0" hangingPunct="1">
                        <a:spcBef>
                          <a:spcPct val="20000"/>
                        </a:spcBef>
                        <a:buSzPct val="95000"/>
                        <a:buFont typeface="Arial Narrow" pitchFamily="34" charset="0"/>
                        <a:defRPr sz="1400" kern="1200">
                          <a:solidFill>
                            <a:srgbClr val="000000"/>
                          </a:solidFill>
                          <a:latin typeface="Calibri" pitchFamily="34" charset="0"/>
                        </a:defRPr>
                      </a:lvl3pPr>
                      <a:lvl4pPr marL="1600200" indent="-228600" algn="l" defTabSz="914400" rtl="0" eaLnBrk="1" latinLnBrk="0" hangingPunct="1">
                        <a:spcBef>
                          <a:spcPct val="20000"/>
                        </a:spcBef>
                        <a:defRPr sz="1800" kern="1200">
                          <a:solidFill>
                            <a:schemeClr val="tx1"/>
                          </a:solidFill>
                          <a:latin typeface="Arial" pitchFamily="34" charset="0"/>
                        </a:defRPr>
                      </a:lvl4pPr>
                      <a:lvl5pPr marL="2057400" indent="-228600" algn="l" defTabSz="914400" rtl="0" eaLnBrk="1" latinLnBrk="0" hangingPunct="1">
                        <a:spcBef>
                          <a:spcPct val="20000"/>
                        </a:spcBef>
                        <a:defRPr sz="1800" kern="1200">
                          <a:solidFill>
                            <a:schemeClr val="tx1"/>
                          </a:solidFill>
                          <a:latin typeface="Arial" pitchFamily="34" charset="0"/>
                        </a:defRPr>
                      </a:lvl5pPr>
                      <a:lvl6pPr marL="2514600" indent="-228600" algn="l" defTabSz="914400" rtl="0" eaLnBrk="1" fontAlgn="base" latinLnBrk="0" hangingPunct="1">
                        <a:spcBef>
                          <a:spcPct val="20000"/>
                        </a:spcBef>
                        <a:spcAft>
                          <a:spcPct val="0"/>
                        </a:spcAft>
                        <a:defRPr sz="1800" kern="1200">
                          <a:solidFill>
                            <a:schemeClr val="tx1"/>
                          </a:solidFill>
                          <a:latin typeface="Arial" pitchFamily="34" charset="0"/>
                        </a:defRPr>
                      </a:lvl6pPr>
                      <a:lvl7pPr marL="2971800" indent="-228600" algn="l" defTabSz="914400" rtl="0" eaLnBrk="1" fontAlgn="base" latinLnBrk="0" hangingPunct="1">
                        <a:spcBef>
                          <a:spcPct val="20000"/>
                        </a:spcBef>
                        <a:spcAft>
                          <a:spcPct val="0"/>
                        </a:spcAft>
                        <a:defRPr sz="1800" kern="1200">
                          <a:solidFill>
                            <a:schemeClr val="tx1"/>
                          </a:solidFill>
                          <a:latin typeface="Arial" pitchFamily="34" charset="0"/>
                        </a:defRPr>
                      </a:lvl7pPr>
                      <a:lvl8pPr marL="3429000" indent="-228600" algn="l" defTabSz="914400" rtl="0" eaLnBrk="1" fontAlgn="base" latinLnBrk="0" hangingPunct="1">
                        <a:spcBef>
                          <a:spcPct val="20000"/>
                        </a:spcBef>
                        <a:spcAft>
                          <a:spcPct val="0"/>
                        </a:spcAft>
                        <a:defRPr sz="1800" kern="1200">
                          <a:solidFill>
                            <a:schemeClr val="tx1"/>
                          </a:solidFill>
                          <a:latin typeface="Arial" pitchFamily="34" charset="0"/>
                        </a:defRPr>
                      </a:lvl8pPr>
                      <a:lvl9pPr marL="3886200" indent="-228600" algn="l" defTabSz="914400" rtl="0" eaLnBrk="1" fontAlgn="base" latinLnBrk="0" hangingPunct="1">
                        <a:spcBef>
                          <a:spcPct val="20000"/>
                        </a:spcBef>
                        <a:spcAft>
                          <a:spcPct val="0"/>
                        </a:spcAft>
                        <a:defRPr sz="1800" kern="1200">
                          <a:solidFill>
                            <a:schemeClr val="tx1"/>
                          </a:solidFill>
                          <a:latin typeface="Arial" pitchFamily="34" charset="0"/>
                        </a:defRPr>
                      </a:lvl9pPr>
                    </a:lstStyle>
                    <a:p>
                      <a:pPr marL="0" marR="0" lvl="0" indent="0" algn="l" defTabSz="957263" rtl="0" eaLnBrk="1" fontAlgn="base" latinLnBrk="0" hangingPunct="1">
                        <a:lnSpc>
                          <a:spcPct val="100000"/>
                        </a:lnSpc>
                        <a:spcBef>
                          <a:spcPct val="0"/>
                        </a:spcBef>
                        <a:spcAft>
                          <a:spcPct val="0"/>
                        </a:spcAft>
                        <a:buClr>
                          <a:srgbClr val="00AFA5"/>
                        </a:buClr>
                        <a:buSzPct val="85000"/>
                        <a:buFont typeface="ZapfDingbats"/>
                        <a:buNone/>
                        <a:tabLst/>
                      </a:pPr>
                      <a:r>
                        <a:rPr kumimoji="0" lang="en-GB" altLang="es-ES" sz="1600" b="1" i="0" u="none" strike="noStrike" cap="none" normalizeH="0" baseline="0" dirty="0" err="1" smtClean="0">
                          <a:ln>
                            <a:noFill/>
                          </a:ln>
                          <a:solidFill>
                            <a:schemeClr val="accent2"/>
                          </a:solidFill>
                          <a:effectLst/>
                          <a:latin typeface="Calibri" pitchFamily="34" charset="0"/>
                          <a:cs typeface="Arial" pitchFamily="34" charset="0"/>
                        </a:rPr>
                        <a:t>Cirugía</a:t>
                      </a:r>
                      <a:r>
                        <a:rPr kumimoji="0" lang="en-GB" altLang="es-ES" sz="1600" b="1" i="0" u="none" strike="noStrike" cap="none" normalizeH="0" baseline="0" dirty="0" smtClean="0">
                          <a:ln>
                            <a:noFill/>
                          </a:ln>
                          <a:solidFill>
                            <a:schemeClr val="accent2"/>
                          </a:solidFill>
                          <a:effectLst/>
                          <a:latin typeface="Calibri" pitchFamily="34" charset="0"/>
                          <a:cs typeface="Arial" pitchFamily="34" charset="0"/>
                        </a:rPr>
                        <a:t> </a:t>
                      </a:r>
                      <a:r>
                        <a:rPr kumimoji="0" lang="en-GB" altLang="es-ES" sz="1600" b="1" i="0" u="none" strike="noStrike" cap="none" normalizeH="0" baseline="0" dirty="0" err="1" smtClean="0">
                          <a:ln>
                            <a:noFill/>
                          </a:ln>
                          <a:solidFill>
                            <a:schemeClr val="accent2"/>
                          </a:solidFill>
                          <a:effectLst/>
                          <a:latin typeface="Calibri" pitchFamily="34" charset="0"/>
                          <a:cs typeface="Arial" pitchFamily="34" charset="0"/>
                        </a:rPr>
                        <a:t>es</a:t>
                      </a:r>
                      <a:r>
                        <a:rPr kumimoji="0" lang="en-GB" altLang="es-ES" sz="1600" b="1" i="0" u="none" strike="noStrike" cap="none" normalizeH="0" baseline="0" dirty="0" smtClean="0">
                          <a:ln>
                            <a:noFill/>
                          </a:ln>
                          <a:solidFill>
                            <a:schemeClr val="accent2"/>
                          </a:solidFill>
                          <a:effectLst/>
                          <a:latin typeface="Calibri" pitchFamily="34" charset="0"/>
                          <a:cs typeface="Arial" pitchFamily="34" charset="0"/>
                        </a:rPr>
                        <a:t> el </a:t>
                      </a:r>
                      <a:r>
                        <a:rPr kumimoji="0" lang="en-GB" altLang="es-ES" sz="1600" b="1" i="0" u="none" strike="noStrike" cap="none" normalizeH="0" baseline="0" dirty="0" err="1" smtClean="0">
                          <a:ln>
                            <a:noFill/>
                          </a:ln>
                          <a:solidFill>
                            <a:schemeClr val="accent2"/>
                          </a:solidFill>
                          <a:effectLst/>
                          <a:latin typeface="Calibri" pitchFamily="34" charset="0"/>
                          <a:cs typeface="Arial" pitchFamily="34" charset="0"/>
                        </a:rPr>
                        <a:t>tto</a:t>
                      </a:r>
                      <a:r>
                        <a:rPr kumimoji="0" lang="en-GB" altLang="es-ES" sz="1600" b="1" i="0" u="none" strike="noStrike" cap="none" normalizeH="0" baseline="0" dirty="0" smtClean="0">
                          <a:ln>
                            <a:noFill/>
                          </a:ln>
                          <a:solidFill>
                            <a:schemeClr val="accent2"/>
                          </a:solidFill>
                          <a:effectLst/>
                          <a:latin typeface="Calibri" pitchFamily="34" charset="0"/>
                          <a:cs typeface="Arial" pitchFamily="34" charset="0"/>
                        </a:rPr>
                        <a:t> </a:t>
                      </a:r>
                      <a:r>
                        <a:rPr kumimoji="0" lang="en-GB" altLang="es-ES" sz="1600" b="1" i="0" u="none" strike="noStrike" cap="none" normalizeH="0" baseline="0" dirty="0" err="1" smtClean="0">
                          <a:ln>
                            <a:noFill/>
                          </a:ln>
                          <a:solidFill>
                            <a:schemeClr val="accent2"/>
                          </a:solidFill>
                          <a:effectLst/>
                          <a:latin typeface="Calibri" pitchFamily="34" charset="0"/>
                          <a:cs typeface="Arial" pitchFamily="34" charset="0"/>
                        </a:rPr>
                        <a:t>más</a:t>
                      </a:r>
                      <a:r>
                        <a:rPr kumimoji="0" lang="en-GB" altLang="es-ES" sz="1600" b="1" i="0" u="none" strike="noStrike" cap="none" normalizeH="0" baseline="0" dirty="0" smtClean="0">
                          <a:ln>
                            <a:noFill/>
                          </a:ln>
                          <a:solidFill>
                            <a:schemeClr val="accent2"/>
                          </a:solidFill>
                          <a:effectLst/>
                          <a:latin typeface="Calibri" pitchFamily="34" charset="0"/>
                          <a:cs typeface="Arial" pitchFamily="34" charset="0"/>
                        </a:rPr>
                        <a:t> </a:t>
                      </a:r>
                      <a:r>
                        <a:rPr kumimoji="0" lang="en-GB" altLang="es-ES" sz="1600" b="1" i="0" u="none" strike="noStrike" cap="none" normalizeH="0" baseline="0" dirty="0" err="1" smtClean="0">
                          <a:ln>
                            <a:noFill/>
                          </a:ln>
                          <a:solidFill>
                            <a:schemeClr val="accent2"/>
                          </a:solidFill>
                          <a:effectLst/>
                          <a:latin typeface="Calibri" pitchFamily="34" charset="0"/>
                          <a:cs typeface="Arial" pitchFamily="34" charset="0"/>
                        </a:rPr>
                        <a:t>común</a:t>
                      </a:r>
                      <a:r>
                        <a:rPr kumimoji="0" lang="en-GB" altLang="es-ES" sz="1600" b="1" i="0" u="none" strike="noStrike" cap="none" normalizeH="0" baseline="0" dirty="0" smtClean="0">
                          <a:ln>
                            <a:noFill/>
                          </a:ln>
                          <a:solidFill>
                            <a:schemeClr val="accent2"/>
                          </a:solidFill>
                          <a:effectLst/>
                          <a:latin typeface="Calibri" pitchFamily="34" charset="0"/>
                          <a:cs typeface="Arial" pitchFamily="34" charset="0"/>
                        </a:rPr>
                        <a:t> para </a:t>
                      </a:r>
                      <a:r>
                        <a:rPr kumimoji="0" lang="en-GB" altLang="es-ES" sz="1600" b="1" i="0" u="none" strike="noStrike" cap="none" normalizeH="0" baseline="0" dirty="0" err="1" smtClean="0">
                          <a:ln>
                            <a:noFill/>
                          </a:ln>
                          <a:solidFill>
                            <a:schemeClr val="accent2"/>
                          </a:solidFill>
                          <a:effectLst/>
                          <a:latin typeface="Calibri" pitchFamily="34" charset="0"/>
                          <a:cs typeface="Arial" pitchFamily="34" charset="0"/>
                        </a:rPr>
                        <a:t>todos</a:t>
                      </a:r>
                      <a:r>
                        <a:rPr kumimoji="0" lang="en-GB" altLang="es-ES" sz="1600" b="1" i="0" u="none" strike="noStrike" cap="none" normalizeH="0" baseline="0" dirty="0" smtClean="0">
                          <a:ln>
                            <a:noFill/>
                          </a:ln>
                          <a:solidFill>
                            <a:schemeClr val="accent2"/>
                          </a:solidFill>
                          <a:effectLst/>
                          <a:latin typeface="Calibri" pitchFamily="34" charset="0"/>
                          <a:cs typeface="Arial" pitchFamily="34" charset="0"/>
                        </a:rPr>
                        <a:t> los </a:t>
                      </a:r>
                      <a:r>
                        <a:rPr kumimoji="0" lang="en-GB" altLang="es-ES" sz="1600" b="1" i="0" u="none" strike="noStrike" cap="none" normalizeH="0" baseline="0" dirty="0" err="1" smtClean="0">
                          <a:ln>
                            <a:noFill/>
                          </a:ln>
                          <a:solidFill>
                            <a:schemeClr val="accent2"/>
                          </a:solidFill>
                          <a:effectLst/>
                          <a:latin typeface="Calibri" pitchFamily="34" charset="0"/>
                          <a:cs typeface="Arial" pitchFamily="34" charset="0"/>
                        </a:rPr>
                        <a:t>estadios</a:t>
                      </a:r>
                      <a:r>
                        <a:rPr kumimoji="0" lang="en-GB" altLang="es-ES" sz="1600" b="1" i="0" u="none" strike="noStrike" cap="none" normalizeH="0" baseline="0" dirty="0" smtClean="0">
                          <a:ln>
                            <a:noFill/>
                          </a:ln>
                          <a:solidFill>
                            <a:schemeClr val="accent2"/>
                          </a:solidFill>
                          <a:effectLst/>
                          <a:latin typeface="Calibri" pitchFamily="34" charset="0"/>
                          <a:cs typeface="Arial" pitchFamily="34" charset="0"/>
                        </a:rPr>
                        <a:t>.</a:t>
                      </a:r>
                    </a:p>
                    <a:p>
                      <a:pPr marL="0" marR="0" lvl="0" indent="0" algn="l" defTabSz="957263" rtl="0" eaLnBrk="1" fontAlgn="base" latinLnBrk="0" hangingPunct="1">
                        <a:lnSpc>
                          <a:spcPct val="100000"/>
                        </a:lnSpc>
                        <a:spcBef>
                          <a:spcPct val="0"/>
                        </a:spcBef>
                        <a:spcAft>
                          <a:spcPct val="0"/>
                        </a:spcAft>
                        <a:buClr>
                          <a:srgbClr val="00AFA5"/>
                        </a:buClr>
                        <a:buSzPct val="85000"/>
                        <a:buFont typeface="ZapfDingbats"/>
                        <a:buNone/>
                        <a:tabLst/>
                      </a:pPr>
                      <a:r>
                        <a:rPr kumimoji="0" lang="en-GB" altLang="es-ES" sz="1600" b="1" i="0" u="none" strike="noStrike" cap="none" normalizeH="0" baseline="0" dirty="0" err="1" smtClean="0">
                          <a:ln>
                            <a:noFill/>
                          </a:ln>
                          <a:solidFill>
                            <a:schemeClr val="accent2"/>
                          </a:solidFill>
                          <a:effectLst/>
                          <a:latin typeface="Calibri" pitchFamily="34" charset="0"/>
                          <a:cs typeface="Arial" pitchFamily="34" charset="0"/>
                        </a:rPr>
                        <a:t>Radioterapia</a:t>
                      </a:r>
                      <a:r>
                        <a:rPr kumimoji="0" lang="en-GB" altLang="es-ES" sz="1600" b="1" i="0" u="none" strike="noStrike" cap="none" normalizeH="0" baseline="0" dirty="0" smtClean="0">
                          <a:ln>
                            <a:noFill/>
                          </a:ln>
                          <a:solidFill>
                            <a:schemeClr val="accent2"/>
                          </a:solidFill>
                          <a:effectLst/>
                          <a:latin typeface="Calibri" pitchFamily="34" charset="0"/>
                          <a:cs typeface="Arial" pitchFamily="34" charset="0"/>
                        </a:rPr>
                        <a:t> y </a:t>
                      </a:r>
                      <a:r>
                        <a:rPr kumimoji="0" lang="en-GB" altLang="es-ES" sz="1600" b="1" i="0" u="none" strike="noStrike" cap="none" normalizeH="0" baseline="0" dirty="0" err="1" smtClean="0">
                          <a:ln>
                            <a:noFill/>
                          </a:ln>
                          <a:solidFill>
                            <a:schemeClr val="accent2"/>
                          </a:solidFill>
                          <a:effectLst/>
                          <a:latin typeface="Calibri" pitchFamily="34" charset="0"/>
                          <a:cs typeface="Arial" pitchFamily="34" charset="0"/>
                        </a:rPr>
                        <a:t>quimioterapia</a:t>
                      </a:r>
                      <a:r>
                        <a:rPr kumimoji="0" lang="en-GB" altLang="es-ES" sz="1600" b="1" i="0" u="none" strike="noStrike" cap="none" normalizeH="0" baseline="0" dirty="0" smtClean="0">
                          <a:ln>
                            <a:noFill/>
                          </a:ln>
                          <a:solidFill>
                            <a:schemeClr val="accent2"/>
                          </a:solidFill>
                          <a:effectLst/>
                          <a:latin typeface="Calibri" pitchFamily="34" charset="0"/>
                          <a:cs typeface="Arial" pitchFamily="34" charset="0"/>
                        </a:rPr>
                        <a:t> son </a:t>
                      </a:r>
                      <a:r>
                        <a:rPr kumimoji="0" lang="en-GB" altLang="es-ES" sz="1600" b="1" i="0" u="none" strike="noStrike" cap="none" normalizeH="0" baseline="0" dirty="0" err="1" smtClean="0">
                          <a:ln>
                            <a:noFill/>
                          </a:ln>
                          <a:solidFill>
                            <a:schemeClr val="accent2"/>
                          </a:solidFill>
                          <a:effectLst/>
                          <a:latin typeface="Calibri" pitchFamily="34" charset="0"/>
                          <a:cs typeface="Arial" pitchFamily="34" charset="0"/>
                        </a:rPr>
                        <a:t>ttos</a:t>
                      </a:r>
                      <a:r>
                        <a:rPr kumimoji="0" lang="en-GB" altLang="es-ES" sz="1600" b="1" i="0" u="none" strike="noStrike" cap="none" normalizeH="0" baseline="0" dirty="0" smtClean="0">
                          <a:ln>
                            <a:noFill/>
                          </a:ln>
                          <a:solidFill>
                            <a:schemeClr val="accent2"/>
                          </a:solidFill>
                          <a:effectLst/>
                          <a:latin typeface="Calibri" pitchFamily="34" charset="0"/>
                          <a:cs typeface="Arial" pitchFamily="34" charset="0"/>
                        </a:rPr>
                        <a:t> </a:t>
                      </a:r>
                      <a:r>
                        <a:rPr kumimoji="0" lang="en-GB" altLang="es-ES" sz="1600" b="1" i="0" u="none" strike="noStrike" cap="none" normalizeH="0" baseline="0" dirty="0" err="1" smtClean="0">
                          <a:ln>
                            <a:noFill/>
                          </a:ln>
                          <a:solidFill>
                            <a:schemeClr val="accent2"/>
                          </a:solidFill>
                          <a:effectLst/>
                          <a:latin typeface="Calibri" pitchFamily="34" charset="0"/>
                          <a:cs typeface="Arial" pitchFamily="34" charset="0"/>
                        </a:rPr>
                        <a:t>complementarios</a:t>
                      </a:r>
                      <a:r>
                        <a:rPr kumimoji="0" lang="en-GB" altLang="es-ES" sz="1600" b="1" i="0" u="none" strike="noStrike" cap="none" normalizeH="0" baseline="0" dirty="0" smtClean="0">
                          <a:ln>
                            <a:noFill/>
                          </a:ln>
                          <a:solidFill>
                            <a:schemeClr val="accent2"/>
                          </a:solidFill>
                          <a:effectLst/>
                          <a:latin typeface="Calibri" pitchFamily="34" charset="0"/>
                          <a:cs typeface="Arial" pitchFamily="34" charset="0"/>
                        </a:rPr>
                        <a:t> o </a:t>
                      </a:r>
                      <a:r>
                        <a:rPr kumimoji="0" lang="en-GB" altLang="es-ES" sz="1600" b="1" i="0" u="none" strike="noStrike" cap="none" normalizeH="0" baseline="0" dirty="0" err="1" smtClean="0">
                          <a:ln>
                            <a:noFill/>
                          </a:ln>
                          <a:solidFill>
                            <a:schemeClr val="accent2"/>
                          </a:solidFill>
                          <a:effectLst/>
                          <a:latin typeface="Calibri" pitchFamily="34" charset="0"/>
                          <a:cs typeface="Arial" pitchFamily="34" charset="0"/>
                        </a:rPr>
                        <a:t>alternativos</a:t>
                      </a:r>
                      <a:r>
                        <a:rPr kumimoji="0" lang="en-GB" altLang="es-ES" sz="1600" b="1" i="0" u="none" strike="noStrike" cap="none" normalizeH="0" baseline="0" dirty="0" smtClean="0">
                          <a:ln>
                            <a:noFill/>
                          </a:ln>
                          <a:solidFill>
                            <a:schemeClr val="accent2"/>
                          </a:solidFill>
                          <a:effectLst/>
                          <a:latin typeface="Calibri" pitchFamily="34" charset="0"/>
                          <a:cs typeface="Arial" pitchFamily="34" charset="0"/>
                        </a:rPr>
                        <a:t>.</a:t>
                      </a:r>
                    </a:p>
                  </a:txBody>
                  <a:tcPr marL="91441" marR="91441" marT="45728" marB="45728" horzOverflow="overflow">
                    <a:lnL w="28575" cap="flat" cmpd="sng" algn="ctr">
                      <a:solidFill>
                        <a:srgbClr val="336699"/>
                      </a:solidFill>
                      <a:prstDash val="solid"/>
                      <a:round/>
                      <a:headEnd type="none" w="med" len="med"/>
                      <a:tailEnd type="none" w="med" len="med"/>
                    </a:lnL>
                    <a:lnR w="12700" cap="flat" cmpd="sng" algn="ctr">
                      <a:solidFill>
                        <a:srgbClr val="5F5F5F"/>
                      </a:solidFill>
                      <a:prstDash val="sysDot"/>
                      <a:round/>
                      <a:headEnd type="none" w="med" len="med"/>
                      <a:tailEnd type="none" w="med" len="med"/>
                    </a:lnR>
                    <a:lnT w="12700" cap="flat" cmpd="sng" algn="ctr">
                      <a:solidFill>
                        <a:srgbClr val="5F5F5F"/>
                      </a:solidFill>
                      <a:prstDash val="sysDot"/>
                      <a:round/>
                      <a:headEnd type="none" w="med" len="med"/>
                      <a:tailEnd type="none" w="med" len="med"/>
                    </a:lnT>
                    <a:lnB w="28575" cap="flat" cmpd="sng" algn="ctr">
                      <a:solidFill>
                        <a:srgbClr val="336699"/>
                      </a:solidFill>
                      <a:prstDash val="solid"/>
                      <a:round/>
                      <a:headEnd type="none" w="med" len="med"/>
                      <a:tailEnd type="none" w="med" len="med"/>
                    </a:lnB>
                    <a:lnTlToBr>
                      <a:noFill/>
                    </a:lnTlToBr>
                    <a:lnBlToTr>
                      <a:noFill/>
                    </a:lnBlToTr>
                    <a:noFill/>
                  </a:tcPr>
                </a:tc>
                <a:tc>
                  <a:txBody>
                    <a:bodyPr/>
                    <a:lstStyle>
                      <a:lvl1pPr marL="0" algn="l" defTabSz="957263" rtl="0" eaLnBrk="1" latinLnBrk="0" hangingPunct="1">
                        <a:spcBef>
                          <a:spcPct val="20000"/>
                        </a:spcBef>
                        <a:buClr>
                          <a:srgbClr val="00AFA5"/>
                        </a:buClr>
                        <a:buSzPct val="85000"/>
                        <a:buFont typeface="ZapfDingbats"/>
                        <a:defRPr sz="2000" b="1" kern="1200">
                          <a:solidFill>
                            <a:schemeClr val="accent2"/>
                          </a:solidFill>
                          <a:latin typeface="Calibri" pitchFamily="34" charset="0"/>
                        </a:defRPr>
                      </a:lvl1pPr>
                      <a:lvl2pPr marL="742950" indent="-285750" algn="l" defTabSz="957263" rtl="0" eaLnBrk="1" latinLnBrk="0" hangingPunct="1">
                        <a:spcBef>
                          <a:spcPct val="20000"/>
                        </a:spcBef>
                        <a:buClr>
                          <a:srgbClr val="777777"/>
                        </a:buClr>
                        <a:buSzPct val="75000"/>
                        <a:buFont typeface="ZapfDingbats"/>
                        <a:defRPr sz="1800" b="1" kern="1200">
                          <a:solidFill>
                            <a:schemeClr val="accent2"/>
                          </a:solidFill>
                          <a:latin typeface="Calibri" pitchFamily="34" charset="0"/>
                        </a:defRPr>
                      </a:lvl2pPr>
                      <a:lvl3pPr marL="1143000" indent="-228600" algn="l" defTabSz="957263" rtl="0" eaLnBrk="1" latinLnBrk="0" hangingPunct="1">
                        <a:spcBef>
                          <a:spcPct val="20000"/>
                        </a:spcBef>
                        <a:buSzPct val="95000"/>
                        <a:buFont typeface="Arial Narrow" pitchFamily="34" charset="0"/>
                        <a:defRPr sz="1400" kern="1200">
                          <a:solidFill>
                            <a:srgbClr val="000000"/>
                          </a:solidFill>
                          <a:latin typeface="Calibri" pitchFamily="34" charset="0"/>
                        </a:defRPr>
                      </a:lvl3pPr>
                      <a:lvl4pPr marL="1600200" indent="-228600" algn="l" defTabSz="914400" rtl="0" eaLnBrk="1" latinLnBrk="0" hangingPunct="1">
                        <a:spcBef>
                          <a:spcPct val="20000"/>
                        </a:spcBef>
                        <a:defRPr sz="1800" kern="1200">
                          <a:solidFill>
                            <a:schemeClr val="tx1"/>
                          </a:solidFill>
                          <a:latin typeface="Arial" pitchFamily="34" charset="0"/>
                        </a:defRPr>
                      </a:lvl4pPr>
                      <a:lvl5pPr marL="2057400" indent="-228600" algn="l" defTabSz="914400" rtl="0" eaLnBrk="1" latinLnBrk="0" hangingPunct="1">
                        <a:spcBef>
                          <a:spcPct val="20000"/>
                        </a:spcBef>
                        <a:defRPr sz="1800" kern="1200">
                          <a:solidFill>
                            <a:schemeClr val="tx1"/>
                          </a:solidFill>
                          <a:latin typeface="Arial" pitchFamily="34" charset="0"/>
                        </a:defRPr>
                      </a:lvl5pPr>
                      <a:lvl6pPr marL="2514600" indent="-228600" algn="l" defTabSz="914400" rtl="0" eaLnBrk="1" fontAlgn="base" latinLnBrk="0" hangingPunct="1">
                        <a:spcBef>
                          <a:spcPct val="20000"/>
                        </a:spcBef>
                        <a:spcAft>
                          <a:spcPct val="0"/>
                        </a:spcAft>
                        <a:defRPr sz="1800" kern="1200">
                          <a:solidFill>
                            <a:schemeClr val="tx1"/>
                          </a:solidFill>
                          <a:latin typeface="Arial" pitchFamily="34" charset="0"/>
                        </a:defRPr>
                      </a:lvl6pPr>
                      <a:lvl7pPr marL="2971800" indent="-228600" algn="l" defTabSz="914400" rtl="0" eaLnBrk="1" fontAlgn="base" latinLnBrk="0" hangingPunct="1">
                        <a:spcBef>
                          <a:spcPct val="20000"/>
                        </a:spcBef>
                        <a:spcAft>
                          <a:spcPct val="0"/>
                        </a:spcAft>
                        <a:defRPr sz="1800" kern="1200">
                          <a:solidFill>
                            <a:schemeClr val="tx1"/>
                          </a:solidFill>
                          <a:latin typeface="Arial" pitchFamily="34" charset="0"/>
                        </a:defRPr>
                      </a:lvl7pPr>
                      <a:lvl8pPr marL="3429000" indent="-228600" algn="l" defTabSz="914400" rtl="0" eaLnBrk="1" fontAlgn="base" latinLnBrk="0" hangingPunct="1">
                        <a:spcBef>
                          <a:spcPct val="20000"/>
                        </a:spcBef>
                        <a:spcAft>
                          <a:spcPct val="0"/>
                        </a:spcAft>
                        <a:defRPr sz="1800" kern="1200">
                          <a:solidFill>
                            <a:schemeClr val="tx1"/>
                          </a:solidFill>
                          <a:latin typeface="Arial" pitchFamily="34" charset="0"/>
                        </a:defRPr>
                      </a:lvl8pPr>
                      <a:lvl9pPr marL="3886200" indent="-228600" algn="l" defTabSz="914400" rtl="0" eaLnBrk="1" fontAlgn="base" latinLnBrk="0" hangingPunct="1">
                        <a:spcBef>
                          <a:spcPct val="20000"/>
                        </a:spcBef>
                        <a:spcAft>
                          <a:spcPct val="0"/>
                        </a:spcAft>
                        <a:defRPr sz="1800" kern="1200">
                          <a:solidFill>
                            <a:schemeClr val="tx1"/>
                          </a:solidFill>
                          <a:latin typeface="Arial" pitchFamily="34" charset="0"/>
                        </a:defRPr>
                      </a:lvl9pPr>
                    </a:lstStyle>
                    <a:p>
                      <a:pPr marL="0" marR="0" lvl="0" indent="0" algn="l" defTabSz="957263" rtl="0" eaLnBrk="1" fontAlgn="base" latinLnBrk="0" hangingPunct="1">
                        <a:lnSpc>
                          <a:spcPct val="100000"/>
                        </a:lnSpc>
                        <a:spcBef>
                          <a:spcPct val="20000"/>
                        </a:spcBef>
                        <a:spcAft>
                          <a:spcPct val="0"/>
                        </a:spcAft>
                        <a:buClr>
                          <a:srgbClr val="00AFA5"/>
                        </a:buClr>
                        <a:buSzPct val="85000"/>
                        <a:buFont typeface="ZapfDingbats"/>
                        <a:buNone/>
                        <a:tabLst/>
                      </a:pPr>
                      <a:r>
                        <a:rPr kumimoji="0" lang="en-US" altLang="es-ES" sz="1600" b="1" i="0" u="none" strike="noStrike" cap="none" normalizeH="0" baseline="0" dirty="0" smtClean="0">
                          <a:ln>
                            <a:noFill/>
                          </a:ln>
                          <a:solidFill>
                            <a:schemeClr val="accent2"/>
                          </a:solidFill>
                          <a:effectLst/>
                          <a:latin typeface="Calibri" pitchFamily="34" charset="0"/>
                          <a:cs typeface="Arial" pitchFamily="34" charset="0"/>
                        </a:rPr>
                        <a:t>La </a:t>
                      </a:r>
                      <a:r>
                        <a:rPr kumimoji="0" lang="en-US" altLang="es-ES" sz="1600" b="1" i="0" u="none" strike="noStrike" cap="none" normalizeH="0" baseline="0" dirty="0" err="1" smtClean="0">
                          <a:ln>
                            <a:noFill/>
                          </a:ln>
                          <a:solidFill>
                            <a:schemeClr val="accent2"/>
                          </a:solidFill>
                          <a:effectLst/>
                          <a:latin typeface="Calibri" pitchFamily="34" charset="0"/>
                          <a:cs typeface="Arial" pitchFamily="34" charset="0"/>
                        </a:rPr>
                        <a:t>cirugía</a:t>
                      </a:r>
                      <a:r>
                        <a:rPr kumimoji="0" lang="en-US" altLang="es-ES" sz="1600" b="1" i="0" u="none" strike="noStrike" cap="none" normalizeH="0" baseline="0" dirty="0" smtClean="0">
                          <a:ln>
                            <a:noFill/>
                          </a:ln>
                          <a:solidFill>
                            <a:schemeClr val="accent2"/>
                          </a:solidFill>
                          <a:effectLst/>
                          <a:latin typeface="Calibri" pitchFamily="34" charset="0"/>
                          <a:cs typeface="Arial" pitchFamily="34" charset="0"/>
                        </a:rPr>
                        <a:t> se </a:t>
                      </a:r>
                      <a:r>
                        <a:rPr kumimoji="0" lang="en-US" altLang="es-ES" sz="1600" b="1" i="0" u="none" strike="noStrike" cap="none" normalizeH="0" baseline="0" dirty="0" err="1" smtClean="0">
                          <a:ln>
                            <a:noFill/>
                          </a:ln>
                          <a:solidFill>
                            <a:schemeClr val="accent2"/>
                          </a:solidFill>
                          <a:effectLst/>
                          <a:latin typeface="Calibri" pitchFamily="34" charset="0"/>
                          <a:cs typeface="Arial" pitchFamily="34" charset="0"/>
                        </a:rPr>
                        <a:t>puede</a:t>
                      </a:r>
                      <a:r>
                        <a:rPr kumimoji="0" lang="en-US" altLang="es-ES" sz="1600" b="1" i="0" u="none" strike="noStrike" cap="none" normalizeH="0" baseline="0" dirty="0" smtClean="0">
                          <a:ln>
                            <a:noFill/>
                          </a:ln>
                          <a:solidFill>
                            <a:schemeClr val="accent2"/>
                          </a:solidFill>
                          <a:effectLst/>
                          <a:latin typeface="Calibri" pitchFamily="34" charset="0"/>
                          <a:cs typeface="Arial" pitchFamily="34" charset="0"/>
                        </a:rPr>
                        <a:t> </a:t>
                      </a:r>
                      <a:r>
                        <a:rPr kumimoji="0" lang="en-US" altLang="es-ES" sz="1600" b="1" i="0" u="none" strike="noStrike" cap="none" normalizeH="0" baseline="0" dirty="0" err="1" smtClean="0">
                          <a:ln>
                            <a:noFill/>
                          </a:ln>
                          <a:solidFill>
                            <a:schemeClr val="accent2"/>
                          </a:solidFill>
                          <a:effectLst/>
                          <a:latin typeface="Calibri" pitchFamily="34" charset="0"/>
                          <a:cs typeface="Arial" pitchFamily="34" charset="0"/>
                        </a:rPr>
                        <a:t>asociar</a:t>
                      </a:r>
                      <a:r>
                        <a:rPr kumimoji="0" lang="en-US" altLang="es-ES" sz="1600" b="1" i="0" u="none" strike="noStrike" cap="none" normalizeH="0" baseline="0" dirty="0" smtClean="0">
                          <a:ln>
                            <a:noFill/>
                          </a:ln>
                          <a:solidFill>
                            <a:schemeClr val="accent2"/>
                          </a:solidFill>
                          <a:effectLst/>
                          <a:latin typeface="Calibri" pitchFamily="34" charset="0"/>
                          <a:cs typeface="Arial" pitchFamily="34" charset="0"/>
                        </a:rPr>
                        <a:t> con </a:t>
                      </a:r>
                      <a:r>
                        <a:rPr kumimoji="0" lang="en-US" altLang="es-ES" sz="1600" b="1" i="0" u="none" strike="noStrike" cap="none" normalizeH="0" baseline="0" dirty="0" err="1" smtClean="0">
                          <a:ln>
                            <a:noFill/>
                          </a:ln>
                          <a:solidFill>
                            <a:schemeClr val="accent2"/>
                          </a:solidFill>
                          <a:effectLst/>
                          <a:latin typeface="Calibri" pitchFamily="34" charset="0"/>
                          <a:cs typeface="Arial" pitchFamily="34" charset="0"/>
                        </a:rPr>
                        <a:t>disfunción</a:t>
                      </a:r>
                      <a:r>
                        <a:rPr kumimoji="0" lang="en-US" altLang="es-ES" sz="1600" b="1" i="0" u="none" strike="noStrike" cap="none" normalizeH="0" baseline="0" dirty="0" smtClean="0">
                          <a:ln>
                            <a:noFill/>
                          </a:ln>
                          <a:solidFill>
                            <a:schemeClr val="accent2"/>
                          </a:solidFill>
                          <a:effectLst/>
                          <a:latin typeface="Calibri" pitchFamily="34" charset="0"/>
                          <a:cs typeface="Arial" pitchFamily="34" charset="0"/>
                        </a:rPr>
                        <a:t> sexual e </a:t>
                      </a:r>
                      <a:r>
                        <a:rPr kumimoji="0" lang="en-US" altLang="es-ES" sz="1600" b="1" i="0" u="none" strike="noStrike" cap="none" normalizeH="0" baseline="0" dirty="0" err="1" smtClean="0">
                          <a:ln>
                            <a:noFill/>
                          </a:ln>
                          <a:solidFill>
                            <a:schemeClr val="accent2"/>
                          </a:solidFill>
                          <a:effectLst/>
                          <a:latin typeface="Calibri" pitchFamily="34" charset="0"/>
                          <a:cs typeface="Arial" pitchFamily="34" charset="0"/>
                        </a:rPr>
                        <a:t>impacto</a:t>
                      </a:r>
                      <a:r>
                        <a:rPr kumimoji="0" lang="en-US" altLang="es-ES" sz="1600" b="1" i="0" u="none" strike="noStrike" cap="none" normalizeH="0" baseline="0" dirty="0" smtClean="0">
                          <a:ln>
                            <a:noFill/>
                          </a:ln>
                          <a:solidFill>
                            <a:schemeClr val="accent2"/>
                          </a:solidFill>
                          <a:effectLst/>
                          <a:latin typeface="Calibri" pitchFamily="34" charset="0"/>
                          <a:cs typeface="Arial" pitchFamily="34" charset="0"/>
                        </a:rPr>
                        <a:t> </a:t>
                      </a:r>
                      <a:r>
                        <a:rPr kumimoji="0" lang="en-US" altLang="es-ES" sz="1600" b="1" i="0" u="none" strike="noStrike" cap="none" normalizeH="0" baseline="0" dirty="0" err="1" smtClean="0">
                          <a:ln>
                            <a:noFill/>
                          </a:ln>
                          <a:solidFill>
                            <a:schemeClr val="accent2"/>
                          </a:solidFill>
                          <a:effectLst/>
                          <a:latin typeface="Calibri" pitchFamily="34" charset="0"/>
                          <a:cs typeface="Arial" pitchFamily="34" charset="0"/>
                        </a:rPr>
                        <a:t>psicosocial</a:t>
                      </a:r>
                      <a:r>
                        <a:rPr kumimoji="0" lang="en-US" altLang="es-ES" sz="1600" b="1" i="0" u="none" strike="noStrike" cap="none" normalizeH="0" baseline="0" dirty="0" smtClean="0">
                          <a:ln>
                            <a:noFill/>
                          </a:ln>
                          <a:solidFill>
                            <a:schemeClr val="accent2"/>
                          </a:solidFill>
                          <a:effectLst/>
                          <a:latin typeface="Calibri" pitchFamily="34" charset="0"/>
                          <a:cs typeface="Arial" pitchFamily="34" charset="0"/>
                        </a:rPr>
                        <a:t>.</a:t>
                      </a:r>
                    </a:p>
                    <a:p>
                      <a:pPr marL="0" marR="0" lvl="0" indent="0" algn="l" defTabSz="957263" rtl="0" eaLnBrk="1" fontAlgn="base" latinLnBrk="0" hangingPunct="1">
                        <a:lnSpc>
                          <a:spcPct val="100000"/>
                        </a:lnSpc>
                        <a:spcBef>
                          <a:spcPct val="20000"/>
                        </a:spcBef>
                        <a:spcAft>
                          <a:spcPct val="0"/>
                        </a:spcAft>
                        <a:buClr>
                          <a:srgbClr val="00AFA5"/>
                        </a:buClr>
                        <a:buSzPct val="85000"/>
                        <a:buFont typeface="ZapfDingbats"/>
                        <a:buNone/>
                        <a:tabLst/>
                      </a:pPr>
                      <a:r>
                        <a:rPr kumimoji="0" lang="en-US" altLang="es-ES" sz="1600" b="1" i="0" u="none" strike="noStrike" cap="none" normalizeH="0" baseline="0" dirty="0" err="1" smtClean="0">
                          <a:ln>
                            <a:noFill/>
                          </a:ln>
                          <a:solidFill>
                            <a:schemeClr val="accent2"/>
                          </a:solidFill>
                          <a:effectLst/>
                          <a:latin typeface="Calibri" pitchFamily="34" charset="0"/>
                          <a:cs typeface="Arial" pitchFamily="34" charset="0"/>
                        </a:rPr>
                        <a:t>Aprox</a:t>
                      </a:r>
                      <a:r>
                        <a:rPr kumimoji="0" lang="en-US" altLang="es-ES" sz="1600" b="1" i="0" u="none" strike="noStrike" cap="none" normalizeH="0" baseline="0" dirty="0" smtClean="0">
                          <a:ln>
                            <a:noFill/>
                          </a:ln>
                          <a:solidFill>
                            <a:schemeClr val="accent2"/>
                          </a:solidFill>
                          <a:effectLst/>
                          <a:latin typeface="Calibri" pitchFamily="34" charset="0"/>
                          <a:cs typeface="Arial" pitchFamily="34" charset="0"/>
                        </a:rPr>
                        <a:t>. 30% de </a:t>
                      </a:r>
                      <a:r>
                        <a:rPr kumimoji="0" lang="en-US" altLang="es-ES" sz="1600" b="1" i="0" u="none" strike="noStrike" cap="none" normalizeH="0" baseline="0" dirty="0" err="1" smtClean="0">
                          <a:ln>
                            <a:noFill/>
                          </a:ln>
                          <a:solidFill>
                            <a:schemeClr val="accent2"/>
                          </a:solidFill>
                          <a:effectLst/>
                          <a:latin typeface="Calibri" pitchFamily="34" charset="0"/>
                          <a:cs typeface="Arial" pitchFamily="34" charset="0"/>
                        </a:rPr>
                        <a:t>recurrencia</a:t>
                      </a:r>
                      <a:r>
                        <a:rPr kumimoji="0" lang="en-US" altLang="es-ES" sz="1600" b="1" i="0" u="none" strike="noStrike" cap="none" normalizeH="0" baseline="0" dirty="0" smtClean="0">
                          <a:ln>
                            <a:noFill/>
                          </a:ln>
                          <a:solidFill>
                            <a:schemeClr val="accent2"/>
                          </a:solidFill>
                          <a:effectLst/>
                          <a:latin typeface="Calibri" pitchFamily="34" charset="0"/>
                          <a:cs typeface="Arial" pitchFamily="34" charset="0"/>
                        </a:rPr>
                        <a:t> </a:t>
                      </a:r>
                      <a:r>
                        <a:rPr kumimoji="0" lang="en-US" altLang="es-ES" sz="1600" b="1" i="0" u="none" strike="noStrike" cap="none" normalizeH="0" baseline="0" dirty="0" err="1" smtClean="0">
                          <a:ln>
                            <a:noFill/>
                          </a:ln>
                          <a:solidFill>
                            <a:schemeClr val="accent2"/>
                          </a:solidFill>
                          <a:effectLst/>
                          <a:latin typeface="Calibri" pitchFamily="34" charset="0"/>
                          <a:cs typeface="Arial" pitchFamily="34" charset="0"/>
                        </a:rPr>
                        <a:t>tras</a:t>
                      </a:r>
                      <a:r>
                        <a:rPr kumimoji="0" lang="en-US" altLang="es-ES" sz="1600" b="1" i="0" u="none" strike="noStrike" cap="none" normalizeH="0" baseline="0" dirty="0" smtClean="0">
                          <a:ln>
                            <a:noFill/>
                          </a:ln>
                          <a:solidFill>
                            <a:schemeClr val="accent2"/>
                          </a:solidFill>
                          <a:effectLst/>
                          <a:latin typeface="Calibri" pitchFamily="34" charset="0"/>
                          <a:cs typeface="Arial" pitchFamily="34" charset="0"/>
                        </a:rPr>
                        <a:t> el </a:t>
                      </a:r>
                      <a:r>
                        <a:rPr kumimoji="0" lang="en-US" altLang="es-ES" sz="1600" b="1" i="0" u="none" strike="noStrike" cap="none" normalizeH="0" baseline="0" dirty="0" err="1" smtClean="0">
                          <a:ln>
                            <a:noFill/>
                          </a:ln>
                          <a:solidFill>
                            <a:schemeClr val="accent2"/>
                          </a:solidFill>
                          <a:effectLst/>
                          <a:latin typeface="Calibri" pitchFamily="34" charset="0"/>
                          <a:cs typeface="Arial" pitchFamily="34" charset="0"/>
                        </a:rPr>
                        <a:t>tto</a:t>
                      </a:r>
                      <a:r>
                        <a:rPr kumimoji="0" lang="en-US" altLang="es-ES" sz="1600" b="1" i="0" u="none" strike="noStrike" cap="none" normalizeH="0" baseline="0" dirty="0" smtClean="0">
                          <a:ln>
                            <a:noFill/>
                          </a:ln>
                          <a:solidFill>
                            <a:schemeClr val="accent2"/>
                          </a:solidFill>
                          <a:effectLst/>
                          <a:latin typeface="Calibri" pitchFamily="34" charset="0"/>
                          <a:cs typeface="Arial" pitchFamily="34" charset="0"/>
                        </a:rPr>
                        <a:t>.</a:t>
                      </a:r>
                      <a:endParaRPr kumimoji="0" lang="en-GB" altLang="es-ES" sz="1600" b="1" i="0" u="none" strike="noStrike" cap="none" normalizeH="0" baseline="30000" dirty="0" smtClean="0">
                        <a:ln>
                          <a:noFill/>
                        </a:ln>
                        <a:solidFill>
                          <a:schemeClr val="accent2"/>
                        </a:solidFill>
                        <a:effectLst/>
                        <a:latin typeface="Calibri" pitchFamily="34" charset="0"/>
                        <a:cs typeface="Arial" pitchFamily="34" charset="0"/>
                      </a:endParaRPr>
                    </a:p>
                  </a:txBody>
                  <a:tcPr marL="91441" marR="91441" marT="45728" marB="45728" horzOverflow="overflow">
                    <a:lnL w="12700" cap="flat" cmpd="sng" algn="ctr">
                      <a:solidFill>
                        <a:srgbClr val="5F5F5F"/>
                      </a:solidFill>
                      <a:prstDash val="sysDot"/>
                      <a:round/>
                      <a:headEnd type="none" w="med" len="med"/>
                      <a:tailEnd type="none" w="med" len="med"/>
                    </a:lnL>
                    <a:lnR w="28575" cap="flat" cmpd="sng" algn="ctr">
                      <a:solidFill>
                        <a:srgbClr val="336699"/>
                      </a:solidFill>
                      <a:prstDash val="solid"/>
                      <a:round/>
                      <a:headEnd type="none" w="med" len="med"/>
                      <a:tailEnd type="none" w="med" len="med"/>
                    </a:lnR>
                    <a:lnT w="12700" cap="flat" cmpd="sng" algn="ctr">
                      <a:solidFill>
                        <a:srgbClr val="5F5F5F"/>
                      </a:solidFill>
                      <a:prstDash val="sysDot"/>
                      <a:round/>
                      <a:headEnd type="none" w="med" len="med"/>
                      <a:tailEnd type="none" w="med" len="med"/>
                    </a:lnT>
                    <a:lnB w="28575" cap="flat" cmpd="sng" algn="ctr">
                      <a:solidFill>
                        <a:srgbClr val="336699"/>
                      </a:solidFill>
                      <a:prstDash val="solid"/>
                      <a:round/>
                      <a:headEnd type="none" w="med" len="med"/>
                      <a:tailEnd type="none" w="med" len="med"/>
                    </a:lnB>
                    <a:lnTlToBr>
                      <a:noFill/>
                    </a:lnTlToBr>
                    <a:lnBlToTr>
                      <a:noFill/>
                    </a:lnBlToTr>
                    <a:noFill/>
                  </a:tcPr>
                </a:tc>
              </a:tr>
            </a:tbl>
          </a:graphicData>
        </a:graphic>
      </p:graphicFrame>
      <p:sp>
        <p:nvSpPr>
          <p:cNvPr id="5" name="4 CuadroTexto"/>
          <p:cNvSpPr txBox="1"/>
          <p:nvPr/>
        </p:nvSpPr>
        <p:spPr>
          <a:xfrm>
            <a:off x="4788024" y="1255405"/>
            <a:ext cx="3510390" cy="338554"/>
          </a:xfrm>
          <a:prstGeom prst="rect">
            <a:avLst/>
          </a:prstGeom>
          <a:solidFill>
            <a:schemeClr val="accent2">
              <a:lumMod val="40000"/>
              <a:lumOff val="60000"/>
            </a:schemeClr>
          </a:solidFill>
        </p:spPr>
        <p:txBody>
          <a:bodyPr wrap="square" rtlCol="0">
            <a:spAutoFit/>
          </a:bodyPr>
          <a:lstStyle/>
          <a:p>
            <a:r>
              <a:rPr lang="es-ES" sz="1600" dirty="0" smtClean="0"/>
              <a:t>47% debido a HPV y &gt; 80% por HPV 16</a:t>
            </a:r>
            <a:endParaRPr lang="es-ES" sz="1600" dirty="0"/>
          </a:p>
        </p:txBody>
      </p:sp>
      <p:sp>
        <p:nvSpPr>
          <p:cNvPr id="6" name="5 CuadroTexto"/>
          <p:cNvSpPr txBox="1"/>
          <p:nvPr/>
        </p:nvSpPr>
        <p:spPr>
          <a:xfrm>
            <a:off x="179512" y="116632"/>
            <a:ext cx="2016224" cy="1323439"/>
          </a:xfrm>
          <a:prstGeom prst="rect">
            <a:avLst/>
          </a:prstGeom>
          <a:solidFill>
            <a:srgbClr val="376092"/>
          </a:solidFill>
          <a:ln>
            <a:solidFill>
              <a:schemeClr val="tx1"/>
            </a:solidFill>
          </a:ln>
        </p:spPr>
        <p:txBody>
          <a:bodyPr wrap="square" rtlCol="0">
            <a:spAutoFit/>
          </a:bodyPr>
          <a:lstStyle/>
          <a:p>
            <a:r>
              <a:rPr lang="es-ES" sz="2000" b="1" dirty="0">
                <a:solidFill>
                  <a:schemeClr val="bg1"/>
                </a:solidFill>
              </a:rPr>
              <a:t>Cánceres asociados a VPH en hombres: en aumento</a:t>
            </a:r>
          </a:p>
        </p:txBody>
      </p:sp>
      <p:sp>
        <p:nvSpPr>
          <p:cNvPr id="7" name="6 CuadroTexto"/>
          <p:cNvSpPr txBox="1"/>
          <p:nvPr/>
        </p:nvSpPr>
        <p:spPr>
          <a:xfrm>
            <a:off x="7596336" y="6436345"/>
            <a:ext cx="1404156"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
        <p:nvSpPr>
          <p:cNvPr id="8" name="7 CuadroTexto"/>
          <p:cNvSpPr txBox="1"/>
          <p:nvPr/>
        </p:nvSpPr>
        <p:spPr>
          <a:xfrm>
            <a:off x="660490" y="6099046"/>
            <a:ext cx="6619814" cy="707886"/>
          </a:xfrm>
          <a:prstGeom prst="rect">
            <a:avLst/>
          </a:prstGeom>
          <a:noFill/>
        </p:spPr>
        <p:txBody>
          <a:bodyPr wrap="square" rtlCol="0">
            <a:spAutoFit/>
          </a:bodyPr>
          <a:lstStyle/>
          <a:p>
            <a:r>
              <a:rPr lang="es-ES" sz="1000" dirty="0"/>
              <a:t>Evaluación del virus del papiloma humano en varones: primera revisión exhaustiva de la literatura A. Vives , M. </a:t>
            </a:r>
            <a:r>
              <a:rPr lang="es-ES" sz="1000" dirty="0" err="1"/>
              <a:t>Consentino</a:t>
            </a:r>
            <a:r>
              <a:rPr lang="es-ES" sz="1000" dirty="0"/>
              <a:t> y J. </a:t>
            </a:r>
            <a:r>
              <a:rPr lang="es-ES" sz="1000" dirty="0" err="1"/>
              <a:t>Palou</a:t>
            </a:r>
            <a:r>
              <a:rPr lang="es-ES" sz="1000" dirty="0"/>
              <a:t>. Actas Urológicas Españolas. </a:t>
            </a:r>
            <a:r>
              <a:rPr lang="es-ES" sz="1000" dirty="0" smtClean="0"/>
              <a:t>2019. </a:t>
            </a:r>
          </a:p>
          <a:p>
            <a:r>
              <a:rPr lang="es-ES" sz="1000" dirty="0" smtClean="0"/>
              <a:t>HPV </a:t>
            </a:r>
            <a:r>
              <a:rPr lang="es-ES" sz="1000" dirty="0" err="1" smtClean="0"/>
              <a:t>Vaccination</a:t>
            </a:r>
            <a:r>
              <a:rPr lang="es-ES" sz="1000" dirty="0" smtClean="0"/>
              <a:t>: </a:t>
            </a:r>
            <a:r>
              <a:rPr lang="es-ES" sz="1000" dirty="0" err="1" smtClean="0"/>
              <a:t>Does</a:t>
            </a:r>
            <a:r>
              <a:rPr lang="es-ES" sz="1000" dirty="0" smtClean="0"/>
              <a:t> </a:t>
            </a:r>
            <a:r>
              <a:rPr lang="es-ES" sz="1000" dirty="0" err="1" smtClean="0"/>
              <a:t>It</a:t>
            </a:r>
            <a:r>
              <a:rPr lang="es-ES" sz="1000" dirty="0" smtClean="0"/>
              <a:t> </a:t>
            </a:r>
            <a:r>
              <a:rPr lang="es-ES" sz="1000" dirty="0" err="1" smtClean="0"/>
              <a:t>Have</a:t>
            </a:r>
            <a:r>
              <a:rPr lang="es-ES" sz="1000" dirty="0" smtClean="0"/>
              <a:t> a role in </a:t>
            </a:r>
            <a:r>
              <a:rPr lang="es-ES" sz="1000" dirty="0" err="1" smtClean="0"/>
              <a:t>preventing</a:t>
            </a:r>
            <a:r>
              <a:rPr lang="es-ES" sz="1000" dirty="0" smtClean="0"/>
              <a:t> </a:t>
            </a:r>
            <a:r>
              <a:rPr lang="es-ES" sz="1000" dirty="0" err="1" smtClean="0"/>
              <a:t>Cancer</a:t>
            </a:r>
            <a:r>
              <a:rPr lang="es-ES" sz="1000" dirty="0" smtClean="0"/>
              <a:t> And </a:t>
            </a:r>
            <a:r>
              <a:rPr lang="es-ES" sz="1000" dirty="0" err="1" smtClean="0"/>
              <a:t>other.Laura</a:t>
            </a:r>
            <a:r>
              <a:rPr lang="es-ES" sz="1000" dirty="0" smtClean="0"/>
              <a:t> </a:t>
            </a:r>
            <a:r>
              <a:rPr lang="es-ES" sz="1000" dirty="0" err="1" smtClean="0"/>
              <a:t>Elst</a:t>
            </a:r>
            <a:r>
              <a:rPr lang="es-ES" sz="1000" dirty="0" smtClean="0"/>
              <a:t> MD Maarten </a:t>
            </a:r>
            <a:r>
              <a:rPr lang="es-ES" sz="1000" dirty="0" err="1" smtClean="0"/>
              <a:t>Albersen,Seminars</a:t>
            </a:r>
            <a:r>
              <a:rPr lang="es-ES" sz="1000" dirty="0" smtClean="0"/>
              <a:t> In </a:t>
            </a:r>
            <a:r>
              <a:rPr lang="es-ES" sz="1000" dirty="0" err="1" smtClean="0"/>
              <a:t>oncology</a:t>
            </a:r>
            <a:r>
              <a:rPr lang="es-ES" sz="1000" dirty="0" smtClean="0"/>
              <a:t> </a:t>
            </a:r>
            <a:r>
              <a:rPr lang="es-ES" sz="1000" dirty="0" err="1" smtClean="0"/>
              <a:t>nursing</a:t>
            </a:r>
            <a:r>
              <a:rPr lang="es-ES" sz="1000" dirty="0" smtClean="0"/>
              <a:t> 38(2022)</a:t>
            </a:r>
            <a:endParaRPr lang="es-ES" sz="1000" dirty="0"/>
          </a:p>
        </p:txBody>
      </p:sp>
    </p:spTree>
    <p:extLst>
      <p:ext uri="{BB962C8B-B14F-4D97-AF65-F5344CB8AC3E}">
        <p14:creationId xmlns:p14="http://schemas.microsoft.com/office/powerpoint/2010/main" val="156879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8676456" y="6554787"/>
            <a:ext cx="360040" cy="258589"/>
          </a:xfrm>
          <a:prstGeom prst="rect">
            <a:avLst/>
          </a:prstGeom>
        </p:spPr>
        <p:txBody>
          <a:bodyPr/>
          <a:lstStyle/>
          <a:p>
            <a:pPr>
              <a:defRPr/>
            </a:pPr>
            <a:fld id="{4161D928-3E8B-4AB0-9493-0A82E43E0975}" type="slidenum">
              <a:rPr lang="fr-FR" smtClean="0">
                <a:solidFill>
                  <a:prstClr val="white"/>
                </a:solidFill>
              </a:rPr>
              <a:pPr>
                <a:defRPr/>
              </a:pPr>
              <a:t>2</a:t>
            </a:fld>
            <a:endParaRPr lang="fr-FR" dirty="0">
              <a:solidFill>
                <a:prstClr val="white"/>
              </a:solidFill>
            </a:endParaRPr>
          </a:p>
        </p:txBody>
      </p:sp>
      <p:sp>
        <p:nvSpPr>
          <p:cNvPr id="3" name="Rectangle 2"/>
          <p:cNvSpPr/>
          <p:nvPr/>
        </p:nvSpPr>
        <p:spPr>
          <a:xfrm>
            <a:off x="323528" y="2063874"/>
            <a:ext cx="8346328" cy="2308324"/>
          </a:xfrm>
          <a:prstGeom prst="rect">
            <a:avLst/>
          </a:prstGeom>
        </p:spPr>
        <p:txBody>
          <a:bodyPr wrap="square">
            <a:spAutoFit/>
          </a:bodyPr>
          <a:lstStyle/>
          <a:p>
            <a:pPr algn="ctr"/>
            <a:r>
              <a:rPr lang="en-US" sz="3600" dirty="0">
                <a:latin typeface="Arial Narrow" panose="020B0606020202030204" pitchFamily="34" charset="0"/>
              </a:rPr>
              <a:t>"</a:t>
            </a:r>
            <a:r>
              <a:rPr lang="en-US" sz="3600" b="1" i="1" dirty="0">
                <a:latin typeface="Arial Narrow" panose="020B0606020202030204" pitchFamily="34" charset="0"/>
              </a:rPr>
              <a:t>HPV-related cancers </a:t>
            </a:r>
            <a:r>
              <a:rPr lang="en-US" sz="3600" i="1" dirty="0">
                <a:latin typeface="Arial Narrow" panose="020B0606020202030204" pitchFamily="34" charset="0"/>
              </a:rPr>
              <a:t>are the leading </a:t>
            </a:r>
            <a:r>
              <a:rPr lang="en-US" sz="3600" b="1" i="1" dirty="0">
                <a:latin typeface="Arial Narrow" panose="020B0606020202030204" pitchFamily="34" charset="0"/>
              </a:rPr>
              <a:t>preventable cancers </a:t>
            </a:r>
            <a:r>
              <a:rPr lang="en-US" sz="3600" i="1" dirty="0">
                <a:latin typeface="Arial Narrow" panose="020B0606020202030204" pitchFamily="34" charset="0"/>
              </a:rPr>
              <a:t>against which H</a:t>
            </a:r>
            <a:r>
              <a:rPr lang="en-US" sz="3600" i="1" dirty="0" smtClean="0">
                <a:latin typeface="Arial Narrow" panose="020B0606020202030204" pitchFamily="34" charset="0"/>
              </a:rPr>
              <a:t>umanity </a:t>
            </a:r>
            <a:r>
              <a:rPr lang="en-US" sz="3600" i="1" dirty="0">
                <a:latin typeface="Arial Narrow" panose="020B0606020202030204" pitchFamily="34" charset="0"/>
              </a:rPr>
              <a:t>can readily make </a:t>
            </a:r>
            <a:r>
              <a:rPr lang="en-US" sz="3600" b="1" i="1" dirty="0">
                <a:latin typeface="Arial Narrow" panose="020B0606020202030204" pitchFamily="34" charset="0"/>
              </a:rPr>
              <a:t>progress</a:t>
            </a:r>
            <a:r>
              <a:rPr lang="en-US" sz="3600" i="1" dirty="0">
                <a:latin typeface="Arial Narrow" panose="020B0606020202030204" pitchFamily="34" charset="0"/>
              </a:rPr>
              <a:t> </a:t>
            </a:r>
            <a:r>
              <a:rPr lang="en-US" sz="3600" i="1" dirty="0" smtClean="0">
                <a:latin typeface="Arial Narrow" panose="020B0606020202030204" pitchFamily="34" charset="0"/>
              </a:rPr>
              <a:t>at reduction</a:t>
            </a:r>
            <a:r>
              <a:rPr lang="en-US" sz="3600" dirty="0">
                <a:latin typeface="Arial Narrow" panose="020B0606020202030204" pitchFamily="34" charset="0"/>
              </a:rPr>
              <a:t>" </a:t>
            </a:r>
            <a:endParaRPr lang="en-US" sz="3600" dirty="0" smtClean="0">
              <a:latin typeface="Arial Narrow" panose="020B0606020202030204" pitchFamily="34" charset="0"/>
            </a:endParaRPr>
          </a:p>
          <a:p>
            <a:pPr algn="ctr"/>
            <a:endParaRPr lang="en-US" sz="3600" b="1" dirty="0">
              <a:latin typeface="Arial Narrow" panose="020B0606020202030204" pitchFamily="34" charset="0"/>
            </a:endParaRPr>
          </a:p>
        </p:txBody>
      </p:sp>
      <p:sp>
        <p:nvSpPr>
          <p:cNvPr id="6" name="Rectangle 5"/>
          <p:cNvSpPr/>
          <p:nvPr/>
        </p:nvSpPr>
        <p:spPr>
          <a:xfrm>
            <a:off x="5485581" y="3861048"/>
            <a:ext cx="3046859" cy="523220"/>
          </a:xfrm>
          <a:prstGeom prst="rect">
            <a:avLst/>
          </a:prstGeom>
        </p:spPr>
        <p:txBody>
          <a:bodyPr wrap="square">
            <a:spAutoFit/>
          </a:bodyPr>
          <a:lstStyle/>
          <a:p>
            <a:pPr lvl="0" algn="r"/>
            <a:r>
              <a:rPr lang="en-US" sz="2800" b="1" dirty="0">
                <a:latin typeface="Arial Narrow" panose="020B0606020202030204" pitchFamily="34" charset="0"/>
              </a:rPr>
              <a:t>(Bosch FX, 2013)</a:t>
            </a:r>
            <a:endParaRPr lang="fr-FR" sz="2800" b="1" dirty="0">
              <a:latin typeface="Arial Narrow" panose="020B0606020202030204" pitchFamily="34" charset="0"/>
            </a:endParaRPr>
          </a:p>
        </p:txBody>
      </p:sp>
      <p:sp>
        <p:nvSpPr>
          <p:cNvPr id="2" name="ZoneTexte 1"/>
          <p:cNvSpPr txBox="1"/>
          <p:nvPr/>
        </p:nvSpPr>
        <p:spPr>
          <a:xfrm>
            <a:off x="6948264" y="5602888"/>
            <a:ext cx="1447832" cy="261610"/>
          </a:xfrm>
          <a:prstGeom prst="rect">
            <a:avLst/>
          </a:prstGeom>
          <a:noFill/>
        </p:spPr>
        <p:txBody>
          <a:bodyPr wrap="none" rtlCol="0">
            <a:spAutoFit/>
          </a:bodyPr>
          <a:lstStyle/>
          <a:p>
            <a:r>
              <a:rPr lang="fr-FR" sz="1100" dirty="0">
                <a:latin typeface="Arial Narrow" panose="020B0606020202030204" pitchFamily="34" charset="0"/>
              </a:rPr>
              <a:t>Bosch FX, Vaccine 2013</a:t>
            </a:r>
          </a:p>
        </p:txBody>
      </p:sp>
      <p:sp>
        <p:nvSpPr>
          <p:cNvPr id="4" name="3 CuadroTexto"/>
          <p:cNvSpPr txBox="1"/>
          <p:nvPr/>
        </p:nvSpPr>
        <p:spPr>
          <a:xfrm>
            <a:off x="827584" y="4941168"/>
            <a:ext cx="7128792" cy="923330"/>
          </a:xfrm>
          <a:prstGeom prst="rect">
            <a:avLst/>
          </a:prstGeom>
          <a:noFill/>
        </p:spPr>
        <p:txBody>
          <a:bodyPr wrap="square" rtlCol="0">
            <a:spAutoFit/>
          </a:bodyPr>
          <a:lstStyle/>
          <a:p>
            <a:r>
              <a:rPr lang="es-ES" dirty="0"/>
              <a:t>Los cánceres relacionados con el VPH son los principales cánceres </a:t>
            </a:r>
            <a:r>
              <a:rPr lang="es-ES" dirty="0" smtClean="0"/>
              <a:t>que se pueden prevenir y contra </a:t>
            </a:r>
            <a:r>
              <a:rPr lang="es-ES" dirty="0"/>
              <a:t>los cuales la humanidad puede avanzar fácilmente en </a:t>
            </a:r>
            <a:r>
              <a:rPr lang="es-ES" dirty="0" smtClean="0"/>
              <a:t>su  </a:t>
            </a:r>
            <a:r>
              <a:rPr lang="es-ES" dirty="0"/>
              <a:t>reducción.</a:t>
            </a:r>
          </a:p>
        </p:txBody>
      </p:sp>
      <p:sp>
        <p:nvSpPr>
          <p:cNvPr id="7" name="6 CuadroTexto"/>
          <p:cNvSpPr txBox="1"/>
          <p:nvPr/>
        </p:nvSpPr>
        <p:spPr>
          <a:xfrm>
            <a:off x="7272300" y="6351291"/>
            <a:ext cx="1656184" cy="369332"/>
          </a:xfrm>
          <a:prstGeom prst="rect">
            <a:avLst/>
          </a:prstGeom>
          <a:noFill/>
        </p:spPr>
        <p:txBody>
          <a:bodyPr wrap="square" rtlCol="0">
            <a:spAutoFit/>
          </a:bodyPr>
          <a:lstStyle/>
          <a:p>
            <a:pPr algn="ctr"/>
            <a:r>
              <a:rPr lang="es-ES" sz="900" dirty="0" err="1"/>
              <a:t>Dra</a:t>
            </a:r>
            <a:r>
              <a:rPr lang="es-ES" sz="900" dirty="0"/>
              <a:t> T. Alonso Gutiérrez</a:t>
            </a:r>
          </a:p>
          <a:p>
            <a:pPr algn="ctr"/>
            <a:r>
              <a:rPr lang="es-ES" sz="900" dirty="0"/>
              <a:t>Soria Octubre 2022</a:t>
            </a:r>
          </a:p>
        </p:txBody>
      </p:sp>
    </p:spTree>
    <p:extLst>
      <p:ext uri="{BB962C8B-B14F-4D97-AF65-F5344CB8AC3E}">
        <p14:creationId xmlns:p14="http://schemas.microsoft.com/office/powerpoint/2010/main" val="2886967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99849"/>
            <a:ext cx="8229600" cy="332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498005"/>
            <a:ext cx="5688631"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60" y="5735042"/>
            <a:ext cx="8424936"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7" y="1772816"/>
            <a:ext cx="273630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799"/>
            <a:ext cx="2084387"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987824" y="260648"/>
            <a:ext cx="5400600" cy="1077218"/>
          </a:xfrm>
          <a:prstGeom prst="rect">
            <a:avLst/>
          </a:prstGeom>
          <a:noFill/>
        </p:spPr>
        <p:txBody>
          <a:bodyPr wrap="square" rtlCol="0">
            <a:spAutoFit/>
          </a:bodyPr>
          <a:lstStyle/>
          <a:p>
            <a:r>
              <a:rPr lang="es-ES" sz="3200" b="1" dirty="0" smtClean="0"/>
              <a:t>Incidencia global de cáncer de pene : edad y área geográfica </a:t>
            </a:r>
            <a:endParaRPr lang="es-ES" sz="3200" b="1" dirty="0"/>
          </a:p>
        </p:txBody>
      </p:sp>
      <p:sp>
        <p:nvSpPr>
          <p:cNvPr id="3" name="2 CuadroTexto"/>
          <p:cNvSpPr txBox="1"/>
          <p:nvPr/>
        </p:nvSpPr>
        <p:spPr>
          <a:xfrm>
            <a:off x="7720730" y="6342539"/>
            <a:ext cx="1296144"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880741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0"/>
            <a:ext cx="6203032" cy="850106"/>
          </a:xfrm>
        </p:spPr>
        <p:txBody>
          <a:bodyPr>
            <a:normAutofit/>
          </a:bodyPr>
          <a:lstStyle/>
          <a:p>
            <a:r>
              <a:rPr lang="es-ES" sz="3200" b="1" dirty="0" smtClean="0"/>
              <a:t>Cánceres cabeza y cuello</a:t>
            </a:r>
            <a:endParaRPr lang="es-ES" sz="3200" b="1" dirty="0"/>
          </a:p>
        </p:txBody>
      </p:sp>
      <p:sp>
        <p:nvSpPr>
          <p:cNvPr id="3" name="2 Marcador de contenido"/>
          <p:cNvSpPr>
            <a:spLocks noGrp="1"/>
          </p:cNvSpPr>
          <p:nvPr>
            <p:ph idx="1"/>
          </p:nvPr>
        </p:nvSpPr>
        <p:spPr>
          <a:xfrm>
            <a:off x="452003" y="2030830"/>
            <a:ext cx="7787208" cy="3588427"/>
          </a:xfrm>
        </p:spPr>
        <p:txBody>
          <a:bodyPr>
            <a:noAutofit/>
          </a:bodyPr>
          <a:lstStyle/>
          <a:p>
            <a:r>
              <a:rPr lang="es-ES" sz="1600" dirty="0"/>
              <a:t>Representan el </a:t>
            </a:r>
            <a:r>
              <a:rPr lang="es-ES" sz="1600" dirty="0" smtClean="0"/>
              <a:t>3-5</a:t>
            </a:r>
            <a:r>
              <a:rPr lang="es-ES" sz="1600" dirty="0"/>
              <a:t>% del total de </a:t>
            </a:r>
            <a:r>
              <a:rPr lang="es-ES" sz="1600" dirty="0" smtClean="0"/>
              <a:t>cánceres </a:t>
            </a:r>
            <a:r>
              <a:rPr lang="es-ES" sz="1600" dirty="0"/>
              <a:t>en </a:t>
            </a:r>
            <a:r>
              <a:rPr lang="es-ES" sz="1600" dirty="0" smtClean="0"/>
              <a:t>Europa.</a:t>
            </a:r>
            <a:endParaRPr lang="es-ES" sz="1600" dirty="0"/>
          </a:p>
          <a:p>
            <a:r>
              <a:rPr lang="es-ES" sz="1600" dirty="0"/>
              <a:t>Hay fuertes similitudes entre los cánceres asociados a VPH del área ano-genital y de las áreas de </a:t>
            </a:r>
            <a:r>
              <a:rPr lang="es-ES" sz="1600" dirty="0" smtClean="0"/>
              <a:t>cabeza/cuello.</a:t>
            </a:r>
            <a:endParaRPr lang="es-ES" sz="1600" dirty="0"/>
          </a:p>
          <a:p>
            <a:r>
              <a:rPr lang="es-ES" sz="1600" dirty="0"/>
              <a:t>Mismo modo de infección VPH del epitelio </a:t>
            </a:r>
            <a:r>
              <a:rPr lang="es-ES" sz="1600" dirty="0" err="1"/>
              <a:t>orofaríngeo</a:t>
            </a:r>
            <a:r>
              <a:rPr lang="es-ES" sz="1600" dirty="0"/>
              <a:t> y </a:t>
            </a:r>
            <a:r>
              <a:rPr lang="es-ES" sz="1600" dirty="0" smtClean="0"/>
              <a:t>genital.</a:t>
            </a:r>
            <a:endParaRPr lang="es-ES" sz="1600" dirty="0"/>
          </a:p>
          <a:p>
            <a:r>
              <a:rPr lang="es-ES" sz="1600" dirty="0" smtClean="0"/>
              <a:t>Modo </a:t>
            </a:r>
            <a:r>
              <a:rPr lang="es-ES" sz="1600" dirty="0"/>
              <a:t>similar de transformación </a:t>
            </a:r>
            <a:r>
              <a:rPr lang="es-ES" sz="1600" dirty="0" smtClean="0"/>
              <a:t>maligna.</a:t>
            </a:r>
            <a:endParaRPr lang="es-ES" sz="1600" dirty="0"/>
          </a:p>
          <a:p>
            <a:r>
              <a:rPr lang="es-ES" sz="1600" dirty="0"/>
              <a:t>Los cánceres VPH+ de cabeza y cuello tienen distinta entidad que los </a:t>
            </a:r>
            <a:r>
              <a:rPr lang="es-ES" sz="1600" dirty="0" smtClean="0"/>
              <a:t>HPV-.</a:t>
            </a:r>
            <a:endParaRPr lang="es-ES" sz="1600" dirty="0"/>
          </a:p>
          <a:p>
            <a:r>
              <a:rPr lang="es-ES" sz="1600" dirty="0" smtClean="0"/>
              <a:t>Incidencia </a:t>
            </a:r>
            <a:r>
              <a:rPr lang="es-ES" sz="1600" dirty="0"/>
              <a:t>en aumento (principalmente cánceres </a:t>
            </a:r>
            <a:r>
              <a:rPr lang="es-ES" sz="1600" dirty="0" err="1"/>
              <a:t>orofaríngeos</a:t>
            </a:r>
            <a:r>
              <a:rPr lang="es-ES" sz="1600" dirty="0" smtClean="0"/>
              <a:t>).</a:t>
            </a:r>
            <a:endParaRPr lang="es-ES" sz="1600" dirty="0"/>
          </a:p>
          <a:p>
            <a:r>
              <a:rPr lang="es-ES" sz="1600" dirty="0"/>
              <a:t>Menor edad de aparición (&lt;45 años</a:t>
            </a:r>
            <a:r>
              <a:rPr lang="es-ES" sz="1600" dirty="0" smtClean="0"/>
              <a:t>).</a:t>
            </a:r>
            <a:endParaRPr lang="es-ES" sz="1600" dirty="0"/>
          </a:p>
          <a:p>
            <a:r>
              <a:rPr lang="es-ES" sz="1600" dirty="0"/>
              <a:t>Predominantemente </a:t>
            </a:r>
            <a:r>
              <a:rPr lang="es-ES" sz="1600" dirty="0" err="1"/>
              <a:t>orofaringe</a:t>
            </a:r>
            <a:r>
              <a:rPr lang="es-ES" sz="1600" dirty="0"/>
              <a:t> (</a:t>
            </a:r>
            <a:r>
              <a:rPr lang="es-ES" sz="1600" dirty="0" err="1"/>
              <a:t>tonsiles</a:t>
            </a:r>
            <a:r>
              <a:rPr lang="es-ES" sz="1600" dirty="0"/>
              <a:t> y base de la lengua</a:t>
            </a:r>
            <a:r>
              <a:rPr lang="es-ES" sz="1600" dirty="0" smtClean="0"/>
              <a:t>).</a:t>
            </a:r>
            <a:endParaRPr lang="es-ES" sz="1600" dirty="0"/>
          </a:p>
          <a:p>
            <a:r>
              <a:rPr lang="es-ES" sz="1600" dirty="0"/>
              <a:t>Mejor </a:t>
            </a:r>
            <a:r>
              <a:rPr lang="es-ES" sz="1600" dirty="0" err="1" smtClean="0"/>
              <a:t>supervivencia.Más</a:t>
            </a:r>
            <a:r>
              <a:rPr lang="es-ES" sz="1600" dirty="0" smtClean="0"/>
              <a:t> </a:t>
            </a:r>
            <a:r>
              <a:rPr lang="es-ES" sz="1600" dirty="0"/>
              <a:t>sensibles a </a:t>
            </a:r>
            <a:r>
              <a:rPr lang="es-ES" sz="1600" dirty="0" smtClean="0"/>
              <a:t>radioterapi</a:t>
            </a:r>
            <a:r>
              <a:rPr lang="es-ES" sz="1800" dirty="0" smtClean="0"/>
              <a:t>a</a:t>
            </a:r>
          </a:p>
          <a:p>
            <a:r>
              <a:rPr lang="es-ES" sz="1600" dirty="0" smtClean="0"/>
              <a:t>En estudio la determinación serológica de E6 del VPH 16 para pronóstico y seguimiento</a:t>
            </a:r>
            <a:r>
              <a:rPr lang="es-ES" sz="1800" dirty="0" smtClean="0"/>
              <a:t>.</a:t>
            </a:r>
            <a:endParaRPr lang="es-ES" sz="1800" dirty="0"/>
          </a:p>
        </p:txBody>
      </p:sp>
      <p:sp>
        <p:nvSpPr>
          <p:cNvPr id="4" name="3 CuadroTexto"/>
          <p:cNvSpPr txBox="1"/>
          <p:nvPr/>
        </p:nvSpPr>
        <p:spPr>
          <a:xfrm>
            <a:off x="433314" y="5621507"/>
            <a:ext cx="8280920" cy="369332"/>
          </a:xfrm>
          <a:prstGeom prst="rect">
            <a:avLst/>
          </a:prstGeom>
          <a:noFill/>
        </p:spPr>
        <p:txBody>
          <a:bodyPr wrap="square" rtlCol="0">
            <a:spAutoFit/>
          </a:bodyPr>
          <a:lstStyle/>
          <a:p>
            <a:r>
              <a:rPr lang="es-ES" sz="900" dirty="0"/>
              <a:t>1.Frish </a:t>
            </a:r>
            <a:r>
              <a:rPr lang="es-ES" sz="900" dirty="0" err="1"/>
              <a:t>Lancet</a:t>
            </a:r>
            <a:r>
              <a:rPr lang="es-ES" sz="900" dirty="0"/>
              <a:t> 1999 2.Gillison </a:t>
            </a:r>
            <a:r>
              <a:rPr lang="es-ES" sz="900" dirty="0" err="1"/>
              <a:t>Semin</a:t>
            </a:r>
            <a:r>
              <a:rPr lang="es-ES" sz="900" dirty="0"/>
              <a:t> </a:t>
            </a:r>
            <a:r>
              <a:rPr lang="es-ES" sz="900" dirty="0" err="1"/>
              <a:t>Oncol</a:t>
            </a:r>
            <a:r>
              <a:rPr lang="es-ES" sz="900" dirty="0"/>
              <a:t> 2004  3.Goon Head and </a:t>
            </a:r>
            <a:r>
              <a:rPr lang="es-ES" sz="900" dirty="0" err="1"/>
              <a:t>Neck</a:t>
            </a:r>
            <a:r>
              <a:rPr lang="es-ES" sz="900" dirty="0"/>
              <a:t> </a:t>
            </a:r>
            <a:r>
              <a:rPr lang="es-ES" sz="900" dirty="0" err="1"/>
              <a:t>Oncol</a:t>
            </a:r>
            <a:r>
              <a:rPr lang="es-ES" sz="900" dirty="0"/>
              <a:t> 2009 4.Weinberger J </a:t>
            </a:r>
            <a:r>
              <a:rPr lang="es-ES" sz="900" dirty="0" err="1"/>
              <a:t>Clin</a:t>
            </a:r>
            <a:r>
              <a:rPr lang="es-ES" sz="900" dirty="0"/>
              <a:t> </a:t>
            </a:r>
            <a:r>
              <a:rPr lang="es-ES" sz="900" dirty="0" err="1"/>
              <a:t>Oncol</a:t>
            </a:r>
            <a:r>
              <a:rPr lang="es-ES" sz="900" dirty="0"/>
              <a:t> 2006 5.D’Souza et al NEJM 2007  6.Gillison et al. J. </a:t>
            </a:r>
            <a:r>
              <a:rPr lang="es-ES" sz="900" dirty="0" err="1"/>
              <a:t>Natl</a:t>
            </a:r>
            <a:r>
              <a:rPr lang="es-ES" sz="900" dirty="0"/>
              <a:t>. </a:t>
            </a:r>
            <a:r>
              <a:rPr lang="es-ES" sz="900" dirty="0" err="1"/>
              <a:t>Cancer</a:t>
            </a:r>
            <a:r>
              <a:rPr lang="es-ES" sz="900" dirty="0"/>
              <a:t> Inst. 2008 7.Fakhry et al. J. </a:t>
            </a:r>
            <a:r>
              <a:rPr lang="es-ES" sz="900" dirty="0" err="1"/>
              <a:t>Natl</a:t>
            </a:r>
            <a:r>
              <a:rPr lang="es-ES" sz="900" dirty="0"/>
              <a:t>. </a:t>
            </a:r>
            <a:r>
              <a:rPr lang="es-ES" sz="900" dirty="0" err="1"/>
              <a:t>Cancer</a:t>
            </a:r>
            <a:r>
              <a:rPr lang="es-ES" sz="900" dirty="0"/>
              <a:t> Inst. 2008  8.Gillespie et al. </a:t>
            </a:r>
            <a:r>
              <a:rPr lang="es-ES" sz="900" dirty="0" err="1"/>
              <a:t>Curr</a:t>
            </a:r>
            <a:r>
              <a:rPr lang="es-ES" sz="900" dirty="0"/>
              <a:t> </a:t>
            </a:r>
            <a:r>
              <a:rPr lang="es-ES" sz="900" dirty="0" err="1"/>
              <a:t>Treat</a:t>
            </a:r>
            <a:r>
              <a:rPr lang="es-ES" sz="900" dirty="0"/>
              <a:t> </a:t>
            </a:r>
            <a:r>
              <a:rPr lang="es-ES" sz="900" dirty="0" err="1"/>
              <a:t>Options</a:t>
            </a:r>
            <a:r>
              <a:rPr lang="es-ES" sz="900" dirty="0"/>
              <a:t> </a:t>
            </a:r>
            <a:r>
              <a:rPr lang="es-ES" sz="900" dirty="0" err="1"/>
              <a:t>Oncol</a:t>
            </a:r>
            <a:r>
              <a:rPr lang="es-ES" sz="900" dirty="0"/>
              <a:t> 2009 9.Dayyani Head and </a:t>
            </a:r>
            <a:r>
              <a:rPr lang="es-ES" sz="900" dirty="0" err="1"/>
              <a:t>Neck</a:t>
            </a:r>
            <a:r>
              <a:rPr lang="es-ES" sz="900" dirty="0"/>
              <a:t> </a:t>
            </a:r>
            <a:r>
              <a:rPr lang="es-ES" sz="900" dirty="0" err="1"/>
              <a:t>Oncol</a:t>
            </a:r>
            <a:r>
              <a:rPr lang="es-ES" sz="900" dirty="0"/>
              <a:t> 2010 10. </a:t>
            </a:r>
            <a:r>
              <a:rPr lang="es-ES" sz="900" dirty="0" err="1"/>
              <a:t>Marur</a:t>
            </a:r>
            <a:r>
              <a:rPr lang="es-ES" sz="900" dirty="0"/>
              <a:t> S et al. </a:t>
            </a:r>
            <a:r>
              <a:rPr lang="es-ES" sz="900" dirty="0" err="1"/>
              <a:t>Lancet</a:t>
            </a:r>
            <a:r>
              <a:rPr lang="es-ES" sz="900" dirty="0"/>
              <a:t> </a:t>
            </a:r>
            <a:r>
              <a:rPr lang="es-ES" sz="900" dirty="0" err="1"/>
              <a:t>Oncol</a:t>
            </a:r>
            <a:r>
              <a:rPr lang="es-ES" sz="900" dirty="0"/>
              <a:t> 2010 </a:t>
            </a:r>
          </a:p>
        </p:txBody>
      </p:sp>
      <p:sp>
        <p:nvSpPr>
          <p:cNvPr id="5" name="4 CuadroTexto"/>
          <p:cNvSpPr txBox="1"/>
          <p:nvPr/>
        </p:nvSpPr>
        <p:spPr>
          <a:xfrm>
            <a:off x="4179611" y="1039962"/>
            <a:ext cx="4680519" cy="523220"/>
          </a:xfrm>
          <a:prstGeom prst="rect">
            <a:avLst/>
          </a:prstGeom>
          <a:solidFill>
            <a:schemeClr val="accent2">
              <a:lumMod val="40000"/>
              <a:lumOff val="60000"/>
            </a:schemeClr>
          </a:solidFill>
        </p:spPr>
        <p:txBody>
          <a:bodyPr wrap="square" rtlCol="0">
            <a:spAutoFit/>
          </a:bodyPr>
          <a:lstStyle/>
          <a:p>
            <a:r>
              <a:rPr lang="es-ES" sz="1400" dirty="0" smtClean="0"/>
              <a:t>Del 16 al 28 % debidos a HPV y &gt; 95% está presente HPV 16.</a:t>
            </a:r>
          </a:p>
          <a:p>
            <a:r>
              <a:rPr lang="es-ES" sz="1400" dirty="0" smtClean="0"/>
              <a:t>Cavidad oral 24,2%. </a:t>
            </a:r>
            <a:r>
              <a:rPr lang="es-ES" sz="1400" dirty="0" err="1" smtClean="0"/>
              <a:t>Orofaringe</a:t>
            </a:r>
            <a:r>
              <a:rPr lang="es-ES" sz="1400" dirty="0" smtClean="0"/>
              <a:t> 45,8% y Laringe 22,1%.</a:t>
            </a:r>
            <a:endParaRPr lang="es-ES" sz="1400" dirty="0"/>
          </a:p>
        </p:txBody>
      </p:sp>
      <p:sp>
        <p:nvSpPr>
          <p:cNvPr id="6" name="5 CuadroTexto"/>
          <p:cNvSpPr txBox="1"/>
          <p:nvPr/>
        </p:nvSpPr>
        <p:spPr>
          <a:xfrm>
            <a:off x="121029" y="116632"/>
            <a:ext cx="2160240" cy="923330"/>
          </a:xfrm>
          <a:prstGeom prst="rect">
            <a:avLst/>
          </a:prstGeom>
          <a:solidFill>
            <a:srgbClr val="376092"/>
          </a:solidFill>
          <a:ln w="28575">
            <a:solidFill>
              <a:schemeClr val="tx1"/>
            </a:solidFill>
          </a:ln>
        </p:spPr>
        <p:txBody>
          <a:bodyPr wrap="square" rtlCol="0">
            <a:spAutoFit/>
          </a:bodyPr>
          <a:lstStyle/>
          <a:p>
            <a:r>
              <a:rPr lang="es-ES" b="1" dirty="0">
                <a:solidFill>
                  <a:schemeClr val="bg1"/>
                </a:solidFill>
              </a:rPr>
              <a:t>Cánceres asociados a VPH en hombres: en aumento</a:t>
            </a:r>
          </a:p>
        </p:txBody>
      </p:sp>
      <p:sp>
        <p:nvSpPr>
          <p:cNvPr id="7" name="6 CuadroTexto"/>
          <p:cNvSpPr txBox="1"/>
          <p:nvPr/>
        </p:nvSpPr>
        <p:spPr>
          <a:xfrm>
            <a:off x="7596336" y="6477436"/>
            <a:ext cx="1440160"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
        <p:nvSpPr>
          <p:cNvPr id="9" name="8 CuadroTexto"/>
          <p:cNvSpPr txBox="1"/>
          <p:nvPr/>
        </p:nvSpPr>
        <p:spPr>
          <a:xfrm>
            <a:off x="467544" y="5998615"/>
            <a:ext cx="6768752" cy="369332"/>
          </a:xfrm>
          <a:prstGeom prst="rect">
            <a:avLst/>
          </a:prstGeom>
          <a:noFill/>
        </p:spPr>
        <p:txBody>
          <a:bodyPr wrap="square" rtlCol="0">
            <a:spAutoFit/>
          </a:bodyPr>
          <a:lstStyle/>
          <a:p>
            <a:r>
              <a:rPr lang="es-ES" sz="900" dirty="0"/>
              <a:t>Evaluación del virus del papiloma humano en varones: primera revisión exhaustiva de la literatura A. Vives , M. </a:t>
            </a:r>
            <a:r>
              <a:rPr lang="es-ES" sz="900" dirty="0" err="1"/>
              <a:t>Consentino</a:t>
            </a:r>
            <a:r>
              <a:rPr lang="es-ES" sz="900" dirty="0"/>
              <a:t> y J. </a:t>
            </a:r>
            <a:r>
              <a:rPr lang="es-ES" sz="900" dirty="0" err="1"/>
              <a:t>Palou</a:t>
            </a:r>
            <a:r>
              <a:rPr lang="es-ES" sz="900" dirty="0"/>
              <a:t>. Actas Urológicas Españolas. 2019</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996952"/>
            <a:ext cx="1840191"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13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274638"/>
            <a:ext cx="6203032" cy="884982"/>
          </a:xfrm>
        </p:spPr>
        <p:txBody>
          <a:bodyPr>
            <a:normAutofit/>
          </a:bodyPr>
          <a:lstStyle/>
          <a:p>
            <a:r>
              <a:rPr lang="es-ES" sz="3200" b="1" dirty="0" smtClean="0"/>
              <a:t>Cáncer de cabeza y cuello</a:t>
            </a:r>
            <a:endParaRPr lang="es-ES" sz="3200" b="1"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6486706" cy="388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556792"/>
            <a:ext cx="2376264"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520853"/>
            <a:ext cx="7956376" cy="41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1" y="116632"/>
            <a:ext cx="223202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6356" y="6440509"/>
            <a:ext cx="14382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944" y="2663279"/>
            <a:ext cx="171926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680" y="2348880"/>
            <a:ext cx="171926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4198" y="4109146"/>
            <a:ext cx="169545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99192" y="3284984"/>
            <a:ext cx="169545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19460" y="5031518"/>
            <a:ext cx="13049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259" y="6156791"/>
            <a:ext cx="72739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750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627" y="1277609"/>
            <a:ext cx="672630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652486" y="5419734"/>
            <a:ext cx="8136904" cy="954107"/>
          </a:xfrm>
          <a:prstGeom prst="rect">
            <a:avLst/>
          </a:prstGeom>
          <a:noFill/>
        </p:spPr>
        <p:txBody>
          <a:bodyPr wrap="square" rtlCol="0">
            <a:spAutoFit/>
          </a:bodyPr>
          <a:lstStyle/>
          <a:p>
            <a:r>
              <a:rPr lang="en-US" sz="1400" dirty="0" smtClean="0"/>
              <a:t>Incidence </a:t>
            </a:r>
            <a:r>
              <a:rPr lang="en-US" sz="1400" dirty="0"/>
              <a:t>of OPC by ( A ) sex and ( B ) race, 1975 to 2017 in the United States. Incidence rates are per 100,000 and age-adjusted to the 2000 US Standard Population. Shaded regions represent 95% confidence intervals.</a:t>
            </a:r>
          </a:p>
          <a:p>
            <a:r>
              <a:rPr lang="en-US" sz="1400" dirty="0"/>
              <a:t>( From Database: Surveillance, Epidemiology, and End Results (SEER) Program ( www.seer.cancer.gov ) </a:t>
            </a:r>
            <a:r>
              <a:rPr lang="en-US" sz="1400" dirty="0" err="1"/>
              <a:t>SEER∗Stat</a:t>
            </a:r>
            <a:r>
              <a:rPr lang="en-US" sz="1400" dirty="0"/>
              <a:t> Database: Incidence - SEER Research Data, 9 Registries, Nov 2019 Sub (1975-2017) </a:t>
            </a:r>
            <a:endParaRPr lang="es-ES" sz="14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15" y="162912"/>
            <a:ext cx="223202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668344" y="6358682"/>
            <a:ext cx="1293795"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3524308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73796" y="268964"/>
            <a:ext cx="6682713" cy="693018"/>
          </a:xfrm>
        </p:spPr>
        <p:txBody>
          <a:bodyPr>
            <a:noAutofit/>
          </a:bodyPr>
          <a:lstStyle/>
          <a:p>
            <a:r>
              <a:rPr lang="es-ES" sz="2400" b="1" dirty="0"/>
              <a:t>Incidencia creciente de cánceres tonsilares y </a:t>
            </a:r>
            <a:r>
              <a:rPr lang="es-ES" sz="2400" b="1" dirty="0" err="1"/>
              <a:t>orofaríngeos</a:t>
            </a:r>
            <a:r>
              <a:rPr lang="es-ES" sz="2400" b="1" dirty="0"/>
              <a:t> HPV+ en Europa y USA</a:t>
            </a:r>
            <a:r>
              <a:rPr lang="es-ES" sz="2400" dirty="0"/>
              <a:t/>
            </a:r>
            <a:br>
              <a:rPr lang="es-ES" sz="2400" dirty="0"/>
            </a:br>
            <a:endParaRPr lang="es-ES" sz="2400"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700809"/>
            <a:ext cx="4248472" cy="23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49269" y="4176218"/>
            <a:ext cx="4062689" cy="738664"/>
          </a:xfrm>
          <a:prstGeom prst="rect">
            <a:avLst/>
          </a:prstGeom>
        </p:spPr>
        <p:txBody>
          <a:bodyPr wrap="square">
            <a:spAutoFit/>
          </a:bodyPr>
          <a:lstStyle/>
          <a:p>
            <a:r>
              <a:rPr lang="es-ES" sz="1400" dirty="0"/>
              <a:t>El ratio de incidencia estandarizado por edad de casos SCC tonsilares por 100.000 personas-año (1970-2006), Condado de </a:t>
            </a:r>
            <a:r>
              <a:rPr lang="es-ES" sz="1400" dirty="0" err="1"/>
              <a:t>Stockholm</a:t>
            </a:r>
            <a:r>
              <a:rPr lang="es-ES" sz="1400" dirty="0"/>
              <a:t>, </a:t>
            </a:r>
            <a:r>
              <a:rPr lang="es-ES" sz="1400" dirty="0" err="1"/>
              <a:t>Sweden</a:t>
            </a:r>
            <a:r>
              <a:rPr lang="es-ES" sz="1400" dirty="0"/>
              <a:t> 1</a:t>
            </a: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843444"/>
            <a:ext cx="3617714" cy="380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292080" y="4786119"/>
            <a:ext cx="3660881" cy="523220"/>
          </a:xfrm>
          <a:prstGeom prst="rect">
            <a:avLst/>
          </a:prstGeom>
        </p:spPr>
        <p:txBody>
          <a:bodyPr wrap="square">
            <a:spAutoFit/>
          </a:bodyPr>
          <a:lstStyle/>
          <a:p>
            <a:r>
              <a:rPr lang="es-ES" sz="1400" dirty="0"/>
              <a:t>Ratios de </a:t>
            </a:r>
            <a:r>
              <a:rPr lang="es-ES" sz="1400" dirty="0" smtClean="0"/>
              <a:t>incidencia </a:t>
            </a:r>
            <a:r>
              <a:rPr lang="es-ES" sz="1400" dirty="0"/>
              <a:t>de cánceres </a:t>
            </a:r>
            <a:r>
              <a:rPr lang="es-ES" sz="1400" dirty="0" err="1"/>
              <a:t>orofaríngeos</a:t>
            </a:r>
            <a:r>
              <a:rPr lang="es-ES" sz="1400" dirty="0"/>
              <a:t> (1988-2004), US 2</a:t>
            </a:r>
          </a:p>
        </p:txBody>
      </p:sp>
      <p:sp>
        <p:nvSpPr>
          <p:cNvPr id="6" name="5 Rectángulo"/>
          <p:cNvSpPr/>
          <p:nvPr/>
        </p:nvSpPr>
        <p:spPr>
          <a:xfrm>
            <a:off x="360040" y="5170839"/>
            <a:ext cx="4572000" cy="1107996"/>
          </a:xfrm>
          <a:prstGeom prst="rect">
            <a:avLst/>
          </a:prstGeom>
          <a:solidFill>
            <a:schemeClr val="accent6">
              <a:lumMod val="20000"/>
              <a:lumOff val="80000"/>
            </a:schemeClr>
          </a:solidFill>
        </p:spPr>
        <p:txBody>
          <a:bodyPr>
            <a:spAutoFit/>
          </a:bodyPr>
          <a:lstStyle/>
          <a:p>
            <a:r>
              <a:rPr lang="es-ES" dirty="0"/>
              <a:t> </a:t>
            </a:r>
            <a:r>
              <a:rPr lang="es-ES" sz="1600" dirty="0"/>
              <a:t>El cáncer tonsilar aumento 2.8 veces entre 1970-2002 en concurrencia con el aumento de los cánceres tonsilares HPV-positivos y disminución de los </a:t>
            </a:r>
            <a:r>
              <a:rPr lang="es-ES" sz="1600" dirty="0" smtClean="0"/>
              <a:t>HPV-negativos</a:t>
            </a:r>
            <a:endParaRPr lang="es-ES" sz="1600" dirty="0"/>
          </a:p>
        </p:txBody>
      </p:sp>
      <p:sp>
        <p:nvSpPr>
          <p:cNvPr id="7" name="6 Rectángulo"/>
          <p:cNvSpPr/>
          <p:nvPr/>
        </p:nvSpPr>
        <p:spPr>
          <a:xfrm>
            <a:off x="5811476" y="5309339"/>
            <a:ext cx="3033648" cy="830997"/>
          </a:xfrm>
          <a:prstGeom prst="rect">
            <a:avLst/>
          </a:prstGeom>
          <a:solidFill>
            <a:schemeClr val="accent6">
              <a:lumMod val="20000"/>
              <a:lumOff val="80000"/>
            </a:schemeClr>
          </a:solidFill>
        </p:spPr>
        <p:txBody>
          <a:bodyPr wrap="square">
            <a:spAutoFit/>
          </a:bodyPr>
          <a:lstStyle/>
          <a:p>
            <a:r>
              <a:rPr lang="es-ES" sz="1600" dirty="0"/>
              <a:t>Total: 28% aumento</a:t>
            </a:r>
          </a:p>
          <a:p>
            <a:r>
              <a:rPr lang="es-ES" sz="1600" dirty="0"/>
              <a:t>HPV positivos: 225% aumento</a:t>
            </a:r>
          </a:p>
          <a:p>
            <a:r>
              <a:rPr lang="es-ES" sz="1600" dirty="0"/>
              <a:t>HPV negativos: 50% disminución</a:t>
            </a:r>
          </a:p>
        </p:txBody>
      </p:sp>
      <p:sp>
        <p:nvSpPr>
          <p:cNvPr id="8" name="7 CuadroTexto"/>
          <p:cNvSpPr txBox="1"/>
          <p:nvPr/>
        </p:nvSpPr>
        <p:spPr>
          <a:xfrm>
            <a:off x="149268" y="197112"/>
            <a:ext cx="1902452" cy="1292662"/>
          </a:xfrm>
          <a:prstGeom prst="rect">
            <a:avLst/>
          </a:prstGeom>
          <a:solidFill>
            <a:srgbClr val="376092"/>
          </a:solidFill>
          <a:ln w="28575">
            <a:solidFill>
              <a:schemeClr val="tx1"/>
            </a:solidFill>
          </a:ln>
        </p:spPr>
        <p:txBody>
          <a:bodyPr wrap="square" rtlCol="0">
            <a:spAutoFit/>
          </a:bodyPr>
          <a:lstStyle/>
          <a:p>
            <a:r>
              <a:rPr lang="es-ES" sz="2000" b="1" dirty="0">
                <a:solidFill>
                  <a:schemeClr val="bg1"/>
                </a:solidFill>
              </a:rPr>
              <a:t>Cánceres asociados a VPH en h</a:t>
            </a:r>
            <a:r>
              <a:rPr lang="es-ES" b="1" dirty="0">
                <a:solidFill>
                  <a:schemeClr val="bg1"/>
                </a:solidFill>
              </a:rPr>
              <a:t>ombres: en aumento</a:t>
            </a:r>
          </a:p>
        </p:txBody>
      </p:sp>
      <p:sp>
        <p:nvSpPr>
          <p:cNvPr id="9" name="8 CuadroTexto"/>
          <p:cNvSpPr txBox="1"/>
          <p:nvPr/>
        </p:nvSpPr>
        <p:spPr>
          <a:xfrm>
            <a:off x="7518497" y="6307182"/>
            <a:ext cx="1468494"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81967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457200" y="2060848"/>
            <a:ext cx="7715200" cy="4065315"/>
          </a:xfrm>
        </p:spPr>
        <p:txBody>
          <a:bodyPr>
            <a:normAutofit/>
          </a:bodyPr>
          <a:lstStyle/>
          <a:p>
            <a:r>
              <a:rPr lang="es-ES" sz="1800" dirty="0"/>
              <a:t>Los datos son el resultado de un estudio conjunto de cuatro hospitales españoles, presentado en el </a:t>
            </a:r>
            <a:r>
              <a:rPr lang="es-ES" sz="1800" dirty="0" smtClean="0"/>
              <a:t>31 Congreso </a:t>
            </a:r>
            <a:r>
              <a:rPr lang="es-ES" sz="1800" dirty="0"/>
              <a:t>de la Sociedad Europea de Radiología Terapéutica y Oncología (ESTRO) en Barcelona 2012.</a:t>
            </a:r>
          </a:p>
          <a:p>
            <a:r>
              <a:rPr lang="es-ES" sz="1800" dirty="0" smtClean="0"/>
              <a:t>Uno </a:t>
            </a:r>
            <a:r>
              <a:rPr lang="es-ES" sz="1800" dirty="0"/>
              <a:t>de cada cuatro cánceres de garganta en España está causado por el virus del papiloma humano, transmitido por vía sexual </a:t>
            </a:r>
            <a:r>
              <a:rPr lang="es-ES" sz="1800" dirty="0" smtClean="0"/>
              <a:t>oral. </a:t>
            </a:r>
            <a:endParaRPr lang="es-ES" sz="1800" dirty="0"/>
          </a:p>
          <a:p>
            <a:r>
              <a:rPr lang="es-ES" sz="1800" dirty="0" smtClean="0"/>
              <a:t>La </a:t>
            </a:r>
            <a:r>
              <a:rPr lang="es-ES" sz="1800" dirty="0"/>
              <a:t>infección VPH, es la causante del 26,7% de los cánceres de </a:t>
            </a:r>
            <a:r>
              <a:rPr lang="es-ES" sz="1800" dirty="0" err="1"/>
              <a:t>orofaringe</a:t>
            </a:r>
            <a:r>
              <a:rPr lang="es-ES" sz="1800" dirty="0"/>
              <a:t> estudiados en </a:t>
            </a:r>
            <a:r>
              <a:rPr lang="es-ES" sz="1800" dirty="0" smtClean="0"/>
              <a:t>España. </a:t>
            </a:r>
            <a:endParaRPr lang="es-ES" sz="1800" dirty="0"/>
          </a:p>
          <a:p>
            <a:r>
              <a:rPr lang="es-ES" sz="1800" dirty="0"/>
              <a:t>Su pronóstico es mejor que el de los cánceres causados por consumo de alcohol o tabaco, y responden mejor a la quimioterapia y </a:t>
            </a:r>
            <a:r>
              <a:rPr lang="es-ES" sz="1800" dirty="0" smtClean="0"/>
              <a:t>radioterapia. </a:t>
            </a:r>
            <a:endParaRPr lang="es-ES" sz="1800" dirty="0"/>
          </a:p>
          <a:p>
            <a:r>
              <a:rPr lang="es-ES" sz="1800" dirty="0" smtClean="0"/>
              <a:t>El </a:t>
            </a:r>
            <a:r>
              <a:rPr lang="es-ES" sz="1800" dirty="0"/>
              <a:t>porcentaje de pacientes infectados por VPH que permanece con vida a los tres años, con o sin enfermedad, es del 67,4</a:t>
            </a:r>
            <a:r>
              <a:rPr lang="es-ES" sz="1800" dirty="0" smtClean="0"/>
              <a:t>%. </a:t>
            </a:r>
            <a:endParaRPr lang="es-ES" sz="1800" dirty="0"/>
          </a:p>
          <a:p>
            <a:endParaRPr lang="es-ES" dirty="0"/>
          </a:p>
          <a:p>
            <a:endParaRPr lang="es-E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76672"/>
            <a:ext cx="648072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58541" y="116632"/>
            <a:ext cx="1872208" cy="1200329"/>
          </a:xfrm>
          <a:prstGeom prst="rect">
            <a:avLst/>
          </a:prstGeom>
          <a:solidFill>
            <a:srgbClr val="376092"/>
          </a:solidFill>
          <a:ln w="28575">
            <a:solidFill>
              <a:schemeClr val="accent1">
                <a:lumMod val="50000"/>
              </a:schemeClr>
            </a:solidFill>
          </a:ln>
        </p:spPr>
        <p:txBody>
          <a:bodyPr wrap="square" rtlCol="0">
            <a:spAutoFit/>
          </a:bodyPr>
          <a:lstStyle/>
          <a:p>
            <a:r>
              <a:rPr lang="es-ES" b="1" dirty="0">
                <a:solidFill>
                  <a:schemeClr val="bg1"/>
                </a:solidFill>
              </a:rPr>
              <a:t>Cánceres asociados a VPH en hombres: en aumento</a:t>
            </a:r>
          </a:p>
        </p:txBody>
      </p:sp>
      <p:sp>
        <p:nvSpPr>
          <p:cNvPr id="5" name="4 CuadroTexto"/>
          <p:cNvSpPr txBox="1"/>
          <p:nvPr/>
        </p:nvSpPr>
        <p:spPr>
          <a:xfrm>
            <a:off x="7596336" y="6381328"/>
            <a:ext cx="1368152"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4231394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2448272" cy="1143000"/>
          </a:xfrm>
          <a:solidFill>
            <a:srgbClr val="376092"/>
          </a:solidFill>
        </p:spPr>
        <p:txBody>
          <a:bodyPr>
            <a:noAutofit/>
          </a:bodyPr>
          <a:lstStyle/>
          <a:p>
            <a:r>
              <a:rPr lang="es-ES" sz="1800" b="1" dirty="0">
                <a:solidFill>
                  <a:schemeClr val="bg1"/>
                </a:solidFill>
              </a:rPr>
              <a:t>Cánceres asociados a VPH en hombres: en aumento</a:t>
            </a:r>
            <a:br>
              <a:rPr lang="es-ES" sz="1800" b="1" dirty="0">
                <a:solidFill>
                  <a:schemeClr val="bg1"/>
                </a:solidFill>
              </a:rPr>
            </a:br>
            <a:endParaRPr lang="es-ES" sz="1800" b="1" dirty="0">
              <a:solidFill>
                <a:schemeClr val="bg1"/>
              </a:solidFill>
            </a:endParaRPr>
          </a:p>
        </p:txBody>
      </p:sp>
      <p:sp>
        <p:nvSpPr>
          <p:cNvPr id="3" name="2 Marcador de contenido"/>
          <p:cNvSpPr>
            <a:spLocks noGrp="1"/>
          </p:cNvSpPr>
          <p:nvPr>
            <p:ph idx="1"/>
          </p:nvPr>
        </p:nvSpPr>
        <p:spPr>
          <a:xfrm>
            <a:off x="179512" y="2132856"/>
            <a:ext cx="8229600" cy="3168352"/>
          </a:xfrm>
        </p:spPr>
        <p:txBody>
          <a:bodyPr>
            <a:normAutofit fontScale="70000" lnSpcReduction="20000"/>
          </a:bodyPr>
          <a:lstStyle/>
          <a:p>
            <a:r>
              <a:rPr lang="es-ES" sz="2000" dirty="0" smtClean="0"/>
              <a:t>Cáncer testicular: Ca escamoso de escroto tipo </a:t>
            </a:r>
            <a:r>
              <a:rPr lang="es-ES" sz="2000" dirty="0" err="1" smtClean="0"/>
              <a:t>basaloide</a:t>
            </a:r>
            <a:r>
              <a:rPr lang="es-ES" sz="2000" dirty="0" smtClean="0"/>
              <a:t> y </a:t>
            </a:r>
            <a:r>
              <a:rPr lang="es-ES" sz="2000" dirty="0" err="1" smtClean="0"/>
              <a:t>verrucoso</a:t>
            </a:r>
            <a:r>
              <a:rPr lang="es-ES" sz="2000" dirty="0" smtClean="0"/>
              <a:t> pueden ser debidos a VPH 16. Del 30-40% de los casos debido a VPH.</a:t>
            </a:r>
          </a:p>
          <a:p>
            <a:endParaRPr lang="es-ES" sz="2000" dirty="0"/>
          </a:p>
          <a:p>
            <a:endParaRPr lang="es-ES" sz="2000" dirty="0" smtClean="0"/>
          </a:p>
          <a:p>
            <a:r>
              <a:rPr lang="es-ES" sz="2000" dirty="0" err="1" smtClean="0"/>
              <a:t>Papilomatosis</a:t>
            </a:r>
            <a:r>
              <a:rPr lang="es-ES" sz="2000" dirty="0" smtClean="0"/>
              <a:t> respiratoria recurrente (PPR). VPH 11 se relaciona con una etapa de enfermedad más grave y las pruebas del VPH pueden ser recomendables en estos casos.</a:t>
            </a:r>
          </a:p>
          <a:p>
            <a:endParaRPr lang="es-ES" sz="2000" dirty="0"/>
          </a:p>
          <a:p>
            <a:endParaRPr lang="es-ES" sz="2000" dirty="0" smtClean="0"/>
          </a:p>
          <a:p>
            <a:endParaRPr lang="es-ES" sz="2000" dirty="0"/>
          </a:p>
          <a:p>
            <a:endParaRPr lang="es-ES" sz="2000" dirty="0" smtClean="0"/>
          </a:p>
          <a:p>
            <a:pPr marL="0" indent="0">
              <a:buNone/>
            </a:pPr>
            <a:endParaRPr lang="es-ES" sz="2000" dirty="0" smtClean="0"/>
          </a:p>
          <a:p>
            <a:r>
              <a:rPr lang="es-ES" sz="2000" dirty="0" smtClean="0"/>
              <a:t>Fertilidad: Se ha observado relación entre presencia de VPH en espermatozoides y la disminución de tasa de embarazo natural y de reproducción asistida ; así como aumento de tasa de aborto. Se desconoce impacto.</a:t>
            </a:r>
            <a:endParaRPr lang="es-ES" sz="2000" dirty="0"/>
          </a:p>
        </p:txBody>
      </p:sp>
      <p:sp>
        <p:nvSpPr>
          <p:cNvPr id="4" name="3 CuadroTexto"/>
          <p:cNvSpPr txBox="1"/>
          <p:nvPr/>
        </p:nvSpPr>
        <p:spPr>
          <a:xfrm>
            <a:off x="627834" y="5085184"/>
            <a:ext cx="6804756" cy="369332"/>
          </a:xfrm>
          <a:prstGeom prst="rect">
            <a:avLst/>
          </a:prstGeom>
          <a:noFill/>
        </p:spPr>
        <p:txBody>
          <a:bodyPr wrap="square" rtlCol="0">
            <a:spAutoFit/>
          </a:bodyPr>
          <a:lstStyle/>
          <a:p>
            <a:r>
              <a:rPr lang="es-ES" sz="900" dirty="0" err="1" smtClean="0"/>
              <a:t>Sinem</a:t>
            </a:r>
            <a:r>
              <a:rPr lang="es-ES" sz="900" dirty="0" smtClean="0"/>
              <a:t> </a:t>
            </a:r>
            <a:r>
              <a:rPr lang="es-ES" sz="900" dirty="0" err="1" smtClean="0"/>
              <a:t>Caglar</a:t>
            </a:r>
            <a:r>
              <a:rPr lang="es-ES" sz="900" dirty="0" smtClean="0"/>
              <a:t> G, </a:t>
            </a:r>
            <a:r>
              <a:rPr lang="es-ES" sz="900" dirty="0" err="1" smtClean="0"/>
              <a:t>Pabuccu</a:t>
            </a:r>
            <a:r>
              <a:rPr lang="es-ES" sz="900" dirty="0" smtClean="0"/>
              <a:t> E, </a:t>
            </a:r>
            <a:r>
              <a:rPr lang="es-ES" sz="900" dirty="0" err="1" smtClean="0"/>
              <a:t>Tasci</a:t>
            </a:r>
            <a:r>
              <a:rPr lang="es-ES" sz="900" dirty="0" smtClean="0"/>
              <a:t> Y, </a:t>
            </a:r>
            <a:r>
              <a:rPr lang="es-ES" sz="900" dirty="0" err="1" smtClean="0"/>
              <a:t>Tangal</a:t>
            </a:r>
            <a:r>
              <a:rPr lang="es-ES" sz="900" dirty="0" smtClean="0"/>
              <a:t> </a:t>
            </a:r>
            <a:r>
              <a:rPr lang="es-ES" sz="900" dirty="0" err="1" smtClean="0"/>
              <a:t>S,Haliloglu</a:t>
            </a:r>
            <a:r>
              <a:rPr lang="es-ES" sz="900" dirty="0" smtClean="0"/>
              <a:t> AH, </a:t>
            </a:r>
            <a:r>
              <a:rPr lang="es-ES" sz="900" dirty="0" err="1" smtClean="0"/>
              <a:t>Yararbas</a:t>
            </a:r>
            <a:r>
              <a:rPr lang="es-ES" sz="900" dirty="0" smtClean="0"/>
              <a:t> K et al .Human </a:t>
            </a:r>
            <a:r>
              <a:rPr lang="es-ES" sz="900" dirty="0" err="1" smtClean="0"/>
              <a:t>Reprod</a:t>
            </a:r>
            <a:r>
              <a:rPr lang="es-ES" sz="900" dirty="0" smtClean="0"/>
              <a:t> 2016.</a:t>
            </a:r>
          </a:p>
          <a:p>
            <a:r>
              <a:rPr lang="es-ES" sz="900" dirty="0" err="1" smtClean="0"/>
              <a:t>Garoll</a:t>
            </a:r>
            <a:r>
              <a:rPr lang="es-ES" sz="900" dirty="0" smtClean="0"/>
              <a:t> </a:t>
            </a:r>
            <a:r>
              <a:rPr lang="es-ES" sz="900" dirty="0" err="1" smtClean="0"/>
              <a:t>A,Engl</a:t>
            </a:r>
            <a:r>
              <a:rPr lang="es-ES" sz="900" dirty="0" smtClean="0"/>
              <a:t> </a:t>
            </a:r>
            <a:r>
              <a:rPr lang="es-ES" sz="900" dirty="0" err="1" smtClean="0"/>
              <a:t>B,Pizzol</a:t>
            </a:r>
            <a:r>
              <a:rPr lang="es-ES" sz="900" dirty="0" smtClean="0"/>
              <a:t> </a:t>
            </a:r>
            <a:r>
              <a:rPr lang="es-ES" sz="900" dirty="0" err="1" smtClean="0"/>
              <a:t>D,Ghezzi</a:t>
            </a:r>
            <a:r>
              <a:rPr lang="es-ES" sz="900" dirty="0" smtClean="0"/>
              <a:t> M, Bertoldo A, </a:t>
            </a:r>
            <a:r>
              <a:rPr lang="es-ES" sz="900" dirty="0" err="1" smtClean="0"/>
              <a:t>Bottacin</a:t>
            </a:r>
            <a:r>
              <a:rPr lang="es-ES" sz="900" dirty="0" smtClean="0"/>
              <a:t> A et al. </a:t>
            </a:r>
            <a:r>
              <a:rPr lang="es-ES" sz="900" dirty="0" err="1" smtClean="0"/>
              <a:t>Ferti</a:t>
            </a:r>
            <a:r>
              <a:rPr lang="es-ES" sz="900" dirty="0" smtClean="0"/>
              <a:t> </a:t>
            </a:r>
            <a:r>
              <a:rPr lang="es-ES" sz="900" dirty="0" err="1" smtClean="0"/>
              <a:t>Sterl</a:t>
            </a:r>
            <a:r>
              <a:rPr lang="es-ES" sz="900" dirty="0" smtClean="0"/>
              <a:t> 2016</a:t>
            </a:r>
            <a:endParaRPr lang="es-ES" sz="900" dirty="0"/>
          </a:p>
        </p:txBody>
      </p:sp>
      <p:sp>
        <p:nvSpPr>
          <p:cNvPr id="5" name="4 CuadroTexto"/>
          <p:cNvSpPr txBox="1"/>
          <p:nvPr/>
        </p:nvSpPr>
        <p:spPr>
          <a:xfrm>
            <a:off x="7668344" y="6410577"/>
            <a:ext cx="1368152"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
        <p:nvSpPr>
          <p:cNvPr id="6" name="5 CuadroTexto"/>
          <p:cNvSpPr txBox="1"/>
          <p:nvPr/>
        </p:nvSpPr>
        <p:spPr>
          <a:xfrm>
            <a:off x="611560" y="3512363"/>
            <a:ext cx="6696744" cy="369332"/>
          </a:xfrm>
          <a:prstGeom prst="rect">
            <a:avLst/>
          </a:prstGeom>
          <a:noFill/>
        </p:spPr>
        <p:txBody>
          <a:bodyPr wrap="square" rtlCol="0">
            <a:spAutoFit/>
          </a:bodyPr>
          <a:lstStyle/>
          <a:p>
            <a:r>
              <a:rPr lang="es-ES" sz="900" dirty="0"/>
              <a:t>Evaluación del virus del papiloma humano en varones: primera revisión exhaustiva de la literatura A. Vives , M. </a:t>
            </a:r>
            <a:r>
              <a:rPr lang="es-ES" sz="900" dirty="0" err="1"/>
              <a:t>Consentino</a:t>
            </a:r>
            <a:r>
              <a:rPr lang="es-ES" sz="900" dirty="0"/>
              <a:t> y J. </a:t>
            </a:r>
            <a:r>
              <a:rPr lang="es-ES" sz="900" dirty="0" err="1"/>
              <a:t>Palou</a:t>
            </a:r>
            <a:r>
              <a:rPr lang="es-ES" sz="900" dirty="0"/>
              <a:t>. Actas Urológicas Españolas. 2019</a:t>
            </a:r>
          </a:p>
        </p:txBody>
      </p:sp>
    </p:spTree>
    <p:extLst>
      <p:ext uri="{BB962C8B-B14F-4D97-AF65-F5344CB8AC3E}">
        <p14:creationId xmlns:p14="http://schemas.microsoft.com/office/powerpoint/2010/main" val="391357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02532" y="139019"/>
            <a:ext cx="4993804" cy="1143000"/>
          </a:xfrm>
        </p:spPr>
        <p:txBody>
          <a:bodyPr>
            <a:normAutofit/>
          </a:bodyPr>
          <a:lstStyle/>
          <a:p>
            <a:r>
              <a:rPr lang="es-ES" sz="2800" b="1" dirty="0" smtClean="0"/>
              <a:t>Verrugas genitales</a:t>
            </a:r>
            <a:endParaRPr lang="es-ES" sz="2800" b="1"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14278"/>
            <a:ext cx="8229600" cy="41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67544" y="1484784"/>
            <a:ext cx="8496944" cy="1200329"/>
          </a:xfrm>
          <a:prstGeom prst="rect">
            <a:avLst/>
          </a:prstGeom>
          <a:noFill/>
        </p:spPr>
        <p:txBody>
          <a:bodyPr wrap="square" rtlCol="0">
            <a:spAutoFit/>
          </a:bodyPr>
          <a:lstStyle/>
          <a:p>
            <a:r>
              <a:rPr lang="es-ES" dirty="0"/>
              <a:t>Revisión de artículos publicados sobre la incidencia y prevalencia de verrugas genitales de las bases de datos </a:t>
            </a:r>
            <a:r>
              <a:rPr lang="es-ES" dirty="0" err="1"/>
              <a:t>PubMed</a:t>
            </a:r>
            <a:r>
              <a:rPr lang="es-ES" dirty="0"/>
              <a:t> y EMBASE entre 2001 y 2012 y los resúmenes de salud sexual relevantes y las conferencias de enfermedades infecciosas del 2009 al 2011 </a:t>
            </a:r>
          </a:p>
          <a:p>
            <a:r>
              <a:rPr lang="es-ES" dirty="0"/>
              <a:t>El general la incidencia anual de VG en ♂ y ♀</a:t>
            </a:r>
          </a:p>
        </p:txBody>
      </p:sp>
      <p:sp>
        <p:nvSpPr>
          <p:cNvPr id="5" name="4 CuadroTexto"/>
          <p:cNvSpPr txBox="1"/>
          <p:nvPr/>
        </p:nvSpPr>
        <p:spPr>
          <a:xfrm>
            <a:off x="2627784" y="2924944"/>
            <a:ext cx="3024336" cy="369332"/>
          </a:xfrm>
          <a:prstGeom prst="rect">
            <a:avLst/>
          </a:prstGeom>
          <a:noFill/>
        </p:spPr>
        <p:txBody>
          <a:bodyPr wrap="square" rtlCol="0">
            <a:spAutoFit/>
          </a:bodyPr>
          <a:lstStyle/>
          <a:p>
            <a:r>
              <a:rPr lang="es-ES" dirty="0" smtClean="0"/>
              <a:t>Incidencia por 100.000 h</a:t>
            </a:r>
            <a:endParaRPr lang="es-ES" dirty="0"/>
          </a:p>
        </p:txBody>
      </p:sp>
      <p:sp>
        <p:nvSpPr>
          <p:cNvPr id="7" name="6 Rectángulo"/>
          <p:cNvSpPr/>
          <p:nvPr/>
        </p:nvSpPr>
        <p:spPr>
          <a:xfrm>
            <a:off x="1853952" y="5249171"/>
            <a:ext cx="4572000" cy="923330"/>
          </a:xfrm>
          <a:prstGeom prst="rect">
            <a:avLst/>
          </a:prstGeom>
          <a:solidFill>
            <a:schemeClr val="accent2">
              <a:lumMod val="20000"/>
              <a:lumOff val="80000"/>
            </a:schemeClr>
          </a:solidFill>
        </p:spPr>
        <p:txBody>
          <a:bodyPr>
            <a:spAutoFit/>
          </a:bodyPr>
          <a:lstStyle/>
          <a:p>
            <a:r>
              <a:rPr lang="es-ES" dirty="0" smtClean="0"/>
              <a:t>Incidencia máxima: </a:t>
            </a:r>
          </a:p>
          <a:p>
            <a:r>
              <a:rPr lang="es-ES" dirty="0" smtClean="0"/>
              <a:t>Antes </a:t>
            </a:r>
            <a:r>
              <a:rPr lang="es-ES" dirty="0"/>
              <a:t>de 24 años de edad en </a:t>
            </a:r>
            <a:r>
              <a:rPr lang="es-ES" dirty="0" smtClean="0"/>
              <a:t>mujeres</a:t>
            </a:r>
            <a:endParaRPr lang="es-ES" dirty="0"/>
          </a:p>
          <a:p>
            <a:r>
              <a:rPr lang="es-ES" dirty="0"/>
              <a:t>Entre 25 y 29 años de edad entre los hombres</a:t>
            </a:r>
          </a:p>
        </p:txBody>
      </p:sp>
      <p:sp>
        <p:nvSpPr>
          <p:cNvPr id="8" name="7 CuadroTexto"/>
          <p:cNvSpPr txBox="1"/>
          <p:nvPr/>
        </p:nvSpPr>
        <p:spPr>
          <a:xfrm>
            <a:off x="71500" y="116632"/>
            <a:ext cx="2232248" cy="923330"/>
          </a:xfrm>
          <a:prstGeom prst="rect">
            <a:avLst/>
          </a:prstGeom>
          <a:solidFill>
            <a:srgbClr val="376092"/>
          </a:solidFill>
          <a:ln w="28575">
            <a:solidFill>
              <a:schemeClr val="tx1"/>
            </a:solidFill>
          </a:ln>
        </p:spPr>
        <p:txBody>
          <a:bodyPr wrap="square" rtlCol="0">
            <a:spAutoFit/>
          </a:bodyPr>
          <a:lstStyle/>
          <a:p>
            <a:r>
              <a:rPr lang="es-ES" b="1" dirty="0">
                <a:solidFill>
                  <a:schemeClr val="bg1"/>
                </a:solidFill>
              </a:rPr>
              <a:t>Cánceres asociados a VPH en hombres: en aumento</a:t>
            </a:r>
          </a:p>
        </p:txBody>
      </p:sp>
      <p:sp>
        <p:nvSpPr>
          <p:cNvPr id="9" name="8 CuadroTexto"/>
          <p:cNvSpPr txBox="1"/>
          <p:nvPr/>
        </p:nvSpPr>
        <p:spPr>
          <a:xfrm>
            <a:off x="7631832" y="6357167"/>
            <a:ext cx="1332656"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4030250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64193" y="188640"/>
            <a:ext cx="4204151" cy="844932"/>
          </a:xfrm>
        </p:spPr>
        <p:txBody>
          <a:bodyPr>
            <a:normAutofit/>
          </a:bodyPr>
          <a:lstStyle/>
          <a:p>
            <a:r>
              <a:rPr lang="es-ES" sz="3200" b="1" dirty="0" smtClean="0"/>
              <a:t>Verrugas genitales</a:t>
            </a:r>
            <a:endParaRPr lang="es-ES" sz="3200" b="1" dirty="0"/>
          </a:p>
        </p:txBody>
      </p:sp>
      <p:sp>
        <p:nvSpPr>
          <p:cNvPr id="8" name="7 Rectángulo"/>
          <p:cNvSpPr/>
          <p:nvPr/>
        </p:nvSpPr>
        <p:spPr>
          <a:xfrm>
            <a:off x="167386" y="1412776"/>
            <a:ext cx="8496944" cy="1569660"/>
          </a:xfrm>
          <a:prstGeom prst="rect">
            <a:avLst/>
          </a:prstGeom>
          <a:solidFill>
            <a:schemeClr val="bg1"/>
          </a:solidFill>
          <a:ln>
            <a:solidFill>
              <a:schemeClr val="accent6">
                <a:lumMod val="20000"/>
                <a:lumOff val="80000"/>
              </a:schemeClr>
            </a:solidFill>
          </a:ln>
        </p:spPr>
        <p:txBody>
          <a:bodyPr wrap="square">
            <a:spAutoFit/>
          </a:bodyPr>
          <a:lstStyle/>
          <a:p>
            <a:pPr marL="285750" indent="-285750">
              <a:spcBef>
                <a:spcPct val="0"/>
              </a:spcBef>
              <a:buFont typeface="Arial" panose="020B0604020202020204" pitchFamily="34" charset="0"/>
              <a:buChar char="•"/>
            </a:pPr>
            <a:r>
              <a:rPr lang="es-ES" altLang="es-ES" sz="1600" dirty="0" smtClean="0">
                <a:latin typeface="Calibri" panose="020F0502020204030204" pitchFamily="34" charset="0"/>
              </a:rPr>
              <a:t>Es </a:t>
            </a:r>
            <a:r>
              <a:rPr lang="es-ES" altLang="es-ES" sz="1600" dirty="0">
                <a:latin typeface="Calibri" panose="020F0502020204030204" pitchFamily="34" charset="0"/>
              </a:rPr>
              <a:t>la ITS más prevalente en la actualidad</a:t>
            </a:r>
          </a:p>
          <a:p>
            <a:pPr marL="285750" indent="-285750">
              <a:spcBef>
                <a:spcPct val="0"/>
              </a:spcBef>
              <a:buFont typeface="Arial" panose="020B0604020202020204" pitchFamily="34" charset="0"/>
              <a:buChar char="•"/>
            </a:pPr>
            <a:r>
              <a:rPr lang="es-ES" altLang="es-ES" sz="1600" dirty="0">
                <a:latin typeface="Calibri" panose="020F0502020204030204" pitchFamily="34" charset="0"/>
              </a:rPr>
              <a:t>Infección VPH más frecuente</a:t>
            </a:r>
          </a:p>
          <a:p>
            <a:pPr marL="285750" indent="-285750">
              <a:spcBef>
                <a:spcPct val="0"/>
              </a:spcBef>
              <a:buFont typeface="Arial" panose="020B0604020202020204" pitchFamily="34" charset="0"/>
              <a:buChar char="•"/>
            </a:pPr>
            <a:r>
              <a:rPr lang="es-ES" altLang="es-ES" sz="1600" dirty="0" smtClean="0">
                <a:latin typeface="Calibri" panose="020F0502020204030204" pitchFamily="34" charset="0"/>
              </a:rPr>
              <a:t>Repercusión </a:t>
            </a:r>
            <a:r>
              <a:rPr lang="es-ES" altLang="es-ES" sz="1600" dirty="0">
                <a:latin typeface="Calibri" panose="020F0502020204030204" pitchFamily="34" charset="0"/>
              </a:rPr>
              <a:t>importante en la vida </a:t>
            </a:r>
            <a:r>
              <a:rPr lang="es-ES" altLang="es-ES" sz="1600" dirty="0" err="1">
                <a:latin typeface="Calibri" panose="020F0502020204030204" pitchFamily="34" charset="0"/>
              </a:rPr>
              <a:t>psicoafectiva</a:t>
            </a:r>
            <a:r>
              <a:rPr lang="es-ES" altLang="es-ES" sz="1600" dirty="0">
                <a:latin typeface="Calibri" panose="020F0502020204030204" pitchFamily="34" charset="0"/>
              </a:rPr>
              <a:t>  y en la calidad de vida.</a:t>
            </a:r>
          </a:p>
          <a:p>
            <a:pPr marL="285750" indent="-285750">
              <a:spcBef>
                <a:spcPct val="0"/>
              </a:spcBef>
              <a:buFont typeface="Arial" panose="020B0604020202020204" pitchFamily="34" charset="0"/>
              <a:buChar char="•"/>
            </a:pPr>
            <a:r>
              <a:rPr lang="es-ES" altLang="es-ES" sz="1600" dirty="0">
                <a:latin typeface="Calibri" panose="020F0502020204030204" pitchFamily="34" charset="0"/>
              </a:rPr>
              <a:t>Alta tasa recidivante (30</a:t>
            </a:r>
            <a:r>
              <a:rPr lang="es-ES" altLang="es-ES" sz="1600" dirty="0" smtClean="0">
                <a:latin typeface="Calibri" panose="020F0502020204030204" pitchFamily="34" charset="0"/>
              </a:rPr>
              <a:t>%) y alto riesgo de transmisión</a:t>
            </a:r>
            <a:endParaRPr lang="es-ES" altLang="es-ES" sz="1600" dirty="0">
              <a:latin typeface="Calibri" panose="020F0502020204030204" pitchFamily="34" charset="0"/>
            </a:endParaRPr>
          </a:p>
          <a:p>
            <a:pPr marL="285750" indent="-285750">
              <a:spcBef>
                <a:spcPct val="0"/>
              </a:spcBef>
              <a:buFont typeface="Arial" panose="020B0604020202020204" pitchFamily="34" charset="0"/>
              <a:buChar char="•"/>
            </a:pPr>
            <a:r>
              <a:rPr lang="es-ES" sz="1600" dirty="0">
                <a:latin typeface="Calibri" panose="020F0502020204030204" pitchFamily="34" charset="0"/>
              </a:rPr>
              <a:t>Alto impacto económico: se estima que más : </a:t>
            </a:r>
          </a:p>
          <a:p>
            <a:pPr marL="742950" lvl="1" indent="-285750">
              <a:spcBef>
                <a:spcPct val="0"/>
              </a:spcBef>
              <a:buFont typeface="Wingdings" panose="05000000000000000000" pitchFamily="2" charset="2"/>
              <a:buChar char="ü"/>
            </a:pPr>
            <a:r>
              <a:rPr lang="es-ES" sz="1600" i="1" dirty="0">
                <a:latin typeface="Calibri" panose="020F0502020204030204" pitchFamily="34" charset="0"/>
              </a:rPr>
              <a:t>Más de </a:t>
            </a:r>
            <a:r>
              <a:rPr lang="es-ES" sz="1600" b="1" i="1" u="sng" dirty="0">
                <a:latin typeface="Calibri" panose="020F0502020204030204" pitchFamily="34" charset="0"/>
              </a:rPr>
              <a:t>56400 casos anuales que suponen 47 millones de euros/año en España</a:t>
            </a:r>
          </a:p>
        </p:txBody>
      </p:sp>
      <p:sp>
        <p:nvSpPr>
          <p:cNvPr id="10" name="9 Rectángulo"/>
          <p:cNvSpPr/>
          <p:nvPr/>
        </p:nvSpPr>
        <p:spPr>
          <a:xfrm>
            <a:off x="787057" y="6053992"/>
            <a:ext cx="4833581" cy="461665"/>
          </a:xfrm>
          <a:prstGeom prst="rect">
            <a:avLst/>
          </a:prstGeom>
        </p:spPr>
        <p:txBody>
          <a:bodyPr wrap="square">
            <a:spAutoFit/>
          </a:bodyPr>
          <a:lstStyle/>
          <a:p>
            <a:pPr>
              <a:spcBef>
                <a:spcPct val="0"/>
              </a:spcBef>
            </a:pPr>
            <a:r>
              <a:rPr lang="es-ES" altLang="es-ES" sz="800" dirty="0" err="1">
                <a:latin typeface="+mj-lt"/>
              </a:rPr>
              <a:t>Gissmman</a:t>
            </a:r>
            <a:r>
              <a:rPr lang="es-ES" altLang="es-ES" sz="800" dirty="0">
                <a:latin typeface="+mj-lt"/>
              </a:rPr>
              <a:t> L et al </a:t>
            </a:r>
            <a:r>
              <a:rPr lang="es-ES" altLang="es-ES" sz="800" dirty="0" err="1">
                <a:latin typeface="+mj-lt"/>
              </a:rPr>
              <a:t>Proc</a:t>
            </a:r>
            <a:r>
              <a:rPr lang="es-ES" altLang="es-ES" sz="800" dirty="0">
                <a:latin typeface="+mj-lt"/>
              </a:rPr>
              <a:t> </a:t>
            </a:r>
            <a:r>
              <a:rPr lang="es-ES" altLang="es-ES" sz="800" dirty="0" err="1">
                <a:latin typeface="+mj-lt"/>
              </a:rPr>
              <a:t>Natc</a:t>
            </a:r>
            <a:r>
              <a:rPr lang="es-ES" altLang="es-ES" sz="800" dirty="0">
                <a:latin typeface="+mj-lt"/>
              </a:rPr>
              <a:t> </a:t>
            </a:r>
            <a:r>
              <a:rPr lang="es-ES" altLang="es-ES" sz="800" dirty="0" err="1">
                <a:latin typeface="+mj-lt"/>
              </a:rPr>
              <a:t>Acad</a:t>
            </a:r>
            <a:r>
              <a:rPr lang="es-ES" altLang="es-ES" sz="800" dirty="0">
                <a:latin typeface="+mj-lt"/>
              </a:rPr>
              <a:t> </a:t>
            </a:r>
            <a:r>
              <a:rPr lang="es-ES" altLang="es-ES" sz="800" dirty="0" err="1">
                <a:latin typeface="+mj-lt"/>
              </a:rPr>
              <a:t>Sci</a:t>
            </a:r>
            <a:r>
              <a:rPr lang="es-ES" altLang="es-ES" sz="800" dirty="0">
                <a:latin typeface="+mj-lt"/>
              </a:rPr>
              <a:t> USA 1983; </a:t>
            </a:r>
            <a:r>
              <a:rPr lang="es-ES" altLang="es-ES" sz="800" dirty="0" err="1">
                <a:latin typeface="+mj-lt"/>
              </a:rPr>
              <a:t>Castellsagué</a:t>
            </a:r>
            <a:r>
              <a:rPr lang="es-ES" altLang="es-ES" sz="800" dirty="0">
                <a:latin typeface="+mj-lt"/>
              </a:rPr>
              <a:t> X et al. </a:t>
            </a:r>
            <a:r>
              <a:rPr lang="es-ES" altLang="es-ES" sz="800" dirty="0" err="1">
                <a:latin typeface="+mj-lt"/>
              </a:rPr>
              <a:t>Erogin</a:t>
            </a:r>
            <a:r>
              <a:rPr lang="es-ES" altLang="es-ES" sz="800" dirty="0">
                <a:latin typeface="+mj-lt"/>
              </a:rPr>
              <a:t> 2007; Creer CE, et al J </a:t>
            </a:r>
            <a:r>
              <a:rPr lang="es-ES" altLang="es-ES" sz="800" dirty="0" err="1">
                <a:latin typeface="+mj-lt"/>
              </a:rPr>
              <a:t>Clin</a:t>
            </a:r>
            <a:r>
              <a:rPr lang="es-ES" altLang="es-ES" sz="800" dirty="0">
                <a:latin typeface="+mj-lt"/>
              </a:rPr>
              <a:t> </a:t>
            </a:r>
            <a:r>
              <a:rPr lang="es-ES" altLang="es-ES" sz="800" dirty="0" err="1">
                <a:latin typeface="+mj-lt"/>
              </a:rPr>
              <a:t>Microbiol</a:t>
            </a:r>
            <a:r>
              <a:rPr lang="es-ES" altLang="es-ES" sz="800" dirty="0">
                <a:latin typeface="+mj-lt"/>
              </a:rPr>
              <a:t> 1995,  </a:t>
            </a:r>
            <a:r>
              <a:rPr lang="en-US" altLang="es-ES" sz="800" dirty="0" err="1">
                <a:latin typeface="+mj-lt"/>
              </a:rPr>
              <a:t>Woodhall</a:t>
            </a:r>
            <a:r>
              <a:rPr lang="en-US" altLang="es-ES" sz="800" dirty="0">
                <a:latin typeface="+mj-lt"/>
              </a:rPr>
              <a:t> S et al. Sex </a:t>
            </a:r>
            <a:r>
              <a:rPr lang="en-US" altLang="es-ES" sz="800" dirty="0" err="1">
                <a:latin typeface="+mj-lt"/>
              </a:rPr>
              <a:t>Transm</a:t>
            </a:r>
            <a:r>
              <a:rPr lang="en-US" altLang="es-ES" sz="800" dirty="0">
                <a:latin typeface="+mj-lt"/>
              </a:rPr>
              <a:t> Infect. 2008, </a:t>
            </a:r>
            <a:r>
              <a:rPr lang="fr-FR" altLang="es-ES" sz="800" dirty="0" err="1">
                <a:latin typeface="+mj-lt"/>
              </a:rPr>
              <a:t>Riethmuller</a:t>
            </a:r>
            <a:r>
              <a:rPr lang="fr-FR" altLang="es-ES" sz="800" dirty="0">
                <a:latin typeface="+mj-lt"/>
              </a:rPr>
              <a:t> D et al. La Revue du </a:t>
            </a:r>
            <a:r>
              <a:rPr lang="fr-FR" altLang="es-ES" sz="800" dirty="0" err="1">
                <a:latin typeface="+mj-lt"/>
              </a:rPr>
              <a:t>practicien</a:t>
            </a:r>
            <a:r>
              <a:rPr lang="fr-FR" altLang="es-ES" sz="800" dirty="0">
                <a:latin typeface="+mj-lt"/>
              </a:rPr>
              <a:t>, 2006, </a:t>
            </a:r>
            <a:r>
              <a:rPr lang="es-ES" altLang="es-ES" sz="800" dirty="0" err="1">
                <a:latin typeface="+mj-lt"/>
              </a:rPr>
              <a:t>Castellsagué</a:t>
            </a:r>
            <a:r>
              <a:rPr lang="es-ES" altLang="es-ES" sz="800" dirty="0">
                <a:latin typeface="+mj-lt"/>
              </a:rPr>
              <a:t> et al </a:t>
            </a:r>
            <a:r>
              <a:rPr lang="es-ES" altLang="es-ES" sz="800" dirty="0" err="1">
                <a:latin typeface="+mj-lt"/>
              </a:rPr>
              <a:t>Prog</a:t>
            </a:r>
            <a:r>
              <a:rPr lang="es-ES" altLang="es-ES" sz="800" dirty="0">
                <a:latin typeface="+mj-lt"/>
              </a:rPr>
              <a:t> </a:t>
            </a:r>
            <a:r>
              <a:rPr lang="es-ES" altLang="es-ES" sz="800" dirty="0" err="1">
                <a:latin typeface="+mj-lt"/>
              </a:rPr>
              <a:t>Obstet</a:t>
            </a:r>
            <a:r>
              <a:rPr lang="es-ES" altLang="es-ES" sz="800" dirty="0">
                <a:latin typeface="+mj-lt"/>
              </a:rPr>
              <a:t> </a:t>
            </a:r>
            <a:r>
              <a:rPr lang="es-ES" altLang="es-ES" sz="800" dirty="0" err="1">
                <a:latin typeface="+mj-lt"/>
              </a:rPr>
              <a:t>Ginecol</a:t>
            </a:r>
            <a:r>
              <a:rPr lang="es-ES" altLang="es-ES" sz="800" dirty="0">
                <a:latin typeface="+mj-lt"/>
              </a:rPr>
              <a:t>. 2008</a:t>
            </a:r>
          </a:p>
        </p:txBody>
      </p:sp>
      <p:sp>
        <p:nvSpPr>
          <p:cNvPr id="11" name="10 Rectángulo"/>
          <p:cNvSpPr/>
          <p:nvPr/>
        </p:nvSpPr>
        <p:spPr>
          <a:xfrm>
            <a:off x="202881" y="5717860"/>
            <a:ext cx="1728192" cy="338554"/>
          </a:xfrm>
          <a:prstGeom prst="rect">
            <a:avLst/>
          </a:prstGeom>
        </p:spPr>
        <p:txBody>
          <a:bodyPr wrap="square">
            <a:spAutoFit/>
          </a:bodyPr>
          <a:lstStyle/>
          <a:p>
            <a:pPr>
              <a:spcBef>
                <a:spcPct val="0"/>
              </a:spcBef>
            </a:pPr>
            <a:r>
              <a:rPr lang="es-ES" altLang="es-ES" sz="800" dirty="0">
                <a:latin typeface="+mj-lt"/>
              </a:rPr>
              <a:t>Xavi Bosch VPH hoy 2009 </a:t>
            </a:r>
          </a:p>
          <a:p>
            <a:pPr>
              <a:spcBef>
                <a:spcPct val="0"/>
              </a:spcBef>
            </a:pPr>
            <a:r>
              <a:rPr lang="fr-FR" altLang="es-ES" sz="800" dirty="0" err="1">
                <a:latin typeface="+mj-lt"/>
              </a:rPr>
              <a:t>Syrjanen</a:t>
            </a:r>
            <a:r>
              <a:rPr lang="fr-FR" altLang="es-ES" sz="800" dirty="0">
                <a:latin typeface="+mj-lt"/>
              </a:rPr>
              <a:t> Scan J Infect Dis  2009</a:t>
            </a:r>
            <a:endParaRPr lang="es-ES" altLang="es-ES" sz="800" dirty="0">
              <a:latin typeface="+mj-lt"/>
            </a:endParaRPr>
          </a:p>
        </p:txBody>
      </p:sp>
      <p:graphicFrame>
        <p:nvGraphicFramePr>
          <p:cNvPr id="13" name="Group 73"/>
          <p:cNvGraphicFramePr>
            <a:graphicFrameLocks/>
          </p:cNvGraphicFramePr>
          <p:nvPr>
            <p:extLst>
              <p:ext uri="{D42A27DB-BD31-4B8C-83A1-F6EECF244321}">
                <p14:modId xmlns:p14="http://schemas.microsoft.com/office/powerpoint/2010/main" val="2139927919"/>
              </p:ext>
            </p:extLst>
          </p:nvPr>
        </p:nvGraphicFramePr>
        <p:xfrm>
          <a:off x="183460" y="3205692"/>
          <a:ext cx="8608956" cy="2393024"/>
        </p:xfrm>
        <a:graphic>
          <a:graphicData uri="http://schemas.openxmlformats.org/drawingml/2006/table">
            <a:tbl>
              <a:tblPr/>
              <a:tblGrid>
                <a:gridCol w="2564291"/>
                <a:gridCol w="1432658"/>
                <a:gridCol w="1493978"/>
                <a:gridCol w="1516276"/>
                <a:gridCol w="1601753"/>
              </a:tblGrid>
              <a:tr h="503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chemeClr val="bg1"/>
                        </a:solidFill>
                        <a:effectLst/>
                        <a:latin typeface="Calibri" pitchFamily="34" charset="0"/>
                        <a:cs typeface="Arial" charset="0"/>
                      </a:endParaRPr>
                    </a:p>
                  </a:txBody>
                  <a:tcPr marL="81280" marR="81280"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Calibri" pitchFamily="34" charset="0"/>
                          <a:cs typeface="Arial" charset="0"/>
                        </a:rPr>
                        <a:t>Nuevos</a:t>
                      </a:r>
                      <a:r>
                        <a:rPr kumimoji="0" lang="en-US" sz="1400" b="1" i="0" u="none" strike="noStrike" cap="none" normalizeH="0" baseline="0" dirty="0" smtClean="0">
                          <a:ln>
                            <a:noFill/>
                          </a:ln>
                          <a:solidFill>
                            <a:schemeClr val="bg1"/>
                          </a:solidFill>
                          <a:effectLst/>
                          <a:latin typeface="Calibri" pitchFamily="34"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Calibri" pitchFamily="34" charset="0"/>
                          <a:cs typeface="Arial" charset="0"/>
                        </a:rPr>
                        <a:t>casos</a:t>
                      </a:r>
                      <a:endParaRPr kumimoji="0" lang="en-US" sz="1400" b="1" i="0" u="none" strike="noStrike" cap="none" normalizeH="0" baseline="0" dirty="0" smtClean="0">
                        <a:ln>
                          <a:noFill/>
                        </a:ln>
                        <a:solidFill>
                          <a:schemeClr val="bg1"/>
                        </a:solidFill>
                        <a:effectLst/>
                        <a:latin typeface="Calibri" pitchFamily="34" charset="0"/>
                        <a:cs typeface="Arial" charset="0"/>
                      </a:endParaRPr>
                    </a:p>
                  </a:txBody>
                  <a:tcPr marL="81280" marR="81280"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Calibri" pitchFamily="34" charset="0"/>
                          <a:cs typeface="Arial" charset="0"/>
                        </a:rPr>
                        <a:t>Casos</a:t>
                      </a:r>
                      <a:r>
                        <a:rPr kumimoji="0" lang="en-US" sz="1400" b="1" i="0" u="none" strike="noStrike" cap="none" normalizeH="0" baseline="0" dirty="0" smtClean="0">
                          <a:ln>
                            <a:noFill/>
                          </a:ln>
                          <a:solidFill>
                            <a:schemeClr val="bg1"/>
                          </a:solidFill>
                          <a:effectLst/>
                          <a:latin typeface="Calibri" pitchFamily="34" charset="0"/>
                          <a:cs typeface="Arial" charset="0"/>
                        </a:rPr>
                        <a:t> </a:t>
                      </a:r>
                      <a:r>
                        <a:rPr kumimoji="0" lang="en-US" sz="1400" b="1" i="0" u="none" strike="noStrike" cap="none" normalizeH="0" baseline="0" dirty="0" err="1" smtClean="0">
                          <a:ln>
                            <a:noFill/>
                          </a:ln>
                          <a:solidFill>
                            <a:schemeClr val="bg1"/>
                          </a:solidFill>
                          <a:effectLst/>
                          <a:latin typeface="Calibri" pitchFamily="34" charset="0"/>
                          <a:cs typeface="Arial" charset="0"/>
                        </a:rPr>
                        <a:t>recurrentes</a:t>
                      </a:r>
                      <a:endParaRPr kumimoji="0" lang="en-US" sz="1400" b="1" i="0" u="none" strike="noStrike" cap="none" normalizeH="0" baseline="0" dirty="0" smtClean="0">
                        <a:ln>
                          <a:noFill/>
                        </a:ln>
                        <a:solidFill>
                          <a:schemeClr val="bg1"/>
                        </a:solidFill>
                        <a:effectLst/>
                        <a:latin typeface="Calibri" pitchFamily="34" charset="0"/>
                        <a:cs typeface="Arial" charset="0"/>
                      </a:endParaRPr>
                    </a:p>
                  </a:txBody>
                  <a:tcPr marL="81280" marR="81280"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Calibri" pitchFamily="34" charset="0"/>
                          <a:cs typeface="Arial" charset="0"/>
                        </a:rPr>
                        <a:t>Casos</a:t>
                      </a:r>
                      <a:r>
                        <a:rPr kumimoji="0" lang="en-US" sz="1400" b="1" i="0" u="none" strike="noStrike" cap="none" normalizeH="0" baseline="0" dirty="0" smtClean="0">
                          <a:ln>
                            <a:noFill/>
                          </a:ln>
                          <a:solidFill>
                            <a:schemeClr val="bg1"/>
                          </a:solidFill>
                          <a:effectLst/>
                          <a:latin typeface="Calibri" pitchFamily="34" charset="0"/>
                          <a:cs typeface="Arial" charset="0"/>
                        </a:rPr>
                        <a:t> </a:t>
                      </a:r>
                      <a:r>
                        <a:rPr kumimoji="0" lang="en-US" sz="1400" b="1" i="0" u="none" strike="noStrike" cap="none" normalizeH="0" baseline="0" dirty="0" err="1" smtClean="0">
                          <a:ln>
                            <a:noFill/>
                          </a:ln>
                          <a:solidFill>
                            <a:schemeClr val="bg1"/>
                          </a:solidFill>
                          <a:effectLst/>
                          <a:latin typeface="Calibri" pitchFamily="34" charset="0"/>
                          <a:cs typeface="Arial" charset="0"/>
                        </a:rPr>
                        <a:t>resistentes</a:t>
                      </a:r>
                      <a:endParaRPr kumimoji="0" lang="en-US" sz="1400" b="1" i="0" u="none" strike="noStrike" cap="none" normalizeH="0" baseline="0" dirty="0" smtClean="0">
                        <a:ln>
                          <a:noFill/>
                        </a:ln>
                        <a:solidFill>
                          <a:schemeClr val="bg1"/>
                        </a:solidFill>
                        <a:effectLst/>
                        <a:latin typeface="Calibri" pitchFamily="34" charset="0"/>
                        <a:cs typeface="Arial" charset="0"/>
                      </a:endParaRPr>
                    </a:p>
                  </a:txBody>
                  <a:tcPr marL="81280" marR="81280"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Calibri" pitchFamily="34" charset="0"/>
                          <a:cs typeface="Arial" charset="0"/>
                        </a:rPr>
                        <a:t>Prevalencia</a:t>
                      </a:r>
                      <a:r>
                        <a:rPr kumimoji="0" lang="en-US" sz="1400" b="1" i="0" u="none" strike="noStrike" cap="none" normalizeH="0" baseline="0" dirty="0" smtClean="0">
                          <a:ln>
                            <a:noFill/>
                          </a:ln>
                          <a:solidFill>
                            <a:schemeClr val="bg1"/>
                          </a:solidFill>
                          <a:effectLst/>
                          <a:latin typeface="Calibri" pitchFamily="34" charset="0"/>
                          <a:cs typeface="Arial" charset="0"/>
                        </a:rPr>
                        <a:t> global</a:t>
                      </a:r>
                    </a:p>
                  </a:txBody>
                  <a:tcPr marL="81280" marR="81280"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r>
              <a:tr h="2739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   </a:t>
                      </a:r>
                      <a:r>
                        <a:rPr kumimoji="0" lang="en-US" sz="1400" b="0" i="0" u="none" strike="noStrike" cap="none" normalizeH="0" baseline="0" dirty="0" err="1" smtClean="0">
                          <a:ln>
                            <a:noFill/>
                          </a:ln>
                          <a:solidFill>
                            <a:schemeClr val="tx2">
                              <a:lumMod val="75000"/>
                            </a:schemeClr>
                          </a:solidFill>
                          <a:effectLst/>
                          <a:latin typeface="Calibri" pitchFamily="34" charset="0"/>
                          <a:cs typeface="Arial" charset="0"/>
                        </a:rPr>
                        <a:t>Varones</a:t>
                      </a: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 no. de </a:t>
                      </a:r>
                      <a:r>
                        <a:rPr kumimoji="0" lang="en-US" sz="1400" b="0" i="0" u="none" strike="noStrike" cap="none" normalizeH="0" baseline="0" dirty="0" err="1" smtClean="0">
                          <a:ln>
                            <a:noFill/>
                          </a:ln>
                          <a:solidFill>
                            <a:schemeClr val="tx2">
                              <a:lumMod val="75000"/>
                            </a:schemeClr>
                          </a:solidFill>
                          <a:effectLst/>
                          <a:latin typeface="Calibri" pitchFamily="34" charset="0"/>
                          <a:cs typeface="Arial" charset="0"/>
                        </a:rPr>
                        <a:t>casos</a:t>
                      </a: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a:t>
                      </a:r>
                      <a:r>
                        <a:rPr kumimoji="0" lang="en-US" sz="1400" b="0" i="0" u="none" strike="noStrike" cap="none" normalizeH="0" baseline="0" dirty="0" err="1" smtClean="0">
                          <a:ln>
                            <a:noFill/>
                          </a:ln>
                          <a:solidFill>
                            <a:schemeClr val="tx2">
                              <a:lumMod val="75000"/>
                            </a:schemeClr>
                          </a:solidFill>
                          <a:effectLst/>
                          <a:latin typeface="Calibri" pitchFamily="34" charset="0"/>
                          <a:cs typeface="Arial" charset="0"/>
                        </a:rPr>
                        <a:t>año</a:t>
                      </a:r>
                      <a:endParaRPr kumimoji="0" lang="en-US" sz="1400" b="0" i="0" u="none" strike="noStrike" cap="none" normalizeH="0" baseline="0" dirty="0" smtClean="0">
                        <a:ln>
                          <a:noFill/>
                        </a:ln>
                        <a:solidFill>
                          <a:schemeClr val="tx2">
                            <a:lumMod val="75000"/>
                          </a:schemeClr>
                        </a:solidFill>
                        <a:effectLst/>
                        <a:latin typeface="Calibri" pitchFamily="34" charset="0"/>
                        <a:cs typeface="Arial" charset="0"/>
                      </a:endParaRPr>
                    </a:p>
                  </a:txBody>
                  <a:tcPr marL="81280" marR="81280" marT="45716" marB="45716" horzOverflow="overflow">
                    <a:lnL w="12700"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21 397</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7 313</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3 123</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31 833</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r>
              <a:tr h="257176">
                <a:tc>
                  <a:txBody>
                    <a:bodyPr/>
                    <a:lstStyle/>
                    <a:p>
                      <a:pPr marL="982663"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2">
                              <a:lumMod val="75000"/>
                            </a:schemeClr>
                          </a:solidFill>
                          <a:effectLst/>
                          <a:latin typeface="Calibri" pitchFamily="34" charset="0"/>
                          <a:cs typeface="Arial" charset="0"/>
                        </a:rPr>
                        <a:t>Tasa</a:t>
                      </a: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 </a:t>
                      </a:r>
                      <a:r>
                        <a:rPr kumimoji="0" lang="en-US" sz="1400" b="0" i="0" u="none" strike="noStrike" cap="none" normalizeH="0" baseline="0" dirty="0" err="1" smtClean="0">
                          <a:ln>
                            <a:noFill/>
                          </a:ln>
                          <a:solidFill>
                            <a:schemeClr val="tx2">
                              <a:lumMod val="75000"/>
                            </a:schemeClr>
                          </a:solidFill>
                          <a:effectLst/>
                          <a:latin typeface="Calibri" pitchFamily="34" charset="0"/>
                          <a:cs typeface="Arial" charset="0"/>
                        </a:rPr>
                        <a:t>por</a:t>
                      </a: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 100 000</a:t>
                      </a:r>
                    </a:p>
                  </a:txBody>
                  <a:tcPr marL="81280" marR="81280" marT="45716" marB="45716" horzOverflow="overflow">
                    <a:lnL w="12700"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136.58</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46.68</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19.93</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203.19</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r>
              <a:tr h="312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   </a:t>
                      </a:r>
                      <a:r>
                        <a:rPr kumimoji="0" lang="en-US" sz="1400" b="0" i="0" u="none" strike="noStrike" cap="none" normalizeH="0" baseline="0" dirty="0" err="1" smtClean="0">
                          <a:ln>
                            <a:noFill/>
                          </a:ln>
                          <a:solidFill>
                            <a:schemeClr val="tx2">
                              <a:lumMod val="75000"/>
                            </a:schemeClr>
                          </a:solidFill>
                          <a:effectLst/>
                          <a:latin typeface="Calibri" pitchFamily="34" charset="0"/>
                          <a:cs typeface="Arial" charset="0"/>
                        </a:rPr>
                        <a:t>Mujeres</a:t>
                      </a: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 no. de </a:t>
                      </a:r>
                      <a:r>
                        <a:rPr kumimoji="0" lang="en-US" sz="1400" b="0" i="0" u="none" strike="noStrike" cap="none" normalizeH="0" baseline="0" dirty="0" err="1" smtClean="0">
                          <a:ln>
                            <a:noFill/>
                          </a:ln>
                          <a:solidFill>
                            <a:schemeClr val="tx2">
                              <a:lumMod val="75000"/>
                            </a:schemeClr>
                          </a:solidFill>
                          <a:effectLst/>
                          <a:latin typeface="Calibri" pitchFamily="34" charset="0"/>
                          <a:cs typeface="Arial" charset="0"/>
                        </a:rPr>
                        <a:t>casos</a:t>
                      </a: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 / </a:t>
                      </a:r>
                      <a:r>
                        <a:rPr kumimoji="0" lang="en-US" sz="1400" b="0" i="0" u="none" strike="noStrike" cap="none" normalizeH="0" baseline="0" dirty="0" err="1" smtClean="0">
                          <a:ln>
                            <a:noFill/>
                          </a:ln>
                          <a:solidFill>
                            <a:schemeClr val="tx2">
                              <a:lumMod val="75000"/>
                            </a:schemeClr>
                          </a:solidFill>
                          <a:effectLst/>
                          <a:latin typeface="Calibri" pitchFamily="34" charset="0"/>
                          <a:cs typeface="Arial" charset="0"/>
                        </a:rPr>
                        <a:t>año</a:t>
                      </a:r>
                      <a:endParaRPr kumimoji="0" lang="en-US" sz="1400" b="0" i="0" u="none" strike="noStrike" cap="none" normalizeH="0" baseline="0" dirty="0" smtClean="0">
                        <a:ln>
                          <a:noFill/>
                        </a:ln>
                        <a:solidFill>
                          <a:schemeClr val="tx2">
                            <a:lumMod val="75000"/>
                          </a:schemeClr>
                        </a:solidFill>
                        <a:effectLst/>
                        <a:latin typeface="Calibri" pitchFamily="34" charset="0"/>
                        <a:cs typeface="Arial" charset="0"/>
                      </a:endParaRPr>
                    </a:p>
                  </a:txBody>
                  <a:tcPr marL="81280" marR="81280" marT="45716" marB="45716" horzOverflow="overflow">
                    <a:lnL w="12700"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15 168</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5 872</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3 573</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24 613</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r>
              <a:tr h="288032">
                <a:tc>
                  <a:txBody>
                    <a:bodyPr/>
                    <a:lstStyle/>
                    <a:p>
                      <a:pPr marL="900113"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   </a:t>
                      </a:r>
                      <a:r>
                        <a:rPr kumimoji="0" lang="en-US" sz="1400" b="0" i="0" u="none" strike="noStrike" cap="none" normalizeH="0" baseline="0" dirty="0" err="1" smtClean="0">
                          <a:ln>
                            <a:noFill/>
                          </a:ln>
                          <a:solidFill>
                            <a:schemeClr val="tx2">
                              <a:lumMod val="75000"/>
                            </a:schemeClr>
                          </a:solidFill>
                          <a:effectLst/>
                          <a:latin typeface="Calibri" pitchFamily="34" charset="0"/>
                          <a:cs typeface="Arial" charset="0"/>
                        </a:rPr>
                        <a:t>Tasa</a:t>
                      </a: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 </a:t>
                      </a:r>
                      <a:r>
                        <a:rPr kumimoji="0" lang="en-US" sz="1400" b="0" i="0" u="none" strike="noStrike" cap="none" normalizeH="0" baseline="0" dirty="0" err="1" smtClean="0">
                          <a:ln>
                            <a:noFill/>
                          </a:ln>
                          <a:solidFill>
                            <a:schemeClr val="tx2">
                              <a:lumMod val="75000"/>
                            </a:schemeClr>
                          </a:solidFill>
                          <a:effectLst/>
                          <a:latin typeface="Calibri" pitchFamily="34" charset="0"/>
                          <a:cs typeface="Arial" charset="0"/>
                        </a:rPr>
                        <a:t>por</a:t>
                      </a: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 100 000</a:t>
                      </a:r>
                    </a:p>
                  </a:txBody>
                  <a:tcPr marL="81280" marR="81280" marT="45716" marB="45716" horzOverflow="overflow">
                    <a:lnL w="12700"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99.59</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38.55</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23.46</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Calibri" pitchFamily="34" charset="0"/>
                          <a:cs typeface="Arial" charset="0"/>
                        </a:rPr>
                        <a:t>161.60</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r>
              <a:tr h="343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alibri" pitchFamily="34" charset="0"/>
                          <a:cs typeface="Arial" charset="0"/>
                        </a:rPr>
                        <a:t>Total no. de </a:t>
                      </a:r>
                      <a:r>
                        <a:rPr kumimoji="0" lang="en-US" sz="1400" b="1" i="0" u="none" strike="noStrike" cap="none" normalizeH="0" baseline="0" dirty="0" err="1" smtClean="0">
                          <a:ln>
                            <a:noFill/>
                          </a:ln>
                          <a:solidFill>
                            <a:srgbClr val="C00000"/>
                          </a:solidFill>
                          <a:effectLst/>
                          <a:latin typeface="Calibri" pitchFamily="34" charset="0"/>
                          <a:cs typeface="Arial" charset="0"/>
                        </a:rPr>
                        <a:t>casos</a:t>
                      </a:r>
                      <a:r>
                        <a:rPr kumimoji="0" lang="en-US" sz="1400" b="1" i="0" u="none" strike="noStrike" cap="none" normalizeH="0" baseline="0" dirty="0" smtClean="0">
                          <a:ln>
                            <a:noFill/>
                          </a:ln>
                          <a:solidFill>
                            <a:srgbClr val="C00000"/>
                          </a:solidFill>
                          <a:effectLst/>
                          <a:latin typeface="Calibri" pitchFamily="34" charset="0"/>
                          <a:cs typeface="Arial" charset="0"/>
                        </a:rPr>
                        <a:t> / </a:t>
                      </a:r>
                      <a:r>
                        <a:rPr kumimoji="0" lang="en-US" sz="1400" b="1" i="0" u="none" strike="noStrike" cap="none" normalizeH="0" baseline="0" dirty="0" err="1" smtClean="0">
                          <a:ln>
                            <a:noFill/>
                          </a:ln>
                          <a:solidFill>
                            <a:srgbClr val="C00000"/>
                          </a:solidFill>
                          <a:effectLst/>
                          <a:latin typeface="Calibri" pitchFamily="34" charset="0"/>
                          <a:cs typeface="Arial" charset="0"/>
                        </a:rPr>
                        <a:t>año</a:t>
                      </a:r>
                      <a:endParaRPr kumimoji="0" lang="en-US" sz="1400" b="1" i="0" u="none" strike="noStrike" cap="none" normalizeH="0" baseline="0" dirty="0" smtClean="0">
                        <a:ln>
                          <a:noFill/>
                        </a:ln>
                        <a:solidFill>
                          <a:srgbClr val="C00000"/>
                        </a:solidFill>
                        <a:effectLst/>
                        <a:latin typeface="Calibri" pitchFamily="34" charset="0"/>
                        <a:cs typeface="Arial" charset="0"/>
                      </a:endParaRPr>
                    </a:p>
                  </a:txBody>
                  <a:tcPr marL="81280" marR="81280" marT="45716" marB="45716" horzOverflow="overflow">
                    <a:lnL w="12700"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AAD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alibri" pitchFamily="34" charset="0"/>
                          <a:cs typeface="Arial" charset="0"/>
                        </a:rPr>
                        <a:t>36 565</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rgbClr val="6AAD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alibri" pitchFamily="34" charset="0"/>
                          <a:cs typeface="Arial" charset="0"/>
                        </a:rPr>
                        <a:t>13 185</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rgbClr val="6AAD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alibri" pitchFamily="34" charset="0"/>
                          <a:cs typeface="Arial" charset="0"/>
                        </a:rPr>
                        <a:t>6 696</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rgbClr val="6AAD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alibri" pitchFamily="34" charset="0"/>
                          <a:cs typeface="Arial" charset="0"/>
                        </a:rPr>
                        <a:t>56 446</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rgbClr val="6AADE4"/>
                    </a:solidFill>
                  </a:tcPr>
                </a:tc>
              </a:tr>
              <a:tr h="288032">
                <a:tc>
                  <a:txBody>
                    <a:bodyPr/>
                    <a:lstStyle/>
                    <a:p>
                      <a:pPr marL="80486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alibri" pitchFamily="34" charset="0"/>
                          <a:cs typeface="Arial" charset="0"/>
                        </a:rPr>
                        <a:t>   </a:t>
                      </a:r>
                      <a:r>
                        <a:rPr kumimoji="0" lang="en-US" sz="1400" b="1" i="0" u="none" strike="noStrike" cap="none" normalizeH="0" baseline="0" dirty="0" err="1" smtClean="0">
                          <a:ln>
                            <a:noFill/>
                          </a:ln>
                          <a:solidFill>
                            <a:srgbClr val="C00000"/>
                          </a:solidFill>
                          <a:effectLst/>
                          <a:latin typeface="Calibri" pitchFamily="34" charset="0"/>
                          <a:cs typeface="Arial" charset="0"/>
                        </a:rPr>
                        <a:t>Tasa</a:t>
                      </a:r>
                      <a:r>
                        <a:rPr kumimoji="0" lang="en-US" sz="1400" b="1" i="0" u="none" strike="noStrike" cap="none" normalizeH="0" baseline="0" dirty="0" smtClean="0">
                          <a:ln>
                            <a:noFill/>
                          </a:ln>
                          <a:solidFill>
                            <a:srgbClr val="C00000"/>
                          </a:solidFill>
                          <a:effectLst/>
                          <a:latin typeface="Calibri" pitchFamily="34" charset="0"/>
                          <a:cs typeface="Arial" charset="0"/>
                        </a:rPr>
                        <a:t> </a:t>
                      </a:r>
                      <a:r>
                        <a:rPr kumimoji="0" lang="en-US" sz="1400" b="1" i="0" u="none" strike="noStrike" cap="none" normalizeH="0" baseline="0" dirty="0" err="1" smtClean="0">
                          <a:ln>
                            <a:noFill/>
                          </a:ln>
                          <a:solidFill>
                            <a:srgbClr val="C00000"/>
                          </a:solidFill>
                          <a:effectLst/>
                          <a:latin typeface="Calibri" pitchFamily="34" charset="0"/>
                          <a:cs typeface="Arial" charset="0"/>
                        </a:rPr>
                        <a:t>por</a:t>
                      </a:r>
                      <a:r>
                        <a:rPr kumimoji="0" lang="en-US" sz="1400" b="1" i="0" u="none" strike="noStrike" cap="none" normalizeH="0" baseline="0" dirty="0" smtClean="0">
                          <a:ln>
                            <a:noFill/>
                          </a:ln>
                          <a:solidFill>
                            <a:srgbClr val="C00000"/>
                          </a:solidFill>
                          <a:effectLst/>
                          <a:latin typeface="Calibri" pitchFamily="34" charset="0"/>
                          <a:cs typeface="Arial" charset="0"/>
                        </a:rPr>
                        <a:t> 100 000</a:t>
                      </a:r>
                    </a:p>
                  </a:txBody>
                  <a:tcPr marL="81280" marR="81280" marT="45716" marB="45716" horzOverflow="overflow">
                    <a:lnL w="12700"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AAD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alibri" pitchFamily="34" charset="0"/>
                          <a:cs typeface="Arial" charset="0"/>
                        </a:rPr>
                        <a:t>117.86</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rgbClr val="6AAD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alibri" pitchFamily="34" charset="0"/>
                          <a:cs typeface="Arial" charset="0"/>
                        </a:rPr>
                        <a:t>42.57</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rgbClr val="6AAD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alibri" pitchFamily="34" charset="0"/>
                          <a:cs typeface="Arial" charset="0"/>
                        </a:rPr>
                        <a:t>21.72</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rgbClr val="6AAD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alibri" pitchFamily="34" charset="0"/>
                          <a:cs typeface="Arial" charset="0"/>
                        </a:rPr>
                        <a:t>182.14</a:t>
                      </a:r>
                    </a:p>
                  </a:txBody>
                  <a:tcPr marL="81280" marR="81280" marT="45716" marB="45716"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rgbClr val="6AADE4"/>
                    </a:solidFill>
                  </a:tcPr>
                </a:tc>
              </a:tr>
            </a:tbl>
          </a:graphicData>
        </a:graphic>
      </p:graphicFrame>
      <p:sp>
        <p:nvSpPr>
          <p:cNvPr id="14" name="5 CuadroTexto"/>
          <p:cNvSpPr txBox="1">
            <a:spLocks noChangeArrowheads="1"/>
          </p:cNvSpPr>
          <p:nvPr/>
        </p:nvSpPr>
        <p:spPr bwMode="auto">
          <a:xfrm>
            <a:off x="2771800" y="5717860"/>
            <a:ext cx="4025900" cy="246221"/>
          </a:xfrm>
          <a:prstGeom prst="rect">
            <a:avLst/>
          </a:prstGeom>
          <a:noFill/>
          <a:ln w="9525">
            <a:noFill/>
            <a:miter lim="800000"/>
            <a:headEnd/>
            <a:tailEnd/>
          </a:ln>
        </p:spPr>
        <p:txBody>
          <a:bodyPr>
            <a:spAutoFit/>
          </a:bodyPr>
          <a:lstStyle/>
          <a:p>
            <a:pPr algn="r" defTabSz="457200">
              <a:defRPr/>
            </a:pPr>
            <a:r>
              <a:rPr lang="en-US" altLang="zh-TW" sz="1000" b="1" i="1" dirty="0">
                <a:latin typeface="+mn-lt"/>
              </a:rPr>
              <a:t>Castellsagué et al. </a:t>
            </a:r>
            <a:r>
              <a:rPr lang="en-US" altLang="zh-TW" sz="1000" b="1" i="1" dirty="0" err="1">
                <a:latin typeface="+mn-lt"/>
              </a:rPr>
              <a:t>Eur</a:t>
            </a:r>
            <a:r>
              <a:rPr lang="en-US" altLang="zh-TW" sz="1000" b="1" i="1" dirty="0">
                <a:latin typeface="+mn-lt"/>
              </a:rPr>
              <a:t> J Public Health. 2009 Jan;19(1):106-10</a:t>
            </a:r>
          </a:p>
        </p:txBody>
      </p:sp>
      <p:sp>
        <p:nvSpPr>
          <p:cNvPr id="5" name="4 Elipse"/>
          <p:cNvSpPr/>
          <p:nvPr/>
        </p:nvSpPr>
        <p:spPr>
          <a:xfrm>
            <a:off x="7348297" y="4941168"/>
            <a:ext cx="1307009" cy="8455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121029" y="110242"/>
            <a:ext cx="2218723" cy="923330"/>
          </a:xfrm>
          <a:prstGeom prst="rect">
            <a:avLst/>
          </a:prstGeom>
          <a:solidFill>
            <a:srgbClr val="376092"/>
          </a:solidFill>
          <a:ln w="28575">
            <a:solidFill>
              <a:schemeClr val="tx1"/>
            </a:solidFill>
          </a:ln>
        </p:spPr>
        <p:txBody>
          <a:bodyPr wrap="square" rtlCol="0">
            <a:spAutoFit/>
          </a:bodyPr>
          <a:lstStyle/>
          <a:p>
            <a:r>
              <a:rPr lang="es-ES" b="1" dirty="0">
                <a:solidFill>
                  <a:schemeClr val="bg1"/>
                </a:solidFill>
              </a:rPr>
              <a:t>Cánceres asociados a VPH en hombres: en aumento</a:t>
            </a:r>
          </a:p>
        </p:txBody>
      </p:sp>
      <p:sp>
        <p:nvSpPr>
          <p:cNvPr id="6" name="5 CuadroTexto"/>
          <p:cNvSpPr txBox="1"/>
          <p:nvPr/>
        </p:nvSpPr>
        <p:spPr>
          <a:xfrm>
            <a:off x="7668344" y="6400606"/>
            <a:ext cx="1313992"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4276204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772816"/>
            <a:ext cx="8229600" cy="1143000"/>
          </a:xfrm>
        </p:spPr>
        <p:txBody>
          <a:bodyPr>
            <a:normAutofit fontScale="90000"/>
          </a:bodyPr>
          <a:lstStyle/>
          <a:p>
            <a:r>
              <a:rPr lang="es-ES" sz="1600" dirty="0"/>
              <a:t>Estudio con 16.155 hombres y 32.933 mujeres realizado con datos del </a:t>
            </a:r>
            <a:r>
              <a:rPr lang="es-ES" sz="1600" dirty="0" err="1"/>
              <a:t>Danish</a:t>
            </a:r>
            <a:r>
              <a:rPr lang="es-ES" sz="1600" dirty="0"/>
              <a:t> </a:t>
            </a:r>
            <a:r>
              <a:rPr lang="es-ES" sz="1600" dirty="0" err="1"/>
              <a:t>National</a:t>
            </a:r>
            <a:r>
              <a:rPr lang="es-ES" sz="1600" dirty="0"/>
              <a:t> </a:t>
            </a:r>
            <a:r>
              <a:rPr lang="es-ES" sz="1600" dirty="0" err="1"/>
              <a:t>Patient</a:t>
            </a:r>
            <a:r>
              <a:rPr lang="es-ES" sz="1600" dirty="0"/>
              <a:t> </a:t>
            </a:r>
            <a:r>
              <a:rPr lang="es-ES" sz="1600" dirty="0" err="1"/>
              <a:t>Register</a:t>
            </a:r>
            <a:r>
              <a:rPr lang="es-ES" sz="1600" dirty="0"/>
              <a:t> </a:t>
            </a:r>
            <a:r>
              <a:rPr lang="es-ES" sz="1600" dirty="0" smtClean="0"/>
              <a:t>con datos </a:t>
            </a:r>
            <a:r>
              <a:rPr lang="es-ES" sz="1600" dirty="0"/>
              <a:t>de diagnostico de verrugas genitales desde el año 1978 al </a:t>
            </a:r>
            <a:r>
              <a:rPr lang="es-ES" sz="1600" dirty="0" smtClean="0"/>
              <a:t>2008.</a:t>
            </a:r>
            <a:br>
              <a:rPr lang="es-ES" sz="1600" dirty="0" smtClean="0"/>
            </a:br>
            <a:r>
              <a:rPr lang="es-ES" sz="1600" dirty="0" smtClean="0"/>
              <a:t>Se </a:t>
            </a:r>
            <a:r>
              <a:rPr lang="es-ES" sz="1600" dirty="0"/>
              <a:t>calcularon las proporciones de incidencia estandarizada (SIR) como estimaciones del riesgo relativo de  </a:t>
            </a:r>
            <a:br>
              <a:rPr lang="es-ES" sz="1600" dirty="0"/>
            </a:br>
            <a:r>
              <a:rPr lang="es-ES" sz="1600" dirty="0"/>
              <a:t>              cánceres específicos en sitios </a:t>
            </a:r>
            <a:r>
              <a:rPr lang="es-ES" sz="1600" dirty="0" smtClean="0"/>
              <a:t>específicos.</a:t>
            </a:r>
            <a:br>
              <a:rPr lang="es-ES" sz="1600" dirty="0" smtClean="0"/>
            </a:br>
            <a:r>
              <a:rPr lang="es-ES" sz="1600" dirty="0" smtClean="0"/>
              <a:t>Los </a:t>
            </a:r>
            <a:r>
              <a:rPr lang="es-ES" sz="1600" dirty="0"/>
              <a:t>riesgos se mantuvieron elevados durante más de 10 años tras el diagnóstico de Verrugas genitales </a:t>
            </a:r>
            <a:r>
              <a:rPr lang="es-ES" dirty="0"/>
              <a:t/>
            </a:r>
            <a:br>
              <a:rPr lang="es-ES" dirty="0"/>
            </a:br>
            <a:endParaRPr lang="es-ES" dirty="0"/>
          </a:p>
        </p:txBody>
      </p:sp>
      <p:sp>
        <p:nvSpPr>
          <p:cNvPr id="4" name="3 Rectángulo"/>
          <p:cNvSpPr/>
          <p:nvPr/>
        </p:nvSpPr>
        <p:spPr>
          <a:xfrm>
            <a:off x="323528" y="6279560"/>
            <a:ext cx="1691489" cy="261610"/>
          </a:xfrm>
          <a:prstGeom prst="rect">
            <a:avLst/>
          </a:prstGeom>
        </p:spPr>
        <p:txBody>
          <a:bodyPr wrap="none">
            <a:spAutoFit/>
          </a:bodyPr>
          <a:lstStyle/>
          <a:p>
            <a:r>
              <a:rPr lang="es-ES" sz="1100" dirty="0" err="1" smtClean="0"/>
              <a:t>Blomberg</a:t>
            </a:r>
            <a:r>
              <a:rPr lang="es-ES" sz="1100" dirty="0" smtClean="0"/>
              <a:t> </a:t>
            </a:r>
            <a:r>
              <a:rPr lang="es-ES" sz="1100" dirty="0"/>
              <a:t>M </a:t>
            </a:r>
            <a:r>
              <a:rPr lang="es-ES" sz="1100" dirty="0" smtClean="0"/>
              <a:t>et </a:t>
            </a:r>
            <a:r>
              <a:rPr lang="es-ES" sz="1100" dirty="0"/>
              <a:t>al JID 2012</a:t>
            </a:r>
          </a:p>
        </p:txBody>
      </p:sp>
      <p:sp>
        <p:nvSpPr>
          <p:cNvPr id="5" name="4 CuadroTexto"/>
          <p:cNvSpPr txBox="1"/>
          <p:nvPr/>
        </p:nvSpPr>
        <p:spPr>
          <a:xfrm>
            <a:off x="2915816" y="316626"/>
            <a:ext cx="5832648" cy="523220"/>
          </a:xfrm>
          <a:prstGeom prst="rect">
            <a:avLst/>
          </a:prstGeom>
          <a:noFill/>
        </p:spPr>
        <p:txBody>
          <a:bodyPr wrap="square" rtlCol="0">
            <a:spAutoFit/>
          </a:bodyPr>
          <a:lstStyle/>
          <a:p>
            <a:r>
              <a:rPr lang="es-ES" sz="2800" b="1" dirty="0" smtClean="0"/>
              <a:t>Verrugas genitales y riesgo de cáncer</a:t>
            </a:r>
            <a:endParaRPr lang="es-ES" sz="2800" b="1" dirty="0"/>
          </a:p>
        </p:txBody>
      </p:sp>
      <p:sp>
        <p:nvSpPr>
          <p:cNvPr id="6" name="5 CuadroTexto"/>
          <p:cNvSpPr txBox="1"/>
          <p:nvPr/>
        </p:nvSpPr>
        <p:spPr>
          <a:xfrm>
            <a:off x="107504" y="116571"/>
            <a:ext cx="2376264" cy="923330"/>
          </a:xfrm>
          <a:prstGeom prst="rect">
            <a:avLst/>
          </a:prstGeom>
          <a:solidFill>
            <a:schemeClr val="accent1">
              <a:lumMod val="75000"/>
            </a:schemeClr>
          </a:solidFill>
        </p:spPr>
        <p:txBody>
          <a:bodyPr wrap="square" rtlCol="0">
            <a:spAutoFit/>
          </a:bodyPr>
          <a:lstStyle/>
          <a:p>
            <a:r>
              <a:rPr lang="es-ES" b="1" dirty="0">
                <a:solidFill>
                  <a:schemeClr val="bg1"/>
                </a:solidFill>
              </a:rPr>
              <a:t>Cánceres asociados a VPH en hombres: en aumento</a:t>
            </a:r>
          </a:p>
        </p:txBody>
      </p:sp>
      <p:sp>
        <p:nvSpPr>
          <p:cNvPr id="7" name="6 CuadroTexto"/>
          <p:cNvSpPr txBox="1"/>
          <p:nvPr/>
        </p:nvSpPr>
        <p:spPr>
          <a:xfrm>
            <a:off x="7596336" y="6410365"/>
            <a:ext cx="1440160"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pic>
        <p:nvPicPr>
          <p:cNvPr id="5122"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34000"/>
                    </a14:imgEffect>
                  </a14:imgLayer>
                </a14:imgProps>
              </a:ext>
              <a:ext uri="{28A0092B-C50C-407E-A947-70E740481C1C}">
                <a14:useLocalDpi xmlns:a14="http://schemas.microsoft.com/office/drawing/2010/main" val="0"/>
              </a:ext>
            </a:extLst>
          </a:blip>
          <a:srcRect/>
          <a:stretch>
            <a:fillRect/>
          </a:stretch>
        </p:blipFill>
        <p:spPr bwMode="auto">
          <a:xfrm>
            <a:off x="1691680" y="3212976"/>
            <a:ext cx="6034754" cy="2573829"/>
          </a:xfrm>
          <a:prstGeom prst="rect">
            <a:avLst/>
          </a:prstGeom>
          <a:noFill/>
          <a:ln>
            <a:noFill/>
          </a:ln>
          <a:effectLst>
            <a:glow rad="7493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38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2276872"/>
            <a:ext cx="8229600" cy="3849291"/>
          </a:xfrm>
        </p:spPr>
        <p:txBody>
          <a:bodyPr/>
          <a:lstStyle/>
          <a:p>
            <a:endParaRPr lang="es-ES" dirty="0" smtClean="0"/>
          </a:p>
          <a:p>
            <a:pPr>
              <a:buFont typeface="Wingdings" panose="05000000000000000000" pitchFamily="2" charset="2"/>
              <a:buChar char="Ø"/>
            </a:pPr>
            <a:r>
              <a:rPr lang="es-ES" b="1" dirty="0" smtClean="0"/>
              <a:t>Carga </a:t>
            </a:r>
            <a:r>
              <a:rPr lang="es-ES" b="1" dirty="0"/>
              <a:t>de la enfermedad por </a:t>
            </a:r>
            <a:r>
              <a:rPr lang="es-ES" b="1" dirty="0" smtClean="0"/>
              <a:t>VPH</a:t>
            </a:r>
          </a:p>
          <a:p>
            <a:pPr>
              <a:buFont typeface="Wingdings" panose="05000000000000000000" pitchFamily="2" charset="2"/>
              <a:buChar char="Ø"/>
            </a:pPr>
            <a:r>
              <a:rPr lang="es-ES" b="1" dirty="0" smtClean="0"/>
              <a:t> VPH en varones</a:t>
            </a:r>
          </a:p>
          <a:p>
            <a:pPr>
              <a:buFont typeface="Wingdings" panose="05000000000000000000" pitchFamily="2" charset="2"/>
              <a:buChar char="Ø"/>
            </a:pPr>
            <a:r>
              <a:rPr lang="es-ES" b="1" dirty="0" smtClean="0"/>
              <a:t>Mejora de prevención primaria</a:t>
            </a:r>
            <a:endParaRPr lang="es-ES" b="1" dirty="0"/>
          </a:p>
        </p:txBody>
      </p:sp>
      <p:sp>
        <p:nvSpPr>
          <p:cNvPr id="5" name="4 CuadroTexto"/>
          <p:cNvSpPr txBox="1"/>
          <p:nvPr/>
        </p:nvSpPr>
        <p:spPr>
          <a:xfrm>
            <a:off x="7524328" y="6381328"/>
            <a:ext cx="1404156" cy="369332"/>
          </a:xfrm>
          <a:prstGeom prst="rect">
            <a:avLst/>
          </a:prstGeom>
          <a:noFill/>
        </p:spPr>
        <p:txBody>
          <a:bodyPr wrap="square" rtlCol="0">
            <a:spAutoFit/>
          </a:bodyPr>
          <a:lstStyle/>
          <a:p>
            <a:r>
              <a:rPr lang="es-ES" sz="900" dirty="0" err="1"/>
              <a:t>Dra</a:t>
            </a:r>
            <a:r>
              <a:rPr lang="es-ES" sz="900" dirty="0"/>
              <a:t> T. Alonso </a:t>
            </a:r>
            <a:r>
              <a:rPr lang="es-ES" sz="900" dirty="0" smtClean="0"/>
              <a:t>Gutiérrez</a:t>
            </a:r>
            <a:endParaRPr lang="es-ES" sz="900" dirty="0"/>
          </a:p>
          <a:p>
            <a:r>
              <a:rPr lang="es-ES" sz="900" dirty="0"/>
              <a:t>Soria Octubre 2022</a:t>
            </a:r>
          </a:p>
        </p:txBody>
      </p:sp>
    </p:spTree>
    <p:extLst>
      <p:ext uri="{BB962C8B-B14F-4D97-AF65-F5344CB8AC3E}">
        <p14:creationId xmlns:p14="http://schemas.microsoft.com/office/powerpoint/2010/main" val="204465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48662" y="173961"/>
            <a:ext cx="5184576" cy="1143000"/>
          </a:xfrm>
        </p:spPr>
        <p:txBody>
          <a:bodyPr>
            <a:normAutofit/>
          </a:bodyPr>
          <a:lstStyle/>
          <a:p>
            <a:r>
              <a:rPr lang="es-ES" sz="3600" b="1" dirty="0" smtClean="0"/>
              <a:t>En España…</a:t>
            </a:r>
            <a:endParaRPr lang="es-ES" sz="3600" b="1" dirty="0"/>
          </a:p>
        </p:txBody>
      </p:sp>
      <p:pic>
        <p:nvPicPr>
          <p:cNvPr id="1536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27301" y="1628800"/>
            <a:ext cx="7481562" cy="396006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Lst>
        </p:spPr>
      </p:pic>
      <p:sp>
        <p:nvSpPr>
          <p:cNvPr id="29" name="28 CuadroTexto"/>
          <p:cNvSpPr txBox="1"/>
          <p:nvPr/>
        </p:nvSpPr>
        <p:spPr>
          <a:xfrm>
            <a:off x="6225970" y="5638246"/>
            <a:ext cx="1393458" cy="276999"/>
          </a:xfrm>
          <a:prstGeom prst="rect">
            <a:avLst/>
          </a:prstGeom>
          <a:noFill/>
        </p:spPr>
        <p:txBody>
          <a:bodyPr wrap="none" rtlCol="0">
            <a:spAutoFit/>
          </a:bodyPr>
          <a:lstStyle/>
          <a:p>
            <a:r>
              <a:rPr lang="es-ES" sz="1200" dirty="0" smtClean="0"/>
              <a:t>ICO </a:t>
            </a:r>
            <a:r>
              <a:rPr lang="es-ES" sz="1200" dirty="0" err="1" smtClean="0"/>
              <a:t>Factsheet</a:t>
            </a:r>
            <a:r>
              <a:rPr lang="es-ES" sz="1200" dirty="0" smtClean="0"/>
              <a:t> 2014</a:t>
            </a:r>
            <a:endParaRPr lang="es-ES" sz="1200" dirty="0"/>
          </a:p>
        </p:txBody>
      </p:sp>
      <p:sp>
        <p:nvSpPr>
          <p:cNvPr id="34" name="33 CuadroTexto"/>
          <p:cNvSpPr txBox="1"/>
          <p:nvPr/>
        </p:nvSpPr>
        <p:spPr>
          <a:xfrm>
            <a:off x="6084168" y="5250314"/>
            <a:ext cx="1677062" cy="338554"/>
          </a:xfrm>
          <a:prstGeom prst="rect">
            <a:avLst/>
          </a:prstGeom>
          <a:noFill/>
        </p:spPr>
        <p:txBody>
          <a:bodyPr wrap="none" rtlCol="0">
            <a:spAutoFit/>
          </a:bodyPr>
          <a:lstStyle/>
          <a:p>
            <a:r>
              <a:rPr lang="es-ES" sz="1600" dirty="0" smtClean="0"/>
              <a:t>Tasas por 100000 </a:t>
            </a:r>
            <a:endParaRPr lang="es-ES" sz="1600" dirty="0"/>
          </a:p>
        </p:txBody>
      </p:sp>
      <p:sp>
        <p:nvSpPr>
          <p:cNvPr id="3" name="2 CuadroTexto"/>
          <p:cNvSpPr txBox="1"/>
          <p:nvPr/>
        </p:nvSpPr>
        <p:spPr>
          <a:xfrm>
            <a:off x="71500" y="116632"/>
            <a:ext cx="1800200" cy="1200329"/>
          </a:xfrm>
          <a:prstGeom prst="rect">
            <a:avLst/>
          </a:prstGeom>
          <a:solidFill>
            <a:schemeClr val="accent1">
              <a:lumMod val="75000"/>
            </a:schemeClr>
          </a:solidFill>
          <a:ln w="28575">
            <a:solidFill>
              <a:schemeClr val="tx1"/>
            </a:solidFill>
          </a:ln>
        </p:spPr>
        <p:txBody>
          <a:bodyPr wrap="square" rtlCol="0">
            <a:spAutoFit/>
          </a:bodyPr>
          <a:lstStyle/>
          <a:p>
            <a:r>
              <a:rPr lang="es-ES" b="1" dirty="0">
                <a:solidFill>
                  <a:schemeClr val="bg1"/>
                </a:solidFill>
              </a:rPr>
              <a:t>Cánceres asociados a VPH en hombres: en aumento</a:t>
            </a:r>
          </a:p>
        </p:txBody>
      </p:sp>
      <p:sp>
        <p:nvSpPr>
          <p:cNvPr id="4" name="3 CuadroTexto"/>
          <p:cNvSpPr txBox="1"/>
          <p:nvPr/>
        </p:nvSpPr>
        <p:spPr>
          <a:xfrm>
            <a:off x="7761230" y="6369883"/>
            <a:ext cx="1301239"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4223907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14" y="-91976"/>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00000"/>
              </a:buClr>
              <a:buFont typeface="Arial" pitchFamily="34" charset="0"/>
              <a:buChar char="»"/>
              <a:defRPr sz="2000">
                <a:solidFill>
                  <a:srgbClr val="261300"/>
                </a:solidFill>
                <a:latin typeface="Arial" pitchFamily="34" charset="0"/>
                <a:ea typeface="ＭＳ Ｐゴシック" pitchFamily="34" charset="-128"/>
                <a:cs typeface="Arial" pitchFamily="34" charset="0"/>
              </a:defRPr>
            </a:lvl1pPr>
            <a:lvl2pPr marL="742950" indent="-285750">
              <a:spcBef>
                <a:spcPct val="20000"/>
              </a:spcBef>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2pPr>
            <a:lvl3pPr marL="1143000" indent="-228600">
              <a:spcBef>
                <a:spcPct val="20000"/>
              </a:spcBef>
              <a:buClr>
                <a:srgbClr val="FFD869"/>
              </a:buClr>
              <a:buFont typeface="Arial" pitchFamily="34" charset="0"/>
              <a:buChar char="»"/>
              <a:defRPr sz="1600">
                <a:solidFill>
                  <a:srgbClr val="261300"/>
                </a:solidFill>
                <a:latin typeface="Arial" pitchFamily="34" charset="0"/>
                <a:ea typeface="ＭＳ Ｐゴシック" pitchFamily="34" charset="-128"/>
                <a:cs typeface="Arial" pitchFamily="34" charset="0"/>
              </a:defRPr>
            </a:lvl3pPr>
            <a:lvl4pPr marL="1600200" indent="-228600">
              <a:spcBef>
                <a:spcPct val="20000"/>
              </a:spcBef>
              <a:buClr>
                <a:srgbClr val="800000"/>
              </a:buClr>
              <a:buFont typeface="Arial" pitchFamily="34" charset="0"/>
              <a:buChar char="»"/>
              <a:defRPr sz="1600">
                <a:solidFill>
                  <a:srgbClr val="261300"/>
                </a:solidFill>
                <a:latin typeface="Arial" pitchFamily="34" charset="0"/>
                <a:ea typeface="ＭＳ Ｐゴシック" pitchFamily="34" charset="-128"/>
                <a:cs typeface="Arial" pitchFamily="34" charset="0"/>
              </a:defRPr>
            </a:lvl4pPr>
            <a:lvl5pPr marL="2057400" indent="-228600">
              <a:spcBef>
                <a:spcPct val="20000"/>
              </a:spcBef>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9pPr>
          </a:lstStyle>
          <a:p>
            <a:pPr fontAlgn="base">
              <a:spcBef>
                <a:spcPct val="0"/>
              </a:spcBef>
              <a:spcAft>
                <a:spcPct val="0"/>
              </a:spcAft>
              <a:buClrTx/>
              <a:buFontTx/>
              <a:buNone/>
            </a:pPr>
            <a:endParaRPr lang="en-US" altLang="en-US" sz="1400">
              <a:solidFill>
                <a:srgbClr val="000000"/>
              </a:solidFill>
              <a:latin typeface="Calibri" pitchFamily="34" charset="0"/>
            </a:endParaRPr>
          </a:p>
        </p:txBody>
      </p:sp>
      <p:sp>
        <p:nvSpPr>
          <p:cNvPr id="107523" name="Rectangle 126"/>
          <p:cNvSpPr>
            <a:spLocks noGrp="1" noChangeArrowheads="1"/>
          </p:cNvSpPr>
          <p:nvPr>
            <p:ph type="title"/>
          </p:nvPr>
        </p:nvSpPr>
        <p:spPr>
          <a:xfrm>
            <a:off x="88466" y="1495770"/>
            <a:ext cx="4191589" cy="956866"/>
          </a:xfrm>
        </p:spPr>
        <p:txBody>
          <a:bodyPr>
            <a:noAutofit/>
          </a:bodyPr>
          <a:lstStyle/>
          <a:p>
            <a:r>
              <a:rPr lang="es-ES" altLang="en-US" sz="1800" b="1" dirty="0" smtClean="0"/>
              <a:t>Incidencias observadas y proyectadas (hasta 2025) de cáncer cervical y cáncer </a:t>
            </a:r>
            <a:r>
              <a:rPr lang="es-ES" altLang="en-US" sz="1800" b="1" dirty="0" err="1" smtClean="0"/>
              <a:t>orofaríngeo</a:t>
            </a:r>
            <a:r>
              <a:rPr lang="es-ES" altLang="en-US" sz="1800" b="1" dirty="0" smtClean="0"/>
              <a:t> VPH (+) EEUU</a:t>
            </a:r>
            <a:endParaRPr lang="es-ES" altLang="en-US" sz="1800" b="1" baseline="30000" dirty="0" smtClean="0"/>
          </a:p>
        </p:txBody>
      </p:sp>
      <p:sp>
        <p:nvSpPr>
          <p:cNvPr id="107524" name="Text Box 35"/>
          <p:cNvSpPr txBox="1">
            <a:spLocks noChangeArrowheads="1"/>
          </p:cNvSpPr>
          <p:nvPr/>
        </p:nvSpPr>
        <p:spPr bwMode="auto">
          <a:xfrm>
            <a:off x="-19048" y="6576368"/>
            <a:ext cx="342105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lstStyle>
            <a:lvl1pPr marL="342900" indent="-342900">
              <a:spcBef>
                <a:spcPct val="20000"/>
              </a:spcBef>
              <a:buClr>
                <a:srgbClr val="800000"/>
              </a:buClr>
              <a:buFont typeface="Arial" pitchFamily="34" charset="0"/>
              <a:buChar char="»"/>
              <a:defRPr sz="2000">
                <a:solidFill>
                  <a:srgbClr val="261300"/>
                </a:solidFill>
                <a:latin typeface="Arial" pitchFamily="34" charset="0"/>
                <a:ea typeface="ＭＳ Ｐゴシック" pitchFamily="34" charset="-128"/>
                <a:cs typeface="Arial" pitchFamily="34" charset="0"/>
              </a:defRPr>
            </a:lvl1pPr>
            <a:lvl2pPr marL="742950" indent="-285750">
              <a:spcBef>
                <a:spcPct val="20000"/>
              </a:spcBef>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2pPr>
            <a:lvl3pPr marL="1143000" indent="-228600">
              <a:spcBef>
                <a:spcPct val="20000"/>
              </a:spcBef>
              <a:buClr>
                <a:srgbClr val="FFD869"/>
              </a:buClr>
              <a:buFont typeface="Arial" pitchFamily="34" charset="0"/>
              <a:buChar char="»"/>
              <a:defRPr sz="1600">
                <a:solidFill>
                  <a:srgbClr val="261300"/>
                </a:solidFill>
                <a:latin typeface="Arial" pitchFamily="34" charset="0"/>
                <a:ea typeface="ＭＳ Ｐゴシック" pitchFamily="34" charset="-128"/>
                <a:cs typeface="Arial" pitchFamily="34" charset="0"/>
              </a:defRPr>
            </a:lvl3pPr>
            <a:lvl4pPr marL="1600200" indent="-228600">
              <a:spcBef>
                <a:spcPct val="20000"/>
              </a:spcBef>
              <a:buClr>
                <a:srgbClr val="800000"/>
              </a:buClr>
              <a:buFont typeface="Arial" pitchFamily="34" charset="0"/>
              <a:buChar char="»"/>
              <a:defRPr sz="1600">
                <a:solidFill>
                  <a:srgbClr val="261300"/>
                </a:solidFill>
                <a:latin typeface="Arial" pitchFamily="34" charset="0"/>
                <a:ea typeface="ＭＳ Ｐゴシック" pitchFamily="34" charset="-128"/>
                <a:cs typeface="Arial" pitchFamily="34" charset="0"/>
              </a:defRPr>
            </a:lvl4pPr>
            <a:lvl5pPr>
              <a:spcBef>
                <a:spcPct val="20000"/>
              </a:spcBef>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5pPr>
            <a:lvl6pPr marL="4572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6pPr>
            <a:lvl7pPr marL="9144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7pPr>
            <a:lvl8pPr marL="1371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8pPr>
            <a:lvl9pPr marL="18288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9pPr>
          </a:lstStyle>
          <a:p>
            <a:pPr marL="0" lvl="4" fontAlgn="base">
              <a:spcBef>
                <a:spcPct val="0"/>
              </a:spcBef>
              <a:spcAft>
                <a:spcPts val="300"/>
              </a:spcAft>
              <a:buClrTx/>
              <a:buFontTx/>
              <a:buNone/>
            </a:pPr>
            <a:r>
              <a:rPr lang="it-IT" altLang="en-US" sz="1050" dirty="0" smtClean="0">
                <a:solidFill>
                  <a:srgbClr val="000000"/>
                </a:solidFill>
              </a:rPr>
              <a:t>Chaturvedi </a:t>
            </a:r>
            <a:r>
              <a:rPr lang="it-IT" altLang="en-US" sz="1050" dirty="0">
                <a:solidFill>
                  <a:srgbClr val="000000"/>
                </a:solidFill>
              </a:rPr>
              <a:t>A et al. </a:t>
            </a:r>
            <a:r>
              <a:rPr lang="it-IT" altLang="en-US" sz="1050" i="1" dirty="0">
                <a:solidFill>
                  <a:srgbClr val="000000"/>
                </a:solidFill>
              </a:rPr>
              <a:t>J Clin Oncol</a:t>
            </a:r>
            <a:r>
              <a:rPr lang="it-IT" altLang="en-US" sz="1050" dirty="0">
                <a:solidFill>
                  <a:srgbClr val="000000"/>
                </a:solidFill>
              </a:rPr>
              <a:t>. 2011;29:4294–4301</a:t>
            </a:r>
            <a:r>
              <a:rPr lang="en-US" altLang="en-US" sz="1050" dirty="0">
                <a:solidFill>
                  <a:srgbClr val="000000"/>
                </a:solidFill>
              </a:rPr>
              <a:t>.</a:t>
            </a:r>
          </a:p>
        </p:txBody>
      </p:sp>
      <p:grpSp>
        <p:nvGrpSpPr>
          <p:cNvPr id="107525" name="Group 7"/>
          <p:cNvGrpSpPr>
            <a:grpSpLocks/>
          </p:cNvGrpSpPr>
          <p:nvPr/>
        </p:nvGrpSpPr>
        <p:grpSpPr bwMode="auto">
          <a:xfrm>
            <a:off x="206513" y="3423291"/>
            <a:ext cx="3701087" cy="2417763"/>
            <a:chOff x="205869" y="1523993"/>
            <a:chExt cx="8319284" cy="4072269"/>
          </a:xfrm>
        </p:grpSpPr>
        <p:grpSp>
          <p:nvGrpSpPr>
            <p:cNvPr id="107527" name="Group 5"/>
            <p:cNvGrpSpPr>
              <a:grpSpLocks/>
            </p:cNvGrpSpPr>
            <p:nvPr/>
          </p:nvGrpSpPr>
          <p:grpSpPr bwMode="auto">
            <a:xfrm>
              <a:off x="6944056" y="1604947"/>
              <a:ext cx="1581097" cy="809694"/>
              <a:chOff x="6353176" y="1556403"/>
              <a:chExt cx="1581060" cy="809698"/>
            </a:xfrm>
          </p:grpSpPr>
          <p:sp>
            <p:nvSpPr>
              <p:cNvPr id="136" name="TextBox 128"/>
              <p:cNvSpPr txBox="1">
                <a:spLocks noChangeArrowheads="1"/>
              </p:cNvSpPr>
              <p:nvPr/>
            </p:nvSpPr>
            <p:spPr bwMode="auto">
              <a:xfrm>
                <a:off x="6526449" y="1556403"/>
                <a:ext cx="482813" cy="24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5000"/>
                  </a:spcBef>
                  <a:buChar char="•"/>
                  <a:defRPr sz="2400">
                    <a:solidFill>
                      <a:srgbClr val="522D24"/>
                    </a:solidFill>
                    <a:latin typeface="Century Gothic" pitchFamily="34" charset="0"/>
                    <a:ea typeface="MS PGothic" pitchFamily="34" charset="-128"/>
                    <a:cs typeface="Arial" charset="0"/>
                  </a:defRPr>
                </a:lvl1pPr>
                <a:lvl2pPr marL="742950" indent="-285750">
                  <a:spcBef>
                    <a:spcPct val="25000"/>
                  </a:spcBef>
                  <a:buChar char="–"/>
                  <a:defRPr sz="2000">
                    <a:solidFill>
                      <a:srgbClr val="522D24"/>
                    </a:solidFill>
                    <a:latin typeface="Century Gothic" pitchFamily="34" charset="0"/>
                    <a:ea typeface="Arial" charset="0"/>
                    <a:cs typeface="Arial" charset="0"/>
                  </a:defRPr>
                </a:lvl2pPr>
                <a:lvl3pPr marL="1143000" indent="-228600">
                  <a:spcBef>
                    <a:spcPct val="25000"/>
                  </a:spcBef>
                  <a:buChar char="•"/>
                  <a:defRPr sz="2000">
                    <a:solidFill>
                      <a:srgbClr val="522D24"/>
                    </a:solidFill>
                    <a:latin typeface="Century Gothic" pitchFamily="34" charset="0"/>
                    <a:ea typeface="Arial" charset="0"/>
                    <a:cs typeface="Arial" charset="0"/>
                  </a:defRPr>
                </a:lvl3pPr>
                <a:lvl4pPr marL="1600200" indent="-228600">
                  <a:spcBef>
                    <a:spcPct val="25000"/>
                  </a:spcBef>
                  <a:buChar char="–"/>
                  <a:defRPr sz="2000">
                    <a:solidFill>
                      <a:srgbClr val="522D24"/>
                    </a:solidFill>
                    <a:latin typeface="Century Gothic" pitchFamily="34" charset="0"/>
                    <a:ea typeface="Arial" charset="0"/>
                    <a:cs typeface="Arial" charset="0"/>
                  </a:defRPr>
                </a:lvl4pPr>
                <a:lvl5pPr marL="2057400" indent="-228600">
                  <a:spcBef>
                    <a:spcPct val="25000"/>
                  </a:spcBef>
                  <a:buChar char="»"/>
                  <a:defRPr sz="2000">
                    <a:solidFill>
                      <a:srgbClr val="522D24"/>
                    </a:solidFill>
                    <a:latin typeface="Century Gothic" pitchFamily="34" charset="0"/>
                    <a:ea typeface="Arial" charset="0"/>
                    <a:cs typeface="Arial" charset="0"/>
                  </a:defRPr>
                </a:lvl5pPr>
                <a:lvl6pPr marL="25146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6pPr>
                <a:lvl7pPr marL="29718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7pPr>
                <a:lvl8pPr marL="34290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8pPr>
                <a:lvl9pPr marL="38862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9pPr>
              </a:lstStyle>
              <a:p>
                <a:pPr fontAlgn="base">
                  <a:spcBef>
                    <a:spcPct val="0"/>
                  </a:spcBef>
                  <a:spcAft>
                    <a:spcPct val="0"/>
                  </a:spcAft>
                  <a:buFontTx/>
                  <a:buNone/>
                  <a:defRPr/>
                </a:pPr>
                <a:r>
                  <a:rPr lang="en-US" altLang="en-US" sz="1000" dirty="0" smtClean="0">
                    <a:solidFill>
                      <a:srgbClr val="261300"/>
                    </a:solidFill>
                    <a:latin typeface="Arial Narrow"/>
                  </a:rPr>
                  <a:t>Cervix</a:t>
                </a:r>
              </a:p>
            </p:txBody>
          </p:sp>
          <p:cxnSp>
            <p:nvCxnSpPr>
              <p:cNvPr id="107615" name="Straight Connector 137"/>
              <p:cNvCxnSpPr>
                <a:cxnSpLocks noChangeShapeType="1"/>
              </p:cNvCxnSpPr>
              <p:nvPr/>
            </p:nvCxnSpPr>
            <p:spPr bwMode="auto">
              <a:xfrm>
                <a:off x="6353176" y="1674812"/>
                <a:ext cx="206375" cy="0"/>
              </a:xfrm>
              <a:prstGeom prst="line">
                <a:avLst/>
              </a:prstGeom>
              <a:noFill/>
              <a:ln w="25400" algn="ctr">
                <a:solidFill>
                  <a:srgbClr val="F6ADCD"/>
                </a:solidFill>
                <a:miter lim="800000"/>
                <a:headEnd/>
                <a:tailEnd/>
              </a:ln>
              <a:extLst>
                <a:ext uri="{909E8E84-426E-40DD-AFC4-6F175D3DCCD1}">
                  <a14:hiddenFill xmlns:a14="http://schemas.microsoft.com/office/drawing/2010/main">
                    <a:noFill/>
                  </a14:hiddenFill>
                </a:ext>
              </a:extLst>
            </p:spPr>
          </p:cxnSp>
          <p:sp>
            <p:nvSpPr>
              <p:cNvPr id="139" name="Rectangle 138"/>
              <p:cNvSpPr/>
              <p:nvPr/>
            </p:nvSpPr>
            <p:spPr bwMode="auto">
              <a:xfrm>
                <a:off x="6424851" y="1640531"/>
                <a:ext cx="53974" cy="63493"/>
              </a:xfrm>
              <a:prstGeom prst="rect">
                <a:avLst/>
              </a:prstGeom>
              <a:solidFill>
                <a:srgbClr val="FFFFFF"/>
              </a:solidFill>
              <a:ln w="25400" cap="flat" cmpd="sng" algn="ctr">
                <a:solidFill>
                  <a:srgbClr val="F6ADCD"/>
                </a:solidFill>
                <a:prstDash val="solid"/>
                <a:miter lim="800000"/>
                <a:headEnd type="none" w="med" len="med"/>
                <a:tailEnd type="none" w="med" len="med"/>
              </a:ln>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07617" name="TextBox 138"/>
              <p:cNvSpPr txBox="1">
                <a:spLocks noChangeArrowheads="1"/>
              </p:cNvSpPr>
              <p:nvPr/>
            </p:nvSpPr>
            <p:spPr bwMode="auto">
              <a:xfrm>
                <a:off x="6526449" y="1745295"/>
                <a:ext cx="1378872" cy="24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00000"/>
                  </a:buClr>
                  <a:buFont typeface="Arial" pitchFamily="34" charset="0"/>
                  <a:buChar char="»"/>
                  <a:defRPr sz="2000">
                    <a:solidFill>
                      <a:srgbClr val="261300"/>
                    </a:solidFill>
                    <a:latin typeface="Arial" pitchFamily="34" charset="0"/>
                    <a:ea typeface="ＭＳ Ｐゴシック" pitchFamily="34" charset="-128"/>
                    <a:cs typeface="Arial" pitchFamily="34" charset="0"/>
                  </a:defRPr>
                </a:lvl1pPr>
                <a:lvl2pPr marL="742950" indent="-285750">
                  <a:spcBef>
                    <a:spcPct val="20000"/>
                  </a:spcBef>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2pPr>
                <a:lvl3pPr marL="1143000" indent="-228600">
                  <a:spcBef>
                    <a:spcPct val="20000"/>
                  </a:spcBef>
                  <a:buClr>
                    <a:srgbClr val="FFD869"/>
                  </a:buClr>
                  <a:buFont typeface="Arial" pitchFamily="34" charset="0"/>
                  <a:buChar char="»"/>
                  <a:defRPr sz="1600">
                    <a:solidFill>
                      <a:srgbClr val="261300"/>
                    </a:solidFill>
                    <a:latin typeface="Arial" pitchFamily="34" charset="0"/>
                    <a:ea typeface="ＭＳ Ｐゴシック" pitchFamily="34" charset="-128"/>
                    <a:cs typeface="Arial" pitchFamily="34" charset="0"/>
                  </a:defRPr>
                </a:lvl3pPr>
                <a:lvl4pPr marL="1600200" indent="-228600">
                  <a:spcBef>
                    <a:spcPct val="20000"/>
                  </a:spcBef>
                  <a:buClr>
                    <a:srgbClr val="800000"/>
                  </a:buClr>
                  <a:buFont typeface="Arial" pitchFamily="34" charset="0"/>
                  <a:buChar char="»"/>
                  <a:defRPr sz="1600">
                    <a:solidFill>
                      <a:srgbClr val="261300"/>
                    </a:solidFill>
                    <a:latin typeface="Arial" pitchFamily="34" charset="0"/>
                    <a:ea typeface="ＭＳ Ｐゴシック" pitchFamily="34" charset="-128"/>
                    <a:cs typeface="Arial" pitchFamily="34" charset="0"/>
                  </a:defRPr>
                </a:lvl4pPr>
                <a:lvl5pPr marL="2057400" indent="-228600">
                  <a:spcBef>
                    <a:spcPct val="20000"/>
                  </a:spcBef>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9pPr>
              </a:lstStyle>
              <a:p>
                <a:pPr fontAlgn="base">
                  <a:spcBef>
                    <a:spcPct val="0"/>
                  </a:spcBef>
                  <a:spcAft>
                    <a:spcPct val="0"/>
                  </a:spcAft>
                  <a:buClrTx/>
                  <a:buFontTx/>
                  <a:buNone/>
                </a:pPr>
                <a:r>
                  <a:rPr lang="en-US" altLang="en-US" sz="1000"/>
                  <a:t>Oropharynx (Overall)</a:t>
                </a:r>
              </a:p>
            </p:txBody>
          </p:sp>
          <p:cxnSp>
            <p:nvCxnSpPr>
              <p:cNvPr id="107618" name="Straight Connector 133"/>
              <p:cNvCxnSpPr>
                <a:cxnSpLocks noChangeShapeType="1"/>
              </p:cNvCxnSpPr>
              <p:nvPr/>
            </p:nvCxnSpPr>
            <p:spPr bwMode="auto">
              <a:xfrm>
                <a:off x="6353176" y="1870510"/>
                <a:ext cx="206302" cy="0"/>
              </a:xfrm>
              <a:prstGeom prst="line">
                <a:avLst/>
              </a:prstGeom>
              <a:noFill/>
              <a:ln w="25400" algn="ctr">
                <a:solidFill>
                  <a:srgbClr val="FFAE0D"/>
                </a:solidFill>
                <a:miter lim="800000"/>
                <a:headEnd/>
                <a:tailEnd/>
              </a:ln>
              <a:extLst>
                <a:ext uri="{909E8E84-426E-40DD-AFC4-6F175D3DCCD1}">
                  <a14:hiddenFill xmlns:a14="http://schemas.microsoft.com/office/drawing/2010/main">
                    <a:noFill/>
                  </a14:hiddenFill>
                </a:ext>
              </a:extLst>
            </p:spPr>
          </p:cxnSp>
          <p:sp>
            <p:nvSpPr>
              <p:cNvPr id="135" name="Rectangle 134"/>
              <p:cNvSpPr/>
              <p:nvPr/>
            </p:nvSpPr>
            <p:spPr bwMode="auto">
              <a:xfrm>
                <a:off x="6424851" y="1834186"/>
                <a:ext cx="55561" cy="63493"/>
              </a:xfrm>
              <a:prstGeom prst="rect">
                <a:avLst/>
              </a:prstGeom>
              <a:solidFill>
                <a:srgbClr val="FFAE0D"/>
              </a:solidFill>
              <a:ln w="25400" cap="flat" cmpd="sng" algn="ctr">
                <a:solidFill>
                  <a:srgbClr val="FFCC66">
                    <a:lumMod val="75000"/>
                  </a:srgbClr>
                </a:solidFill>
                <a:prstDash val="solid"/>
                <a:miter lim="800000"/>
                <a:headEnd type="none" w="med" len="med"/>
                <a:tailEnd type="none" w="med" len="med"/>
              </a:ln>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400" dirty="0">
                  <a:solidFill>
                    <a:srgbClr val="3366FF"/>
                  </a:solidFill>
                  <a:latin typeface="Arial Narrow"/>
                </a:endParaRPr>
              </a:p>
            </p:txBody>
          </p:sp>
          <p:sp>
            <p:nvSpPr>
              <p:cNvPr id="107620" name="TextBox 145"/>
              <p:cNvSpPr txBox="1">
                <a:spLocks noChangeArrowheads="1"/>
              </p:cNvSpPr>
              <p:nvPr/>
            </p:nvSpPr>
            <p:spPr bwMode="auto">
              <a:xfrm>
                <a:off x="6520099" y="2119906"/>
                <a:ext cx="1414137" cy="24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00000"/>
                  </a:buClr>
                  <a:buFont typeface="Arial" pitchFamily="34" charset="0"/>
                  <a:buChar char="»"/>
                  <a:defRPr sz="2000">
                    <a:solidFill>
                      <a:srgbClr val="261300"/>
                    </a:solidFill>
                    <a:latin typeface="Arial" pitchFamily="34" charset="0"/>
                    <a:ea typeface="ＭＳ Ｐゴシック" pitchFamily="34" charset="-128"/>
                    <a:cs typeface="Arial" pitchFamily="34" charset="0"/>
                  </a:defRPr>
                </a:lvl1pPr>
                <a:lvl2pPr marL="742950" indent="-285750">
                  <a:spcBef>
                    <a:spcPct val="20000"/>
                  </a:spcBef>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2pPr>
                <a:lvl3pPr marL="1143000" indent="-228600">
                  <a:spcBef>
                    <a:spcPct val="20000"/>
                  </a:spcBef>
                  <a:buClr>
                    <a:srgbClr val="FFD869"/>
                  </a:buClr>
                  <a:buFont typeface="Arial" pitchFamily="34" charset="0"/>
                  <a:buChar char="»"/>
                  <a:defRPr sz="1600">
                    <a:solidFill>
                      <a:srgbClr val="261300"/>
                    </a:solidFill>
                    <a:latin typeface="Arial" pitchFamily="34" charset="0"/>
                    <a:ea typeface="ＭＳ Ｐゴシック" pitchFamily="34" charset="-128"/>
                    <a:cs typeface="Arial" pitchFamily="34" charset="0"/>
                  </a:defRPr>
                </a:lvl3pPr>
                <a:lvl4pPr marL="1600200" indent="-228600">
                  <a:spcBef>
                    <a:spcPct val="20000"/>
                  </a:spcBef>
                  <a:buClr>
                    <a:srgbClr val="800000"/>
                  </a:buClr>
                  <a:buFont typeface="Arial" pitchFamily="34" charset="0"/>
                  <a:buChar char="»"/>
                  <a:defRPr sz="1600">
                    <a:solidFill>
                      <a:srgbClr val="261300"/>
                    </a:solidFill>
                    <a:latin typeface="Arial" pitchFamily="34" charset="0"/>
                    <a:ea typeface="ＭＳ Ｐゴシック" pitchFamily="34" charset="-128"/>
                    <a:cs typeface="Arial" pitchFamily="34" charset="0"/>
                  </a:defRPr>
                </a:lvl4pPr>
                <a:lvl5pPr marL="2057400" indent="-228600">
                  <a:spcBef>
                    <a:spcPct val="20000"/>
                  </a:spcBef>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9pPr>
              </a:lstStyle>
              <a:p>
                <a:pPr fontAlgn="base">
                  <a:spcBef>
                    <a:spcPct val="0"/>
                  </a:spcBef>
                  <a:spcAft>
                    <a:spcPct val="0"/>
                  </a:spcAft>
                  <a:buClrTx/>
                  <a:buFontTx/>
                  <a:buNone/>
                </a:pPr>
                <a:r>
                  <a:rPr lang="en-US" altLang="en-US" sz="1000"/>
                  <a:t>Oropharynx (Women)</a:t>
                </a:r>
              </a:p>
            </p:txBody>
          </p:sp>
          <p:cxnSp>
            <p:nvCxnSpPr>
              <p:cNvPr id="107621" name="Straight Connector 129"/>
              <p:cNvCxnSpPr>
                <a:cxnSpLocks noChangeShapeType="1"/>
              </p:cNvCxnSpPr>
              <p:nvPr/>
            </p:nvCxnSpPr>
            <p:spPr bwMode="auto">
              <a:xfrm>
                <a:off x="6353176" y="2236787"/>
                <a:ext cx="206375" cy="0"/>
              </a:xfrm>
              <a:prstGeom prst="line">
                <a:avLst/>
              </a:prstGeom>
              <a:noFill/>
              <a:ln w="25400" algn="ctr">
                <a:solidFill>
                  <a:srgbClr val="BD155E"/>
                </a:solidFill>
                <a:miter lim="800000"/>
                <a:headEnd/>
                <a:tailEnd/>
              </a:ln>
              <a:extLst>
                <a:ext uri="{909E8E84-426E-40DD-AFC4-6F175D3DCCD1}">
                  <a14:hiddenFill xmlns:a14="http://schemas.microsoft.com/office/drawing/2010/main">
                    <a:noFill/>
                  </a14:hiddenFill>
                </a:ext>
              </a:extLst>
            </p:spPr>
          </p:cxnSp>
          <p:sp>
            <p:nvSpPr>
              <p:cNvPr id="131" name="Oval 130"/>
              <p:cNvSpPr/>
              <p:nvPr/>
            </p:nvSpPr>
            <p:spPr bwMode="auto">
              <a:xfrm>
                <a:off x="6424851" y="2202448"/>
                <a:ext cx="57149" cy="65081"/>
              </a:xfrm>
              <a:prstGeom prst="ellipse">
                <a:avLst/>
              </a:prstGeom>
              <a:solidFill>
                <a:srgbClr val="FFFFFF"/>
              </a:solidFill>
              <a:ln w="25400" cap="flat" cmpd="sng" algn="ctr">
                <a:solidFill>
                  <a:srgbClr val="F6ADCD">
                    <a:lumMod val="50000"/>
                  </a:srgbClr>
                </a:solidFill>
                <a:prstDash val="solid"/>
                <a:miter lim="800000"/>
                <a:headEnd type="none" w="med" len="med"/>
                <a:tailEnd type="none" w="med" len="med"/>
              </a:ln>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07623" name="TextBox 142"/>
              <p:cNvSpPr txBox="1">
                <a:spLocks noChangeArrowheads="1"/>
              </p:cNvSpPr>
              <p:nvPr/>
            </p:nvSpPr>
            <p:spPr bwMode="auto">
              <a:xfrm>
                <a:off x="6526449" y="1916728"/>
                <a:ext cx="1221780" cy="24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00000"/>
                  </a:buClr>
                  <a:buFont typeface="Arial" pitchFamily="34" charset="0"/>
                  <a:buChar char="»"/>
                  <a:defRPr sz="2000">
                    <a:solidFill>
                      <a:srgbClr val="261300"/>
                    </a:solidFill>
                    <a:latin typeface="Arial" pitchFamily="34" charset="0"/>
                    <a:ea typeface="ＭＳ Ｐゴシック" pitchFamily="34" charset="-128"/>
                    <a:cs typeface="Arial" pitchFamily="34" charset="0"/>
                  </a:defRPr>
                </a:lvl1pPr>
                <a:lvl2pPr marL="742950" indent="-285750">
                  <a:spcBef>
                    <a:spcPct val="20000"/>
                  </a:spcBef>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2pPr>
                <a:lvl3pPr marL="1143000" indent="-228600">
                  <a:spcBef>
                    <a:spcPct val="20000"/>
                  </a:spcBef>
                  <a:buClr>
                    <a:srgbClr val="FFD869"/>
                  </a:buClr>
                  <a:buFont typeface="Arial" pitchFamily="34" charset="0"/>
                  <a:buChar char="»"/>
                  <a:defRPr sz="1600">
                    <a:solidFill>
                      <a:srgbClr val="261300"/>
                    </a:solidFill>
                    <a:latin typeface="Arial" pitchFamily="34" charset="0"/>
                    <a:ea typeface="ＭＳ Ｐゴシック" pitchFamily="34" charset="-128"/>
                    <a:cs typeface="Arial" pitchFamily="34" charset="0"/>
                  </a:defRPr>
                </a:lvl3pPr>
                <a:lvl4pPr marL="1600200" indent="-228600">
                  <a:spcBef>
                    <a:spcPct val="20000"/>
                  </a:spcBef>
                  <a:buClr>
                    <a:srgbClr val="800000"/>
                  </a:buClr>
                  <a:buFont typeface="Arial" pitchFamily="34" charset="0"/>
                  <a:buChar char="»"/>
                  <a:defRPr sz="1600">
                    <a:solidFill>
                      <a:srgbClr val="261300"/>
                    </a:solidFill>
                    <a:latin typeface="Arial" pitchFamily="34" charset="0"/>
                    <a:ea typeface="ＭＳ Ｐゴシック" pitchFamily="34" charset="-128"/>
                    <a:cs typeface="Arial" pitchFamily="34" charset="0"/>
                  </a:defRPr>
                </a:lvl4pPr>
                <a:lvl5pPr marL="2057400" indent="-228600">
                  <a:spcBef>
                    <a:spcPct val="20000"/>
                  </a:spcBef>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4F8AFF"/>
                  </a:buClr>
                  <a:buFont typeface="Arial" pitchFamily="34" charset="0"/>
                  <a:buChar char="»"/>
                  <a:defRPr sz="1600">
                    <a:solidFill>
                      <a:srgbClr val="261300"/>
                    </a:solidFill>
                    <a:latin typeface="Arial" pitchFamily="34" charset="0"/>
                    <a:ea typeface="ＭＳ Ｐゴシック" pitchFamily="34" charset="-128"/>
                    <a:cs typeface="Arial" pitchFamily="34" charset="0"/>
                  </a:defRPr>
                </a:lvl9pPr>
              </a:lstStyle>
              <a:p>
                <a:pPr fontAlgn="base">
                  <a:spcBef>
                    <a:spcPct val="0"/>
                  </a:spcBef>
                  <a:spcAft>
                    <a:spcPct val="0"/>
                  </a:spcAft>
                  <a:buClrTx/>
                  <a:buFontTx/>
                  <a:buNone/>
                </a:pPr>
                <a:r>
                  <a:rPr lang="en-US" altLang="en-US" sz="1000"/>
                  <a:t>Oropharynx (Men)</a:t>
                </a:r>
              </a:p>
            </p:txBody>
          </p:sp>
          <p:cxnSp>
            <p:nvCxnSpPr>
              <p:cNvPr id="107624" name="Straight Connector 125"/>
              <p:cNvCxnSpPr>
                <a:cxnSpLocks noChangeShapeType="1"/>
              </p:cNvCxnSpPr>
              <p:nvPr/>
            </p:nvCxnSpPr>
            <p:spPr bwMode="auto">
              <a:xfrm>
                <a:off x="6353176" y="2057400"/>
                <a:ext cx="206375" cy="0"/>
              </a:xfrm>
              <a:prstGeom prst="line">
                <a:avLst/>
              </a:prstGeom>
              <a:noFill/>
              <a:ln w="25400" algn="ctr">
                <a:solidFill>
                  <a:srgbClr val="61AEE1"/>
                </a:solidFill>
                <a:miter lim="800000"/>
                <a:headEnd/>
                <a:tailEnd/>
              </a:ln>
              <a:extLst>
                <a:ext uri="{909E8E84-426E-40DD-AFC4-6F175D3DCCD1}">
                  <a14:hiddenFill xmlns:a14="http://schemas.microsoft.com/office/drawing/2010/main">
                    <a:noFill/>
                  </a14:hiddenFill>
                </a:ext>
              </a:extLst>
            </p:spPr>
          </p:cxnSp>
          <p:sp>
            <p:nvSpPr>
              <p:cNvPr id="127" name="Oval 126"/>
              <p:cNvSpPr/>
              <p:nvPr/>
            </p:nvSpPr>
            <p:spPr bwMode="auto">
              <a:xfrm>
                <a:off x="6428026" y="2029429"/>
                <a:ext cx="55561" cy="65080"/>
              </a:xfrm>
              <a:prstGeom prst="ellipse">
                <a:avLst/>
              </a:prstGeom>
              <a:solidFill>
                <a:srgbClr val="61AEE1"/>
              </a:solidFill>
              <a:ln w="25400" cap="flat" cmpd="sng" algn="ctr">
                <a:solidFill>
                  <a:srgbClr val="61AEE1"/>
                </a:solidFill>
                <a:prstDash val="solid"/>
                <a:miter lim="800000"/>
                <a:headEnd type="none" w="med" len="med"/>
                <a:tailEnd type="none" w="med" len="med"/>
              </a:ln>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400" dirty="0">
                  <a:solidFill>
                    <a:srgbClr val="3366FF"/>
                  </a:solidFill>
                  <a:latin typeface="Arial Narrow"/>
                </a:endParaRPr>
              </a:p>
            </p:txBody>
          </p:sp>
        </p:grpSp>
        <p:sp>
          <p:nvSpPr>
            <p:cNvPr id="149" name="TextBox 15"/>
            <p:cNvSpPr txBox="1">
              <a:spLocks noChangeArrowheads="1"/>
            </p:cNvSpPr>
            <p:nvPr/>
          </p:nvSpPr>
          <p:spPr bwMode="auto">
            <a:xfrm rot="16200000">
              <a:off x="-1258039" y="3165608"/>
              <a:ext cx="3204814"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har char="•"/>
                <a:defRPr sz="2400">
                  <a:solidFill>
                    <a:srgbClr val="522D24"/>
                  </a:solidFill>
                  <a:latin typeface="Century Gothic" pitchFamily="34" charset="0"/>
                  <a:ea typeface="MS PGothic" pitchFamily="34" charset="-128"/>
                  <a:cs typeface="Arial" charset="0"/>
                </a:defRPr>
              </a:lvl1pPr>
              <a:lvl2pPr marL="742950" indent="-285750">
                <a:spcBef>
                  <a:spcPct val="25000"/>
                </a:spcBef>
                <a:buChar char="–"/>
                <a:defRPr sz="2000">
                  <a:solidFill>
                    <a:srgbClr val="522D24"/>
                  </a:solidFill>
                  <a:latin typeface="Century Gothic" pitchFamily="34" charset="0"/>
                  <a:ea typeface="Arial" charset="0"/>
                  <a:cs typeface="Arial" charset="0"/>
                </a:defRPr>
              </a:lvl2pPr>
              <a:lvl3pPr marL="1143000" indent="-228600">
                <a:spcBef>
                  <a:spcPct val="25000"/>
                </a:spcBef>
                <a:buChar char="•"/>
                <a:defRPr sz="2000">
                  <a:solidFill>
                    <a:srgbClr val="522D24"/>
                  </a:solidFill>
                  <a:latin typeface="Century Gothic" pitchFamily="34" charset="0"/>
                  <a:ea typeface="Arial" charset="0"/>
                  <a:cs typeface="Arial" charset="0"/>
                </a:defRPr>
              </a:lvl3pPr>
              <a:lvl4pPr marL="1600200" indent="-228600">
                <a:spcBef>
                  <a:spcPct val="25000"/>
                </a:spcBef>
                <a:buChar char="–"/>
                <a:defRPr sz="2000">
                  <a:solidFill>
                    <a:srgbClr val="522D24"/>
                  </a:solidFill>
                  <a:latin typeface="Century Gothic" pitchFamily="34" charset="0"/>
                  <a:ea typeface="Arial" charset="0"/>
                  <a:cs typeface="Arial" charset="0"/>
                </a:defRPr>
              </a:lvl4pPr>
              <a:lvl5pPr marL="2057400" indent="-228600">
                <a:spcBef>
                  <a:spcPct val="25000"/>
                </a:spcBef>
                <a:buChar char="»"/>
                <a:defRPr sz="2000">
                  <a:solidFill>
                    <a:srgbClr val="522D24"/>
                  </a:solidFill>
                  <a:latin typeface="Century Gothic" pitchFamily="34" charset="0"/>
                  <a:ea typeface="Arial" charset="0"/>
                  <a:cs typeface="Arial" charset="0"/>
                </a:defRPr>
              </a:lvl5pPr>
              <a:lvl6pPr marL="25146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6pPr>
              <a:lvl7pPr marL="29718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7pPr>
              <a:lvl8pPr marL="34290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8pPr>
              <a:lvl9pPr marL="38862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9pPr>
            </a:lstStyle>
            <a:p>
              <a:pPr algn="ctr" fontAlgn="base">
                <a:spcBef>
                  <a:spcPct val="0"/>
                </a:spcBef>
                <a:spcAft>
                  <a:spcPct val="0"/>
                </a:spcAft>
                <a:buFontTx/>
                <a:buNone/>
                <a:defRPr/>
              </a:pPr>
              <a:r>
                <a:rPr lang="en-US" altLang="en-US" sz="1200" dirty="0" smtClean="0">
                  <a:solidFill>
                    <a:srgbClr val="261300"/>
                  </a:solidFill>
                  <a:latin typeface="Arial Narrow"/>
                </a:rPr>
                <a:t>Rates per 100,000</a:t>
              </a:r>
            </a:p>
          </p:txBody>
        </p:sp>
        <p:cxnSp>
          <p:nvCxnSpPr>
            <p:cNvPr id="107529" name="Straight Connector 16"/>
            <p:cNvCxnSpPr>
              <a:cxnSpLocks noChangeShapeType="1"/>
            </p:cNvCxnSpPr>
            <p:nvPr/>
          </p:nvCxnSpPr>
          <p:spPr bwMode="auto">
            <a:xfrm flipH="1">
              <a:off x="1208606" y="4864966"/>
              <a:ext cx="7177705" cy="0"/>
            </a:xfrm>
            <a:prstGeom prst="line">
              <a:avLst/>
            </a:prstGeom>
            <a:noFill/>
            <a:ln w="3175" algn="ctr">
              <a:solidFill>
                <a:srgbClr val="000000"/>
              </a:solidFill>
              <a:miter lim="800000"/>
              <a:headEnd/>
              <a:tailEnd/>
            </a:ln>
            <a:extLst>
              <a:ext uri="{909E8E84-426E-40DD-AFC4-6F175D3DCCD1}">
                <a14:hiddenFill xmlns:a14="http://schemas.microsoft.com/office/drawing/2010/main">
                  <a:noFill/>
                </a14:hiddenFill>
              </a:ext>
            </a:extLst>
          </p:spPr>
        </p:cxnSp>
        <p:sp>
          <p:nvSpPr>
            <p:cNvPr id="143" name="TextBox 26"/>
            <p:cNvSpPr txBox="1">
              <a:spLocks noChangeArrowheads="1"/>
            </p:cNvSpPr>
            <p:nvPr/>
          </p:nvSpPr>
          <p:spPr bwMode="auto">
            <a:xfrm>
              <a:off x="4151879" y="5319293"/>
              <a:ext cx="1049390" cy="2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5000"/>
                </a:spcBef>
                <a:buChar char="•"/>
                <a:defRPr sz="2400">
                  <a:solidFill>
                    <a:srgbClr val="522D24"/>
                  </a:solidFill>
                  <a:latin typeface="Century Gothic" pitchFamily="34" charset="0"/>
                  <a:ea typeface="MS PGothic" pitchFamily="34" charset="-128"/>
                  <a:cs typeface="Arial" charset="0"/>
                </a:defRPr>
              </a:lvl1pPr>
              <a:lvl2pPr marL="742950" indent="-285750">
                <a:spcBef>
                  <a:spcPct val="25000"/>
                </a:spcBef>
                <a:buChar char="–"/>
                <a:defRPr sz="2000">
                  <a:solidFill>
                    <a:srgbClr val="522D24"/>
                  </a:solidFill>
                  <a:latin typeface="Century Gothic" pitchFamily="34" charset="0"/>
                  <a:ea typeface="Arial" charset="0"/>
                  <a:cs typeface="Arial" charset="0"/>
                </a:defRPr>
              </a:lvl2pPr>
              <a:lvl3pPr marL="1143000" indent="-228600">
                <a:spcBef>
                  <a:spcPct val="25000"/>
                </a:spcBef>
                <a:buChar char="•"/>
                <a:defRPr sz="2000">
                  <a:solidFill>
                    <a:srgbClr val="522D24"/>
                  </a:solidFill>
                  <a:latin typeface="Century Gothic" pitchFamily="34" charset="0"/>
                  <a:ea typeface="Arial" charset="0"/>
                  <a:cs typeface="Arial" charset="0"/>
                </a:defRPr>
              </a:lvl3pPr>
              <a:lvl4pPr marL="1600200" indent="-228600">
                <a:spcBef>
                  <a:spcPct val="25000"/>
                </a:spcBef>
                <a:buChar char="–"/>
                <a:defRPr sz="2000">
                  <a:solidFill>
                    <a:srgbClr val="522D24"/>
                  </a:solidFill>
                  <a:latin typeface="Century Gothic" pitchFamily="34" charset="0"/>
                  <a:ea typeface="Arial" charset="0"/>
                  <a:cs typeface="Arial" charset="0"/>
                </a:defRPr>
              </a:lvl4pPr>
              <a:lvl5pPr marL="2057400" indent="-228600">
                <a:spcBef>
                  <a:spcPct val="25000"/>
                </a:spcBef>
                <a:buChar char="»"/>
                <a:defRPr sz="2000">
                  <a:solidFill>
                    <a:srgbClr val="522D24"/>
                  </a:solidFill>
                  <a:latin typeface="Century Gothic" pitchFamily="34" charset="0"/>
                  <a:ea typeface="Arial" charset="0"/>
                  <a:cs typeface="Arial" charset="0"/>
                </a:defRPr>
              </a:lvl5pPr>
              <a:lvl6pPr marL="25146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6pPr>
              <a:lvl7pPr marL="29718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7pPr>
              <a:lvl8pPr marL="34290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8pPr>
              <a:lvl9pPr marL="38862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9pPr>
            </a:lstStyle>
            <a:p>
              <a:pPr fontAlgn="base">
                <a:spcBef>
                  <a:spcPct val="0"/>
                </a:spcBef>
                <a:spcAft>
                  <a:spcPct val="0"/>
                </a:spcAft>
                <a:buFontTx/>
                <a:buNone/>
                <a:defRPr/>
              </a:pPr>
              <a:r>
                <a:rPr lang="en-US" altLang="en-US" sz="1200" dirty="0" smtClean="0">
                  <a:solidFill>
                    <a:srgbClr val="261300"/>
                  </a:solidFill>
                  <a:latin typeface="Arial Narrow"/>
                </a:rPr>
                <a:t>Calendar Years</a:t>
              </a:r>
            </a:p>
          </p:txBody>
        </p:sp>
        <p:sp>
          <p:nvSpPr>
            <p:cNvPr id="145" name="Freeform 144"/>
            <p:cNvSpPr/>
            <p:nvPr/>
          </p:nvSpPr>
          <p:spPr bwMode="auto">
            <a:xfrm>
              <a:off x="1757929" y="3289101"/>
              <a:ext cx="5456238" cy="196829"/>
            </a:xfrm>
            <a:custGeom>
              <a:avLst/>
              <a:gdLst>
                <a:gd name="connsiteX0" fmla="*/ 0 w 5285117"/>
                <a:gd name="connsiteY0" fmla="*/ 51758 h 224286"/>
                <a:gd name="connsiteX1" fmla="*/ 483079 w 5285117"/>
                <a:gd name="connsiteY1" fmla="*/ 0 h 224286"/>
                <a:gd name="connsiteX2" fmla="*/ 948906 w 5285117"/>
                <a:gd name="connsiteY2" fmla="*/ 5751 h 224286"/>
                <a:gd name="connsiteX3" fmla="*/ 1437736 w 5285117"/>
                <a:gd name="connsiteY3" fmla="*/ 28754 h 224286"/>
                <a:gd name="connsiteX4" fmla="*/ 1920815 w 5285117"/>
                <a:gd name="connsiteY4" fmla="*/ 115019 h 224286"/>
                <a:gd name="connsiteX5" fmla="*/ 2392392 w 5285117"/>
                <a:gd name="connsiteY5" fmla="*/ 149524 h 224286"/>
                <a:gd name="connsiteX6" fmla="*/ 2875472 w 5285117"/>
                <a:gd name="connsiteY6" fmla="*/ 161026 h 224286"/>
                <a:gd name="connsiteX7" fmla="*/ 3352800 w 5285117"/>
                <a:gd name="connsiteY7" fmla="*/ 172528 h 224286"/>
                <a:gd name="connsiteX8" fmla="*/ 3853132 w 5285117"/>
                <a:gd name="connsiteY8" fmla="*/ 212785 h 224286"/>
                <a:gd name="connsiteX9" fmla="*/ 4330460 w 5285117"/>
                <a:gd name="connsiteY9" fmla="*/ 218535 h 224286"/>
                <a:gd name="connsiteX10" fmla="*/ 4802038 w 5285117"/>
                <a:gd name="connsiteY10" fmla="*/ 218535 h 224286"/>
                <a:gd name="connsiteX11" fmla="*/ 5285117 w 5285117"/>
                <a:gd name="connsiteY11" fmla="*/ 224286 h 2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85117" h="224286">
                  <a:moveTo>
                    <a:pt x="0" y="51758"/>
                  </a:moveTo>
                  <a:lnTo>
                    <a:pt x="483079" y="0"/>
                  </a:lnTo>
                  <a:lnTo>
                    <a:pt x="948906" y="5751"/>
                  </a:lnTo>
                  <a:lnTo>
                    <a:pt x="1437736" y="28754"/>
                  </a:lnTo>
                  <a:lnTo>
                    <a:pt x="1920815" y="115019"/>
                  </a:lnTo>
                  <a:lnTo>
                    <a:pt x="2392392" y="149524"/>
                  </a:lnTo>
                  <a:lnTo>
                    <a:pt x="2875472" y="161026"/>
                  </a:lnTo>
                  <a:lnTo>
                    <a:pt x="3352800" y="172528"/>
                  </a:lnTo>
                  <a:lnTo>
                    <a:pt x="3853132" y="212785"/>
                  </a:lnTo>
                  <a:lnTo>
                    <a:pt x="4330460" y="218535"/>
                  </a:lnTo>
                  <a:lnTo>
                    <a:pt x="4802038" y="218535"/>
                  </a:lnTo>
                  <a:lnTo>
                    <a:pt x="5285117" y="224286"/>
                  </a:lnTo>
                </a:path>
              </a:pathLst>
            </a:custGeom>
            <a:noFill/>
            <a:ln w="25400" cap="flat" cmpd="sng" algn="ctr">
              <a:solidFill>
                <a:srgbClr val="F6ADCD">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100" dirty="0">
                <a:solidFill>
                  <a:srgbClr val="3366FF"/>
                </a:solidFill>
                <a:latin typeface="Arial Narrow"/>
              </a:endParaRPr>
            </a:p>
          </p:txBody>
        </p:sp>
        <p:grpSp>
          <p:nvGrpSpPr>
            <p:cNvPr id="107532" name="Group 145"/>
            <p:cNvGrpSpPr>
              <a:grpSpLocks/>
            </p:cNvGrpSpPr>
            <p:nvPr/>
          </p:nvGrpSpPr>
          <p:grpSpPr bwMode="auto">
            <a:xfrm>
              <a:off x="1696036" y="2828390"/>
              <a:ext cx="5550331" cy="295415"/>
              <a:chOff x="1981676" y="2976113"/>
              <a:chExt cx="5378914" cy="329587"/>
            </a:xfrm>
          </p:grpSpPr>
          <p:sp>
            <p:nvSpPr>
              <p:cNvPr id="215" name="Rectangle 214"/>
              <p:cNvSpPr/>
              <p:nvPr/>
            </p:nvSpPr>
            <p:spPr bwMode="auto">
              <a:xfrm>
                <a:off x="1981657" y="3224475"/>
                <a:ext cx="81539" cy="81463"/>
              </a:xfrm>
              <a:prstGeom prst="rect">
                <a:avLst/>
              </a:prstGeom>
              <a:solidFill>
                <a:srgbClr val="FFAE0D"/>
              </a:solidFill>
              <a:ln w="25400" cap="flat" cmpd="sng" algn="ctr">
                <a:solidFill>
                  <a:srgbClr val="FFCC66">
                    <a:lumMod val="75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16" name="Freeform 215"/>
              <p:cNvSpPr/>
              <p:nvPr/>
            </p:nvSpPr>
            <p:spPr bwMode="auto">
              <a:xfrm>
                <a:off x="2058580" y="3082800"/>
                <a:ext cx="5296959" cy="217826"/>
              </a:xfrm>
              <a:custGeom>
                <a:avLst/>
                <a:gdLst>
                  <a:gd name="connsiteX0" fmla="*/ 0 w 5296619"/>
                  <a:gd name="connsiteY0" fmla="*/ 218536 h 218536"/>
                  <a:gd name="connsiteX1" fmla="*/ 293298 w 5296619"/>
                  <a:gd name="connsiteY1" fmla="*/ 189781 h 218536"/>
                  <a:gd name="connsiteX2" fmla="*/ 575094 w 5296619"/>
                  <a:gd name="connsiteY2" fmla="*/ 166777 h 218536"/>
                  <a:gd name="connsiteX3" fmla="*/ 776377 w 5296619"/>
                  <a:gd name="connsiteY3" fmla="*/ 155275 h 218536"/>
                  <a:gd name="connsiteX4" fmla="*/ 1086928 w 5296619"/>
                  <a:gd name="connsiteY4" fmla="*/ 155275 h 218536"/>
                  <a:gd name="connsiteX5" fmla="*/ 1236453 w 5296619"/>
                  <a:gd name="connsiteY5" fmla="*/ 155275 h 218536"/>
                  <a:gd name="connsiteX6" fmla="*/ 1512498 w 5296619"/>
                  <a:gd name="connsiteY6" fmla="*/ 161026 h 218536"/>
                  <a:gd name="connsiteX7" fmla="*/ 1742536 w 5296619"/>
                  <a:gd name="connsiteY7" fmla="*/ 166777 h 218536"/>
                  <a:gd name="connsiteX8" fmla="*/ 2035834 w 5296619"/>
                  <a:gd name="connsiteY8" fmla="*/ 161026 h 218536"/>
                  <a:gd name="connsiteX9" fmla="*/ 2225615 w 5296619"/>
                  <a:gd name="connsiteY9" fmla="*/ 161026 h 218536"/>
                  <a:gd name="connsiteX10" fmla="*/ 2426898 w 5296619"/>
                  <a:gd name="connsiteY10" fmla="*/ 155275 h 218536"/>
                  <a:gd name="connsiteX11" fmla="*/ 2691441 w 5296619"/>
                  <a:gd name="connsiteY11" fmla="*/ 120769 h 218536"/>
                  <a:gd name="connsiteX12" fmla="*/ 2875471 w 5296619"/>
                  <a:gd name="connsiteY12" fmla="*/ 92015 h 218536"/>
                  <a:gd name="connsiteX13" fmla="*/ 3076754 w 5296619"/>
                  <a:gd name="connsiteY13" fmla="*/ 109268 h 218536"/>
                  <a:gd name="connsiteX14" fmla="*/ 3347049 w 5296619"/>
                  <a:gd name="connsiteY14" fmla="*/ 126520 h 218536"/>
                  <a:gd name="connsiteX15" fmla="*/ 3456317 w 5296619"/>
                  <a:gd name="connsiteY15" fmla="*/ 126520 h 218536"/>
                  <a:gd name="connsiteX16" fmla="*/ 3807124 w 5296619"/>
                  <a:gd name="connsiteY16" fmla="*/ 109268 h 218536"/>
                  <a:gd name="connsiteX17" fmla="*/ 3979653 w 5296619"/>
                  <a:gd name="connsiteY17" fmla="*/ 97766 h 218536"/>
                  <a:gd name="connsiteX18" fmla="*/ 4324709 w 5296619"/>
                  <a:gd name="connsiteY18" fmla="*/ 80513 h 218536"/>
                  <a:gd name="connsiteX19" fmla="*/ 4589253 w 5296619"/>
                  <a:gd name="connsiteY19" fmla="*/ 57509 h 218536"/>
                  <a:gd name="connsiteX20" fmla="*/ 4911305 w 5296619"/>
                  <a:gd name="connsiteY20" fmla="*/ 40256 h 218536"/>
                  <a:gd name="connsiteX21" fmla="*/ 5296619 w 5296619"/>
                  <a:gd name="connsiteY21" fmla="*/ 0 h 218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96619" h="218536">
                    <a:moveTo>
                      <a:pt x="0" y="218536"/>
                    </a:moveTo>
                    <a:lnTo>
                      <a:pt x="293298" y="189781"/>
                    </a:lnTo>
                    <a:lnTo>
                      <a:pt x="575094" y="166777"/>
                    </a:lnTo>
                    <a:lnTo>
                      <a:pt x="776377" y="155275"/>
                    </a:lnTo>
                    <a:lnTo>
                      <a:pt x="1086928" y="155275"/>
                    </a:lnTo>
                    <a:lnTo>
                      <a:pt x="1236453" y="155275"/>
                    </a:lnTo>
                    <a:lnTo>
                      <a:pt x="1512498" y="161026"/>
                    </a:lnTo>
                    <a:lnTo>
                      <a:pt x="1742536" y="166777"/>
                    </a:lnTo>
                    <a:lnTo>
                      <a:pt x="2035834" y="161026"/>
                    </a:lnTo>
                    <a:lnTo>
                      <a:pt x="2225615" y="161026"/>
                    </a:lnTo>
                    <a:lnTo>
                      <a:pt x="2426898" y="155275"/>
                    </a:lnTo>
                    <a:lnTo>
                      <a:pt x="2691441" y="120769"/>
                    </a:lnTo>
                    <a:lnTo>
                      <a:pt x="2875471" y="92015"/>
                    </a:lnTo>
                    <a:lnTo>
                      <a:pt x="3076754" y="109268"/>
                    </a:lnTo>
                    <a:lnTo>
                      <a:pt x="3347049" y="126520"/>
                    </a:lnTo>
                    <a:lnTo>
                      <a:pt x="3456317" y="126520"/>
                    </a:lnTo>
                    <a:lnTo>
                      <a:pt x="3807124" y="109268"/>
                    </a:lnTo>
                    <a:lnTo>
                      <a:pt x="3979653" y="97766"/>
                    </a:lnTo>
                    <a:lnTo>
                      <a:pt x="4324709" y="80513"/>
                    </a:lnTo>
                    <a:lnTo>
                      <a:pt x="4589253" y="57509"/>
                    </a:lnTo>
                    <a:lnTo>
                      <a:pt x="4911305" y="40256"/>
                    </a:lnTo>
                    <a:lnTo>
                      <a:pt x="5296619" y="0"/>
                    </a:lnTo>
                  </a:path>
                </a:pathLst>
              </a:custGeom>
              <a:noFill/>
              <a:ln w="19050" cap="flat" cmpd="sng" algn="ctr">
                <a:solidFill>
                  <a:srgbClr val="FFCC66">
                    <a:lumMod val="75000"/>
                  </a:srgbClr>
                </a:solidFill>
                <a:prstDash val="sysDash"/>
                <a:miter lim="800000"/>
                <a:headEnd type="none" w="med" len="med"/>
                <a:tailEnd type="none" w="med" len="med"/>
              </a:ln>
              <a:effec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100" dirty="0">
                  <a:solidFill>
                    <a:srgbClr val="3366FF"/>
                  </a:solidFill>
                  <a:latin typeface="Arial Narrow"/>
                </a:endParaRPr>
              </a:p>
            </p:txBody>
          </p:sp>
          <p:sp>
            <p:nvSpPr>
              <p:cNvPr id="217" name="Rectangle 216"/>
              <p:cNvSpPr/>
              <p:nvPr/>
            </p:nvSpPr>
            <p:spPr bwMode="auto">
              <a:xfrm>
                <a:off x="2470891" y="3183744"/>
                <a:ext cx="81539" cy="81463"/>
              </a:xfrm>
              <a:prstGeom prst="rect">
                <a:avLst/>
              </a:prstGeom>
              <a:solidFill>
                <a:srgbClr val="FFAE0D"/>
              </a:solidFill>
              <a:ln w="25400" cap="flat" cmpd="sng" algn="ctr">
                <a:solidFill>
                  <a:srgbClr val="FFCC66">
                    <a:lumMod val="75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18" name="Rectangle 217"/>
              <p:cNvSpPr/>
              <p:nvPr/>
            </p:nvSpPr>
            <p:spPr bwMode="auto">
              <a:xfrm>
                <a:off x="2947817" y="3171347"/>
                <a:ext cx="81539" cy="83235"/>
              </a:xfrm>
              <a:prstGeom prst="rect">
                <a:avLst/>
              </a:prstGeom>
              <a:solidFill>
                <a:srgbClr val="FFAE0D"/>
              </a:solidFill>
              <a:ln w="25400" cap="flat" cmpd="sng" algn="ctr">
                <a:solidFill>
                  <a:srgbClr val="FFCC66">
                    <a:lumMod val="75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19" name="Rectangle 218"/>
              <p:cNvSpPr/>
              <p:nvPr/>
            </p:nvSpPr>
            <p:spPr bwMode="auto">
              <a:xfrm>
                <a:off x="3441667" y="3171347"/>
                <a:ext cx="83077" cy="83235"/>
              </a:xfrm>
              <a:prstGeom prst="rect">
                <a:avLst/>
              </a:prstGeom>
              <a:solidFill>
                <a:srgbClr val="FFAE0D"/>
              </a:solidFill>
              <a:ln w="25400" cap="flat" cmpd="sng" algn="ctr">
                <a:solidFill>
                  <a:srgbClr val="FFCC66">
                    <a:lumMod val="75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20" name="Rectangle 219"/>
              <p:cNvSpPr/>
              <p:nvPr/>
            </p:nvSpPr>
            <p:spPr bwMode="auto">
              <a:xfrm>
                <a:off x="3920131" y="3171347"/>
                <a:ext cx="81539" cy="83235"/>
              </a:xfrm>
              <a:prstGeom prst="rect">
                <a:avLst/>
              </a:prstGeom>
              <a:solidFill>
                <a:srgbClr val="FFAE0D"/>
              </a:solidFill>
              <a:ln w="25400" cap="flat" cmpd="sng" algn="ctr">
                <a:solidFill>
                  <a:srgbClr val="FFCC66">
                    <a:lumMod val="75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21" name="Rectangle 220"/>
              <p:cNvSpPr/>
              <p:nvPr/>
            </p:nvSpPr>
            <p:spPr bwMode="auto">
              <a:xfrm>
                <a:off x="4397057" y="3155409"/>
                <a:ext cx="81539" cy="81463"/>
              </a:xfrm>
              <a:prstGeom prst="rect">
                <a:avLst/>
              </a:prstGeom>
              <a:solidFill>
                <a:srgbClr val="FFAE0D"/>
              </a:solidFill>
              <a:ln w="25400" cap="flat" cmpd="sng" algn="ctr">
                <a:solidFill>
                  <a:srgbClr val="FFCC66">
                    <a:lumMod val="75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22" name="Rectangle 221"/>
              <p:cNvSpPr/>
              <p:nvPr/>
            </p:nvSpPr>
            <p:spPr bwMode="auto">
              <a:xfrm>
                <a:off x="4880137" y="3096968"/>
                <a:ext cx="81539" cy="83235"/>
              </a:xfrm>
              <a:prstGeom prst="rect">
                <a:avLst/>
              </a:prstGeom>
              <a:solidFill>
                <a:srgbClr val="FFAE0D"/>
              </a:solidFill>
              <a:ln w="25400" cap="flat" cmpd="sng" algn="ctr">
                <a:solidFill>
                  <a:srgbClr val="FFCC66">
                    <a:lumMod val="75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23" name="Rectangle 222"/>
              <p:cNvSpPr/>
              <p:nvPr/>
            </p:nvSpPr>
            <p:spPr bwMode="auto">
              <a:xfrm>
                <a:off x="5357064" y="3125303"/>
                <a:ext cx="83077" cy="83235"/>
              </a:xfrm>
              <a:prstGeom prst="rect">
                <a:avLst/>
              </a:prstGeom>
              <a:solidFill>
                <a:srgbClr val="FFAE0D"/>
              </a:solidFill>
              <a:ln w="25400" cap="flat" cmpd="sng" algn="ctr">
                <a:solidFill>
                  <a:srgbClr val="FFCC66">
                    <a:lumMod val="75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24" name="Rectangle 223"/>
              <p:cNvSpPr/>
              <p:nvPr/>
            </p:nvSpPr>
            <p:spPr bwMode="auto">
              <a:xfrm>
                <a:off x="5846298" y="3102281"/>
                <a:ext cx="81539" cy="83234"/>
              </a:xfrm>
              <a:prstGeom prst="rect">
                <a:avLst/>
              </a:prstGeom>
              <a:solidFill>
                <a:srgbClr val="FFAE0D"/>
              </a:solidFill>
              <a:ln w="25400" cap="flat" cmpd="sng" algn="ctr">
                <a:solidFill>
                  <a:srgbClr val="FFCC66">
                    <a:lumMod val="75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25" name="Rectangle 224"/>
              <p:cNvSpPr/>
              <p:nvPr/>
            </p:nvSpPr>
            <p:spPr bwMode="auto">
              <a:xfrm>
                <a:off x="6329378" y="3068633"/>
                <a:ext cx="81539" cy="81463"/>
              </a:xfrm>
              <a:prstGeom prst="rect">
                <a:avLst/>
              </a:prstGeom>
              <a:solidFill>
                <a:srgbClr val="FFAE0D"/>
              </a:solidFill>
              <a:ln w="25400" cap="flat" cmpd="sng" algn="ctr">
                <a:solidFill>
                  <a:srgbClr val="FFCC66">
                    <a:lumMod val="75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26" name="Rectangle 225"/>
              <p:cNvSpPr/>
              <p:nvPr/>
            </p:nvSpPr>
            <p:spPr bwMode="auto">
              <a:xfrm>
                <a:off x="6800150" y="3010192"/>
                <a:ext cx="83077" cy="83234"/>
              </a:xfrm>
              <a:prstGeom prst="rect">
                <a:avLst/>
              </a:prstGeom>
              <a:solidFill>
                <a:srgbClr val="FFAE0D"/>
              </a:solidFill>
              <a:ln w="25400" cap="flat" cmpd="sng" algn="ctr">
                <a:solidFill>
                  <a:srgbClr val="FFCC66">
                    <a:lumMod val="75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27" name="Rectangle 226"/>
              <p:cNvSpPr/>
              <p:nvPr/>
            </p:nvSpPr>
            <p:spPr bwMode="auto">
              <a:xfrm>
                <a:off x="7278615" y="2976544"/>
                <a:ext cx="81539" cy="81463"/>
              </a:xfrm>
              <a:prstGeom prst="rect">
                <a:avLst/>
              </a:prstGeom>
              <a:solidFill>
                <a:srgbClr val="FFAE0D"/>
              </a:solidFill>
              <a:ln w="25400" cap="flat" cmpd="sng" algn="ctr">
                <a:solidFill>
                  <a:srgbClr val="FFCC66">
                    <a:lumMod val="75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28" name="Freeform 227"/>
              <p:cNvSpPr/>
              <p:nvPr/>
            </p:nvSpPr>
            <p:spPr bwMode="auto">
              <a:xfrm>
                <a:off x="2024734" y="3019046"/>
                <a:ext cx="5307728" cy="242620"/>
              </a:xfrm>
              <a:custGeom>
                <a:avLst/>
                <a:gdLst>
                  <a:gd name="connsiteX0" fmla="*/ 0 w 5308121"/>
                  <a:gd name="connsiteY0" fmla="*/ 241540 h 241540"/>
                  <a:gd name="connsiteX1" fmla="*/ 494581 w 5308121"/>
                  <a:gd name="connsiteY1" fmla="*/ 207034 h 241540"/>
                  <a:gd name="connsiteX2" fmla="*/ 960408 w 5308121"/>
                  <a:gd name="connsiteY2" fmla="*/ 184030 h 241540"/>
                  <a:gd name="connsiteX3" fmla="*/ 1460740 w 5308121"/>
                  <a:gd name="connsiteY3" fmla="*/ 184030 h 241540"/>
                  <a:gd name="connsiteX4" fmla="*/ 1938068 w 5308121"/>
                  <a:gd name="connsiteY4" fmla="*/ 195532 h 241540"/>
                  <a:gd name="connsiteX5" fmla="*/ 2415396 w 5308121"/>
                  <a:gd name="connsiteY5" fmla="*/ 184030 h 241540"/>
                  <a:gd name="connsiteX6" fmla="*/ 2915728 w 5308121"/>
                  <a:gd name="connsiteY6" fmla="*/ 115019 h 241540"/>
                  <a:gd name="connsiteX7" fmla="*/ 3381555 w 5308121"/>
                  <a:gd name="connsiteY7" fmla="*/ 155276 h 241540"/>
                  <a:gd name="connsiteX8" fmla="*/ 3870385 w 5308121"/>
                  <a:gd name="connsiteY8" fmla="*/ 126521 h 241540"/>
                  <a:gd name="connsiteX9" fmla="*/ 4353464 w 5308121"/>
                  <a:gd name="connsiteY9" fmla="*/ 86264 h 241540"/>
                  <a:gd name="connsiteX10" fmla="*/ 4830793 w 5308121"/>
                  <a:gd name="connsiteY10" fmla="*/ 40257 h 241540"/>
                  <a:gd name="connsiteX11" fmla="*/ 5308121 w 5308121"/>
                  <a:gd name="connsiteY11" fmla="*/ 0 h 24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08121" h="241540">
                    <a:moveTo>
                      <a:pt x="0" y="241540"/>
                    </a:moveTo>
                    <a:lnTo>
                      <a:pt x="494581" y="207034"/>
                    </a:lnTo>
                    <a:lnTo>
                      <a:pt x="960408" y="184030"/>
                    </a:lnTo>
                    <a:lnTo>
                      <a:pt x="1460740" y="184030"/>
                    </a:lnTo>
                    <a:lnTo>
                      <a:pt x="1938068" y="195532"/>
                    </a:lnTo>
                    <a:lnTo>
                      <a:pt x="2415396" y="184030"/>
                    </a:lnTo>
                    <a:lnTo>
                      <a:pt x="2915728" y="115019"/>
                    </a:lnTo>
                    <a:lnTo>
                      <a:pt x="3381555" y="155276"/>
                    </a:lnTo>
                    <a:lnTo>
                      <a:pt x="3870385" y="126521"/>
                    </a:lnTo>
                    <a:lnTo>
                      <a:pt x="4353464" y="86264"/>
                    </a:lnTo>
                    <a:lnTo>
                      <a:pt x="4830793" y="40257"/>
                    </a:lnTo>
                    <a:lnTo>
                      <a:pt x="5308121" y="0"/>
                    </a:lnTo>
                  </a:path>
                </a:pathLst>
              </a:custGeom>
              <a:noFill/>
              <a:ln w="25400" cap="flat" cmpd="sng" algn="ctr">
                <a:solidFill>
                  <a:srgbClr val="FFCC66">
                    <a:lumMod val="75000"/>
                  </a:srgbClr>
                </a:solidFill>
                <a:prstDash val="solid"/>
                <a:miter lim="800000"/>
                <a:headEnd type="none" w="med" len="med"/>
                <a:tailEnd type="none" w="med" len="med"/>
              </a:ln>
              <a:effec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100" dirty="0">
                  <a:solidFill>
                    <a:srgbClr val="3366FF"/>
                  </a:solidFill>
                  <a:latin typeface="Arial Narrow"/>
                </a:endParaRPr>
              </a:p>
            </p:txBody>
          </p:sp>
        </p:grpSp>
        <p:grpSp>
          <p:nvGrpSpPr>
            <p:cNvPr id="107533" name="Group 146"/>
            <p:cNvGrpSpPr>
              <a:grpSpLocks/>
            </p:cNvGrpSpPr>
            <p:nvPr/>
          </p:nvGrpSpPr>
          <p:grpSpPr bwMode="auto">
            <a:xfrm>
              <a:off x="1705918" y="2283285"/>
              <a:ext cx="5556246" cy="738406"/>
              <a:chOff x="1991260" y="2367951"/>
              <a:chExt cx="5384667" cy="823823"/>
            </a:xfrm>
          </p:grpSpPr>
          <p:sp>
            <p:nvSpPr>
              <p:cNvPr id="200" name="Freeform 199"/>
              <p:cNvSpPr/>
              <p:nvPr/>
            </p:nvSpPr>
            <p:spPr bwMode="auto">
              <a:xfrm>
                <a:off x="2035511" y="2374421"/>
                <a:ext cx="5330825" cy="690669"/>
              </a:xfrm>
              <a:custGeom>
                <a:avLst/>
                <a:gdLst>
                  <a:gd name="connsiteX0" fmla="*/ 0 w 5331124"/>
                  <a:gd name="connsiteY0" fmla="*/ 0 h 690113"/>
                  <a:gd name="connsiteX1" fmla="*/ 483079 w 5331124"/>
                  <a:gd name="connsiteY1" fmla="*/ 132271 h 690113"/>
                  <a:gd name="connsiteX2" fmla="*/ 730370 w 5331124"/>
                  <a:gd name="connsiteY2" fmla="*/ 155275 h 690113"/>
                  <a:gd name="connsiteX3" fmla="*/ 845389 w 5331124"/>
                  <a:gd name="connsiteY3" fmla="*/ 166777 h 690113"/>
                  <a:gd name="connsiteX4" fmla="*/ 1023668 w 5331124"/>
                  <a:gd name="connsiteY4" fmla="*/ 184030 h 690113"/>
                  <a:gd name="connsiteX5" fmla="*/ 1144438 w 5331124"/>
                  <a:gd name="connsiteY5" fmla="*/ 189781 h 690113"/>
                  <a:gd name="connsiteX6" fmla="*/ 1230702 w 5331124"/>
                  <a:gd name="connsiteY6" fmla="*/ 184030 h 690113"/>
                  <a:gd name="connsiteX7" fmla="*/ 1374475 w 5331124"/>
                  <a:gd name="connsiteY7" fmla="*/ 189781 h 690113"/>
                  <a:gd name="connsiteX8" fmla="*/ 1593011 w 5331124"/>
                  <a:gd name="connsiteY8" fmla="*/ 207033 h 690113"/>
                  <a:gd name="connsiteX9" fmla="*/ 1811547 w 5331124"/>
                  <a:gd name="connsiteY9" fmla="*/ 230037 h 690113"/>
                  <a:gd name="connsiteX10" fmla="*/ 1984075 w 5331124"/>
                  <a:gd name="connsiteY10" fmla="*/ 253041 h 690113"/>
                  <a:gd name="connsiteX11" fmla="*/ 2076091 w 5331124"/>
                  <a:gd name="connsiteY11" fmla="*/ 270294 h 690113"/>
                  <a:gd name="connsiteX12" fmla="*/ 2196860 w 5331124"/>
                  <a:gd name="connsiteY12" fmla="*/ 281796 h 690113"/>
                  <a:gd name="connsiteX13" fmla="*/ 2294626 w 5331124"/>
                  <a:gd name="connsiteY13" fmla="*/ 304800 h 690113"/>
                  <a:gd name="connsiteX14" fmla="*/ 2449902 w 5331124"/>
                  <a:gd name="connsiteY14" fmla="*/ 327803 h 690113"/>
                  <a:gd name="connsiteX15" fmla="*/ 2541917 w 5331124"/>
                  <a:gd name="connsiteY15" fmla="*/ 345056 h 690113"/>
                  <a:gd name="connsiteX16" fmla="*/ 2789208 w 5331124"/>
                  <a:gd name="connsiteY16" fmla="*/ 379562 h 690113"/>
                  <a:gd name="connsiteX17" fmla="*/ 3042249 w 5331124"/>
                  <a:gd name="connsiteY17" fmla="*/ 425569 h 690113"/>
                  <a:gd name="connsiteX18" fmla="*/ 3266536 w 5331124"/>
                  <a:gd name="connsiteY18" fmla="*/ 471577 h 690113"/>
                  <a:gd name="connsiteX19" fmla="*/ 3755366 w 5331124"/>
                  <a:gd name="connsiteY19" fmla="*/ 529086 h 690113"/>
                  <a:gd name="connsiteX20" fmla="*/ 4146430 w 5331124"/>
                  <a:gd name="connsiteY20" fmla="*/ 563592 h 690113"/>
                  <a:gd name="connsiteX21" fmla="*/ 4336211 w 5331124"/>
                  <a:gd name="connsiteY21" fmla="*/ 580845 h 690113"/>
                  <a:gd name="connsiteX22" fmla="*/ 4830792 w 5331124"/>
                  <a:gd name="connsiteY22" fmla="*/ 638354 h 690113"/>
                  <a:gd name="connsiteX23" fmla="*/ 4945811 w 5331124"/>
                  <a:gd name="connsiteY23" fmla="*/ 649856 h 690113"/>
                  <a:gd name="connsiteX24" fmla="*/ 5204604 w 5331124"/>
                  <a:gd name="connsiteY24" fmla="*/ 684362 h 690113"/>
                  <a:gd name="connsiteX25" fmla="*/ 5331124 w 5331124"/>
                  <a:gd name="connsiteY25" fmla="*/ 690113 h 690113"/>
                  <a:gd name="connsiteX26" fmla="*/ 5331124 w 5331124"/>
                  <a:gd name="connsiteY26" fmla="*/ 690113 h 69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31124" h="690113">
                    <a:moveTo>
                      <a:pt x="0" y="0"/>
                    </a:moveTo>
                    <a:lnTo>
                      <a:pt x="483079" y="132271"/>
                    </a:lnTo>
                    <a:lnTo>
                      <a:pt x="730370" y="155275"/>
                    </a:lnTo>
                    <a:lnTo>
                      <a:pt x="845389" y="166777"/>
                    </a:lnTo>
                    <a:lnTo>
                      <a:pt x="1023668" y="184030"/>
                    </a:lnTo>
                    <a:lnTo>
                      <a:pt x="1144438" y="189781"/>
                    </a:lnTo>
                    <a:lnTo>
                      <a:pt x="1230702" y="184030"/>
                    </a:lnTo>
                    <a:lnTo>
                      <a:pt x="1374475" y="189781"/>
                    </a:lnTo>
                    <a:lnTo>
                      <a:pt x="1593011" y="207033"/>
                    </a:lnTo>
                    <a:lnTo>
                      <a:pt x="1811547" y="230037"/>
                    </a:lnTo>
                    <a:lnTo>
                      <a:pt x="1984075" y="253041"/>
                    </a:lnTo>
                    <a:lnTo>
                      <a:pt x="2076091" y="270294"/>
                    </a:lnTo>
                    <a:lnTo>
                      <a:pt x="2196860" y="281796"/>
                    </a:lnTo>
                    <a:lnTo>
                      <a:pt x="2294626" y="304800"/>
                    </a:lnTo>
                    <a:lnTo>
                      <a:pt x="2449902" y="327803"/>
                    </a:lnTo>
                    <a:lnTo>
                      <a:pt x="2541917" y="345056"/>
                    </a:lnTo>
                    <a:lnTo>
                      <a:pt x="2789208" y="379562"/>
                    </a:lnTo>
                    <a:lnTo>
                      <a:pt x="3042249" y="425569"/>
                    </a:lnTo>
                    <a:lnTo>
                      <a:pt x="3266536" y="471577"/>
                    </a:lnTo>
                    <a:lnTo>
                      <a:pt x="3755366" y="529086"/>
                    </a:lnTo>
                    <a:lnTo>
                      <a:pt x="4146430" y="563592"/>
                    </a:lnTo>
                    <a:lnTo>
                      <a:pt x="4336211" y="580845"/>
                    </a:lnTo>
                    <a:lnTo>
                      <a:pt x="4830792" y="638354"/>
                    </a:lnTo>
                    <a:lnTo>
                      <a:pt x="4945811" y="649856"/>
                    </a:lnTo>
                    <a:lnTo>
                      <a:pt x="5204604" y="684362"/>
                    </a:lnTo>
                    <a:lnTo>
                      <a:pt x="5331124" y="690113"/>
                    </a:lnTo>
                    <a:lnTo>
                      <a:pt x="5331124" y="690113"/>
                    </a:lnTo>
                  </a:path>
                </a:pathLst>
              </a:custGeom>
              <a:noFill/>
              <a:ln w="15875" cap="flat" cmpd="sng" algn="ctr">
                <a:solidFill>
                  <a:srgbClr val="F6ADCD"/>
                </a:solidFill>
                <a:prstDash val="sysDash"/>
                <a:miter lim="800000"/>
                <a:headEnd type="none" w="med" len="med"/>
                <a:tailEnd type="none" w="med" len="med"/>
              </a:ln>
              <a:effec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100" dirty="0">
                  <a:solidFill>
                    <a:srgbClr val="3366FF"/>
                  </a:solidFill>
                  <a:latin typeface="Arial Narrow"/>
                </a:endParaRPr>
              </a:p>
            </p:txBody>
          </p:sp>
          <p:sp>
            <p:nvSpPr>
              <p:cNvPr id="201" name="Freeform 200"/>
              <p:cNvSpPr/>
              <p:nvPr/>
            </p:nvSpPr>
            <p:spPr bwMode="auto">
              <a:xfrm>
                <a:off x="2041665" y="2402756"/>
                <a:ext cx="5290824" cy="720776"/>
              </a:xfrm>
              <a:custGeom>
                <a:avLst/>
                <a:gdLst>
                  <a:gd name="connsiteX0" fmla="*/ 0 w 5290868"/>
                  <a:gd name="connsiteY0" fmla="*/ 0 h 718868"/>
                  <a:gd name="connsiteX1" fmla="*/ 483079 w 5290868"/>
                  <a:gd name="connsiteY1" fmla="*/ 126521 h 718868"/>
                  <a:gd name="connsiteX2" fmla="*/ 977660 w 5290868"/>
                  <a:gd name="connsiteY2" fmla="*/ 178280 h 718868"/>
                  <a:gd name="connsiteX3" fmla="*/ 1443487 w 5290868"/>
                  <a:gd name="connsiteY3" fmla="*/ 195532 h 718868"/>
                  <a:gd name="connsiteX4" fmla="*/ 1909313 w 5290868"/>
                  <a:gd name="connsiteY4" fmla="*/ 247291 h 718868"/>
                  <a:gd name="connsiteX5" fmla="*/ 2409645 w 5290868"/>
                  <a:gd name="connsiteY5" fmla="*/ 322053 h 718868"/>
                  <a:gd name="connsiteX6" fmla="*/ 2904226 w 5290868"/>
                  <a:gd name="connsiteY6" fmla="*/ 396815 h 718868"/>
                  <a:gd name="connsiteX7" fmla="*/ 3341298 w 5290868"/>
                  <a:gd name="connsiteY7" fmla="*/ 494581 h 718868"/>
                  <a:gd name="connsiteX8" fmla="*/ 3807124 w 5290868"/>
                  <a:gd name="connsiteY8" fmla="*/ 552091 h 718868"/>
                  <a:gd name="connsiteX9" fmla="*/ 4330460 w 5290868"/>
                  <a:gd name="connsiteY9" fmla="*/ 598098 h 718868"/>
                  <a:gd name="connsiteX10" fmla="*/ 4819290 w 5290868"/>
                  <a:gd name="connsiteY10" fmla="*/ 672861 h 718868"/>
                  <a:gd name="connsiteX11" fmla="*/ 5290868 w 5290868"/>
                  <a:gd name="connsiteY11" fmla="*/ 718868 h 71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0868" h="718868">
                    <a:moveTo>
                      <a:pt x="0" y="0"/>
                    </a:moveTo>
                    <a:lnTo>
                      <a:pt x="483079" y="126521"/>
                    </a:lnTo>
                    <a:lnTo>
                      <a:pt x="977660" y="178280"/>
                    </a:lnTo>
                    <a:lnTo>
                      <a:pt x="1443487" y="195532"/>
                    </a:lnTo>
                    <a:lnTo>
                      <a:pt x="1909313" y="247291"/>
                    </a:lnTo>
                    <a:lnTo>
                      <a:pt x="2409645" y="322053"/>
                    </a:lnTo>
                    <a:lnTo>
                      <a:pt x="2904226" y="396815"/>
                    </a:lnTo>
                    <a:lnTo>
                      <a:pt x="3341298" y="494581"/>
                    </a:lnTo>
                    <a:lnTo>
                      <a:pt x="3807124" y="552091"/>
                    </a:lnTo>
                    <a:lnTo>
                      <a:pt x="4330460" y="598098"/>
                    </a:lnTo>
                    <a:lnTo>
                      <a:pt x="4819290" y="672861"/>
                    </a:lnTo>
                    <a:lnTo>
                      <a:pt x="5290868" y="718868"/>
                    </a:lnTo>
                  </a:path>
                </a:pathLst>
              </a:custGeom>
              <a:noFill/>
              <a:ln w="25400" cap="flat" cmpd="sng" algn="ctr">
                <a:solidFill>
                  <a:srgbClr val="F6ADCD"/>
                </a:solidFill>
                <a:prstDash val="solid"/>
                <a:miter lim="800000"/>
                <a:headEnd type="none" w="med" len="med"/>
                <a:tailEnd type="none" w="med" len="med"/>
              </a:ln>
              <a:effec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100" dirty="0">
                  <a:solidFill>
                    <a:srgbClr val="3366FF"/>
                  </a:solidFill>
                  <a:latin typeface="Arial Narrow"/>
                </a:endParaRPr>
              </a:p>
            </p:txBody>
          </p:sp>
          <p:sp>
            <p:nvSpPr>
              <p:cNvPr id="202" name="Rectangle 201"/>
              <p:cNvSpPr/>
              <p:nvPr/>
            </p:nvSpPr>
            <p:spPr bwMode="auto">
              <a:xfrm>
                <a:off x="1990895" y="2367337"/>
                <a:ext cx="81540" cy="83235"/>
              </a:xfrm>
              <a:prstGeom prst="rect">
                <a:avLst/>
              </a:prstGeom>
              <a:solidFill>
                <a:srgbClr val="FFFFFF"/>
              </a:solidFill>
              <a:ln w="25400" cap="flat" cmpd="sng" algn="ctr">
                <a:solidFill>
                  <a:srgbClr val="F6ADCD"/>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03" name="Freeform 202"/>
              <p:cNvSpPr/>
              <p:nvPr/>
            </p:nvSpPr>
            <p:spPr bwMode="auto">
              <a:xfrm>
                <a:off x="2035511" y="2438175"/>
                <a:ext cx="5320056" cy="754423"/>
              </a:xfrm>
              <a:custGeom>
                <a:avLst/>
                <a:gdLst>
                  <a:gd name="connsiteX0" fmla="*/ 0 w 5319623"/>
                  <a:gd name="connsiteY0" fmla="*/ 0 h 753374"/>
                  <a:gd name="connsiteX1" fmla="*/ 172528 w 5319623"/>
                  <a:gd name="connsiteY1" fmla="*/ 40257 h 753374"/>
                  <a:gd name="connsiteX2" fmla="*/ 270294 w 5319623"/>
                  <a:gd name="connsiteY2" fmla="*/ 69011 h 753374"/>
                  <a:gd name="connsiteX3" fmla="*/ 379562 w 5319623"/>
                  <a:gd name="connsiteY3" fmla="*/ 92015 h 753374"/>
                  <a:gd name="connsiteX4" fmla="*/ 494581 w 5319623"/>
                  <a:gd name="connsiteY4" fmla="*/ 120770 h 753374"/>
                  <a:gd name="connsiteX5" fmla="*/ 667109 w 5319623"/>
                  <a:gd name="connsiteY5" fmla="*/ 143774 h 753374"/>
                  <a:gd name="connsiteX6" fmla="*/ 856891 w 5319623"/>
                  <a:gd name="connsiteY6" fmla="*/ 161027 h 753374"/>
                  <a:gd name="connsiteX7" fmla="*/ 994913 w 5319623"/>
                  <a:gd name="connsiteY7" fmla="*/ 184030 h 753374"/>
                  <a:gd name="connsiteX8" fmla="*/ 1213449 w 5319623"/>
                  <a:gd name="connsiteY8" fmla="*/ 184030 h 753374"/>
                  <a:gd name="connsiteX9" fmla="*/ 1368724 w 5319623"/>
                  <a:gd name="connsiteY9" fmla="*/ 184030 h 753374"/>
                  <a:gd name="connsiteX10" fmla="*/ 1518249 w 5319623"/>
                  <a:gd name="connsiteY10" fmla="*/ 184030 h 753374"/>
                  <a:gd name="connsiteX11" fmla="*/ 1610264 w 5319623"/>
                  <a:gd name="connsiteY11" fmla="*/ 212785 h 753374"/>
                  <a:gd name="connsiteX12" fmla="*/ 1817298 w 5319623"/>
                  <a:gd name="connsiteY12" fmla="*/ 224287 h 753374"/>
                  <a:gd name="connsiteX13" fmla="*/ 2058838 w 5319623"/>
                  <a:gd name="connsiteY13" fmla="*/ 258793 h 753374"/>
                  <a:gd name="connsiteX14" fmla="*/ 2208362 w 5319623"/>
                  <a:gd name="connsiteY14" fmla="*/ 276045 h 753374"/>
                  <a:gd name="connsiteX15" fmla="*/ 2311879 w 5319623"/>
                  <a:gd name="connsiteY15" fmla="*/ 299049 h 753374"/>
                  <a:gd name="connsiteX16" fmla="*/ 2553419 w 5319623"/>
                  <a:gd name="connsiteY16" fmla="*/ 333555 h 753374"/>
                  <a:gd name="connsiteX17" fmla="*/ 2685691 w 5319623"/>
                  <a:gd name="connsiteY17" fmla="*/ 356559 h 753374"/>
                  <a:gd name="connsiteX18" fmla="*/ 2812211 w 5319623"/>
                  <a:gd name="connsiteY18" fmla="*/ 379562 h 753374"/>
                  <a:gd name="connsiteX19" fmla="*/ 3030747 w 5319623"/>
                  <a:gd name="connsiteY19" fmla="*/ 425570 h 753374"/>
                  <a:gd name="connsiteX20" fmla="*/ 3255034 w 5319623"/>
                  <a:gd name="connsiteY20" fmla="*/ 483079 h 753374"/>
                  <a:gd name="connsiteX21" fmla="*/ 3439064 w 5319623"/>
                  <a:gd name="connsiteY21" fmla="*/ 523336 h 753374"/>
                  <a:gd name="connsiteX22" fmla="*/ 3663351 w 5319623"/>
                  <a:gd name="connsiteY22" fmla="*/ 534838 h 753374"/>
                  <a:gd name="connsiteX23" fmla="*/ 3801374 w 5319623"/>
                  <a:gd name="connsiteY23" fmla="*/ 552091 h 753374"/>
                  <a:gd name="connsiteX24" fmla="*/ 4152181 w 5319623"/>
                  <a:gd name="connsiteY24" fmla="*/ 598098 h 753374"/>
                  <a:gd name="connsiteX25" fmla="*/ 4370717 w 5319623"/>
                  <a:gd name="connsiteY25" fmla="*/ 615351 h 753374"/>
                  <a:gd name="connsiteX26" fmla="*/ 4595004 w 5319623"/>
                  <a:gd name="connsiteY26" fmla="*/ 644106 h 753374"/>
                  <a:gd name="connsiteX27" fmla="*/ 4773283 w 5319623"/>
                  <a:gd name="connsiteY27" fmla="*/ 667110 h 753374"/>
                  <a:gd name="connsiteX28" fmla="*/ 5037826 w 5319623"/>
                  <a:gd name="connsiteY28" fmla="*/ 701615 h 753374"/>
                  <a:gd name="connsiteX29" fmla="*/ 5319623 w 5319623"/>
                  <a:gd name="connsiteY29" fmla="*/ 753374 h 753374"/>
                  <a:gd name="connsiteX30" fmla="*/ 5319623 w 5319623"/>
                  <a:gd name="connsiteY30" fmla="*/ 753374 h 75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19623" h="753374">
                    <a:moveTo>
                      <a:pt x="0" y="0"/>
                    </a:moveTo>
                    <a:lnTo>
                      <a:pt x="172528" y="40257"/>
                    </a:lnTo>
                    <a:lnTo>
                      <a:pt x="270294" y="69011"/>
                    </a:lnTo>
                    <a:lnTo>
                      <a:pt x="379562" y="92015"/>
                    </a:lnTo>
                    <a:lnTo>
                      <a:pt x="494581" y="120770"/>
                    </a:lnTo>
                    <a:lnTo>
                      <a:pt x="667109" y="143774"/>
                    </a:lnTo>
                    <a:lnTo>
                      <a:pt x="856891" y="161027"/>
                    </a:lnTo>
                    <a:lnTo>
                      <a:pt x="994913" y="184030"/>
                    </a:lnTo>
                    <a:lnTo>
                      <a:pt x="1213449" y="184030"/>
                    </a:lnTo>
                    <a:lnTo>
                      <a:pt x="1368724" y="184030"/>
                    </a:lnTo>
                    <a:lnTo>
                      <a:pt x="1518249" y="184030"/>
                    </a:lnTo>
                    <a:lnTo>
                      <a:pt x="1610264" y="212785"/>
                    </a:lnTo>
                    <a:lnTo>
                      <a:pt x="1817298" y="224287"/>
                    </a:lnTo>
                    <a:lnTo>
                      <a:pt x="2058838" y="258793"/>
                    </a:lnTo>
                    <a:lnTo>
                      <a:pt x="2208362" y="276045"/>
                    </a:lnTo>
                    <a:lnTo>
                      <a:pt x="2311879" y="299049"/>
                    </a:lnTo>
                    <a:lnTo>
                      <a:pt x="2553419" y="333555"/>
                    </a:lnTo>
                    <a:lnTo>
                      <a:pt x="2685691" y="356559"/>
                    </a:lnTo>
                    <a:lnTo>
                      <a:pt x="2812211" y="379562"/>
                    </a:lnTo>
                    <a:lnTo>
                      <a:pt x="3030747" y="425570"/>
                    </a:lnTo>
                    <a:lnTo>
                      <a:pt x="3255034" y="483079"/>
                    </a:lnTo>
                    <a:lnTo>
                      <a:pt x="3439064" y="523336"/>
                    </a:lnTo>
                    <a:lnTo>
                      <a:pt x="3663351" y="534838"/>
                    </a:lnTo>
                    <a:lnTo>
                      <a:pt x="3801374" y="552091"/>
                    </a:lnTo>
                    <a:lnTo>
                      <a:pt x="4152181" y="598098"/>
                    </a:lnTo>
                    <a:lnTo>
                      <a:pt x="4370717" y="615351"/>
                    </a:lnTo>
                    <a:lnTo>
                      <a:pt x="4595004" y="644106"/>
                    </a:lnTo>
                    <a:lnTo>
                      <a:pt x="4773283" y="667110"/>
                    </a:lnTo>
                    <a:lnTo>
                      <a:pt x="5037826" y="701615"/>
                    </a:lnTo>
                    <a:lnTo>
                      <a:pt x="5319623" y="753374"/>
                    </a:lnTo>
                    <a:lnTo>
                      <a:pt x="5319623" y="753374"/>
                    </a:lnTo>
                  </a:path>
                </a:pathLst>
              </a:custGeom>
              <a:noFill/>
              <a:ln w="15875" cap="flat" cmpd="sng" algn="ctr">
                <a:solidFill>
                  <a:srgbClr val="F6ADCD"/>
                </a:solidFill>
                <a:prstDash val="sysDash"/>
                <a:miter lim="800000"/>
                <a:headEnd type="none" w="med" len="med"/>
                <a:tailEnd type="none" w="med" len="med"/>
              </a:ln>
              <a:effec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100" dirty="0">
                  <a:solidFill>
                    <a:srgbClr val="3366FF"/>
                  </a:solidFill>
                  <a:latin typeface="Arial Narrow"/>
                </a:endParaRPr>
              </a:p>
            </p:txBody>
          </p:sp>
          <p:sp>
            <p:nvSpPr>
              <p:cNvPr id="204" name="Rectangle 203"/>
              <p:cNvSpPr/>
              <p:nvPr/>
            </p:nvSpPr>
            <p:spPr bwMode="auto">
              <a:xfrm>
                <a:off x="2480131" y="2487762"/>
                <a:ext cx="81540" cy="83235"/>
              </a:xfrm>
              <a:prstGeom prst="rect">
                <a:avLst/>
              </a:prstGeom>
              <a:solidFill>
                <a:srgbClr val="FFFFFF"/>
              </a:solidFill>
              <a:ln w="25400" cap="flat" cmpd="sng" algn="ctr">
                <a:solidFill>
                  <a:srgbClr val="F6ADCD"/>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05" name="Rectangle 204"/>
              <p:cNvSpPr/>
              <p:nvPr/>
            </p:nvSpPr>
            <p:spPr bwMode="auto">
              <a:xfrm>
                <a:off x="2963213" y="2540890"/>
                <a:ext cx="81540" cy="81464"/>
              </a:xfrm>
              <a:prstGeom prst="rect">
                <a:avLst/>
              </a:prstGeom>
              <a:solidFill>
                <a:srgbClr val="FFFFFF"/>
              </a:solidFill>
              <a:ln w="25400" cap="flat" cmpd="sng" algn="ctr">
                <a:solidFill>
                  <a:srgbClr val="F6ADCD"/>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06" name="Rectangle 205"/>
              <p:cNvSpPr/>
              <p:nvPr/>
            </p:nvSpPr>
            <p:spPr bwMode="auto">
              <a:xfrm>
                <a:off x="3440141" y="2556829"/>
                <a:ext cx="81540" cy="83234"/>
              </a:xfrm>
              <a:prstGeom prst="rect">
                <a:avLst/>
              </a:prstGeom>
              <a:solidFill>
                <a:srgbClr val="FFFFFF"/>
              </a:solidFill>
              <a:ln w="25400" cap="flat" cmpd="sng" algn="ctr">
                <a:solidFill>
                  <a:srgbClr val="F6ADCD"/>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07" name="Rectangle 206"/>
              <p:cNvSpPr/>
              <p:nvPr/>
            </p:nvSpPr>
            <p:spPr bwMode="auto">
              <a:xfrm>
                <a:off x="3906300" y="2602874"/>
                <a:ext cx="81539" cy="83234"/>
              </a:xfrm>
              <a:prstGeom prst="rect">
                <a:avLst/>
              </a:prstGeom>
              <a:solidFill>
                <a:srgbClr val="FFFFFF"/>
              </a:solidFill>
              <a:ln w="25400" cap="flat" cmpd="sng" algn="ctr">
                <a:solidFill>
                  <a:srgbClr val="F6ADCD"/>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08" name="Rectangle 207"/>
              <p:cNvSpPr/>
              <p:nvPr/>
            </p:nvSpPr>
            <p:spPr bwMode="auto">
              <a:xfrm>
                <a:off x="4400151" y="2684337"/>
                <a:ext cx="83078" cy="81464"/>
              </a:xfrm>
              <a:prstGeom prst="rect">
                <a:avLst/>
              </a:prstGeom>
              <a:solidFill>
                <a:srgbClr val="FFFFFF"/>
              </a:solidFill>
              <a:ln w="25400" cap="flat" cmpd="sng" algn="ctr">
                <a:solidFill>
                  <a:srgbClr val="F6ADCD"/>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09" name="Rectangle 208"/>
              <p:cNvSpPr/>
              <p:nvPr/>
            </p:nvSpPr>
            <p:spPr bwMode="auto">
              <a:xfrm>
                <a:off x="4906310" y="2758717"/>
                <a:ext cx="83078" cy="83234"/>
              </a:xfrm>
              <a:prstGeom prst="rect">
                <a:avLst/>
              </a:prstGeom>
              <a:solidFill>
                <a:srgbClr val="FFFFFF"/>
              </a:solidFill>
              <a:ln w="25400" cap="flat" cmpd="sng" algn="ctr">
                <a:solidFill>
                  <a:srgbClr val="F6ADCD"/>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10" name="Rectangle 209"/>
              <p:cNvSpPr/>
              <p:nvPr/>
            </p:nvSpPr>
            <p:spPr bwMode="auto">
              <a:xfrm>
                <a:off x="5343238" y="2857890"/>
                <a:ext cx="83078" cy="81464"/>
              </a:xfrm>
              <a:prstGeom prst="rect">
                <a:avLst/>
              </a:prstGeom>
              <a:solidFill>
                <a:srgbClr val="FFFFFF"/>
              </a:solidFill>
              <a:ln w="25400" cap="flat" cmpd="sng" algn="ctr">
                <a:solidFill>
                  <a:srgbClr val="F6ADCD"/>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11" name="Rectangle 210"/>
              <p:cNvSpPr/>
              <p:nvPr/>
            </p:nvSpPr>
            <p:spPr bwMode="auto">
              <a:xfrm>
                <a:off x="5849397" y="2914560"/>
                <a:ext cx="83078" cy="83234"/>
              </a:xfrm>
              <a:prstGeom prst="rect">
                <a:avLst/>
              </a:prstGeom>
              <a:solidFill>
                <a:srgbClr val="FFFFFF"/>
              </a:solidFill>
              <a:ln w="25400" cap="flat" cmpd="sng" algn="ctr">
                <a:solidFill>
                  <a:srgbClr val="F6ADCD"/>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12" name="Rectangle 211"/>
              <p:cNvSpPr/>
              <p:nvPr/>
            </p:nvSpPr>
            <p:spPr bwMode="auto">
              <a:xfrm>
                <a:off x="6321710" y="2960605"/>
                <a:ext cx="81539" cy="83234"/>
              </a:xfrm>
              <a:prstGeom prst="rect">
                <a:avLst/>
              </a:prstGeom>
              <a:solidFill>
                <a:srgbClr val="FFFFFF"/>
              </a:solidFill>
              <a:ln w="25400" cap="flat" cmpd="sng" algn="ctr">
                <a:solidFill>
                  <a:srgbClr val="F6ADCD"/>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13" name="Rectangle 212"/>
              <p:cNvSpPr/>
              <p:nvPr/>
            </p:nvSpPr>
            <p:spPr bwMode="auto">
              <a:xfrm>
                <a:off x="6810946" y="3029671"/>
                <a:ext cx="81539" cy="83235"/>
              </a:xfrm>
              <a:prstGeom prst="rect">
                <a:avLst/>
              </a:prstGeom>
              <a:solidFill>
                <a:srgbClr val="FFFFFF"/>
              </a:solidFill>
              <a:ln w="25400" cap="flat" cmpd="sng" algn="ctr">
                <a:solidFill>
                  <a:srgbClr val="F6ADCD"/>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214" name="Rectangle 213"/>
              <p:cNvSpPr/>
              <p:nvPr/>
            </p:nvSpPr>
            <p:spPr bwMode="auto">
              <a:xfrm>
                <a:off x="7294028" y="3081029"/>
                <a:ext cx="81539" cy="83234"/>
              </a:xfrm>
              <a:prstGeom prst="rect">
                <a:avLst/>
              </a:prstGeom>
              <a:solidFill>
                <a:srgbClr val="FFFFFF"/>
              </a:solidFill>
              <a:ln w="25400" cap="flat" cmpd="sng" algn="ctr">
                <a:solidFill>
                  <a:srgbClr val="F6ADCD"/>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grpSp>
        <p:cxnSp>
          <p:nvCxnSpPr>
            <p:cNvPr id="107534" name="Straight Connector 15"/>
            <p:cNvCxnSpPr>
              <a:cxnSpLocks noChangeShapeType="1"/>
            </p:cNvCxnSpPr>
            <p:nvPr/>
          </p:nvCxnSpPr>
          <p:spPr bwMode="auto">
            <a:xfrm>
              <a:off x="1203747" y="1662014"/>
              <a:ext cx="0" cy="3211490"/>
            </a:xfrm>
            <a:prstGeom prst="line">
              <a:avLst/>
            </a:prstGeom>
            <a:noFill/>
            <a:ln w="3175" algn="ctr">
              <a:solidFill>
                <a:srgbClr val="000000"/>
              </a:solidFill>
              <a:miter lim="800000"/>
              <a:headEnd/>
              <a:tailEnd/>
            </a:ln>
            <a:extLst>
              <a:ext uri="{909E8E84-426E-40DD-AFC4-6F175D3DCCD1}">
                <a14:hiddenFill xmlns:a14="http://schemas.microsoft.com/office/drawing/2010/main">
                  <a:noFill/>
                </a14:hiddenFill>
              </a:ext>
            </a:extLst>
          </p:spPr>
        </p:cxnSp>
        <p:sp>
          <p:nvSpPr>
            <p:cNvPr id="150" name="TextBox 16"/>
            <p:cNvSpPr txBox="1">
              <a:spLocks noChangeArrowheads="1"/>
            </p:cNvSpPr>
            <p:nvPr/>
          </p:nvSpPr>
          <p:spPr bwMode="auto">
            <a:xfrm>
              <a:off x="751454" y="1523993"/>
              <a:ext cx="401637" cy="27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5000"/>
                </a:spcBef>
                <a:buChar char="•"/>
                <a:defRPr sz="2400">
                  <a:solidFill>
                    <a:srgbClr val="522D24"/>
                  </a:solidFill>
                  <a:latin typeface="Century Gothic" pitchFamily="34" charset="0"/>
                  <a:ea typeface="MS PGothic" pitchFamily="34" charset="-128"/>
                  <a:cs typeface="Arial" charset="0"/>
                </a:defRPr>
              </a:lvl1pPr>
              <a:lvl2pPr marL="742950" indent="-285750">
                <a:spcBef>
                  <a:spcPct val="25000"/>
                </a:spcBef>
                <a:buChar char="–"/>
                <a:defRPr sz="2000">
                  <a:solidFill>
                    <a:srgbClr val="522D24"/>
                  </a:solidFill>
                  <a:latin typeface="Century Gothic" pitchFamily="34" charset="0"/>
                  <a:ea typeface="Arial" charset="0"/>
                  <a:cs typeface="Arial" charset="0"/>
                </a:defRPr>
              </a:lvl2pPr>
              <a:lvl3pPr marL="1143000" indent="-228600">
                <a:spcBef>
                  <a:spcPct val="25000"/>
                </a:spcBef>
                <a:buChar char="•"/>
                <a:defRPr sz="2000">
                  <a:solidFill>
                    <a:srgbClr val="522D24"/>
                  </a:solidFill>
                  <a:latin typeface="Century Gothic" pitchFamily="34" charset="0"/>
                  <a:ea typeface="Arial" charset="0"/>
                  <a:cs typeface="Arial" charset="0"/>
                </a:defRPr>
              </a:lvl3pPr>
              <a:lvl4pPr marL="1600200" indent="-228600">
                <a:spcBef>
                  <a:spcPct val="25000"/>
                </a:spcBef>
                <a:buChar char="–"/>
                <a:defRPr sz="2000">
                  <a:solidFill>
                    <a:srgbClr val="522D24"/>
                  </a:solidFill>
                  <a:latin typeface="Century Gothic" pitchFamily="34" charset="0"/>
                  <a:ea typeface="Arial" charset="0"/>
                  <a:cs typeface="Arial" charset="0"/>
                </a:defRPr>
              </a:lvl4pPr>
              <a:lvl5pPr marL="2057400" indent="-228600">
                <a:spcBef>
                  <a:spcPct val="25000"/>
                </a:spcBef>
                <a:buChar char="»"/>
                <a:defRPr sz="2000">
                  <a:solidFill>
                    <a:srgbClr val="522D24"/>
                  </a:solidFill>
                  <a:latin typeface="Century Gothic" pitchFamily="34" charset="0"/>
                  <a:ea typeface="Arial" charset="0"/>
                  <a:cs typeface="Arial" charset="0"/>
                </a:defRPr>
              </a:lvl5pPr>
              <a:lvl6pPr marL="25146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6pPr>
              <a:lvl7pPr marL="29718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7pPr>
              <a:lvl8pPr marL="34290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8pPr>
              <a:lvl9pPr marL="38862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9pPr>
            </a:lstStyle>
            <a:p>
              <a:pPr algn="r" fontAlgn="base">
                <a:spcBef>
                  <a:spcPct val="0"/>
                </a:spcBef>
                <a:spcAft>
                  <a:spcPct val="0"/>
                </a:spcAft>
                <a:buFontTx/>
                <a:buNone/>
                <a:defRPr/>
              </a:pPr>
              <a:r>
                <a:rPr lang="en-US" altLang="en-US" sz="1200" dirty="0" smtClean="0">
                  <a:solidFill>
                    <a:srgbClr val="261300"/>
                  </a:solidFill>
                  <a:latin typeface="Arial Narrow"/>
                </a:rPr>
                <a:t>100</a:t>
              </a:r>
            </a:p>
          </p:txBody>
        </p:sp>
        <p:cxnSp>
          <p:nvCxnSpPr>
            <p:cNvPr id="107536" name="Straight Connector 19"/>
            <p:cNvCxnSpPr>
              <a:cxnSpLocks noChangeShapeType="1"/>
            </p:cNvCxnSpPr>
            <p:nvPr/>
          </p:nvCxnSpPr>
          <p:spPr bwMode="auto">
            <a:xfrm flipH="1">
              <a:off x="1127612" y="1662015"/>
              <a:ext cx="76135" cy="0"/>
            </a:xfrm>
            <a:prstGeom prst="line">
              <a:avLst/>
            </a:prstGeom>
            <a:noFill/>
            <a:ln w="3175"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7537" name="Straight Connector 20"/>
            <p:cNvCxnSpPr>
              <a:cxnSpLocks noChangeShapeType="1"/>
            </p:cNvCxnSpPr>
            <p:nvPr/>
          </p:nvCxnSpPr>
          <p:spPr bwMode="auto">
            <a:xfrm flipH="1">
              <a:off x="1127612" y="4864966"/>
              <a:ext cx="76135" cy="0"/>
            </a:xfrm>
            <a:prstGeom prst="line">
              <a:avLst/>
            </a:prstGeom>
            <a:noFill/>
            <a:ln w="3175"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7538" name="Straight Connector 21"/>
            <p:cNvCxnSpPr>
              <a:cxnSpLocks noChangeShapeType="1"/>
            </p:cNvCxnSpPr>
            <p:nvPr/>
          </p:nvCxnSpPr>
          <p:spPr bwMode="auto">
            <a:xfrm>
              <a:off x="1203747" y="4864966"/>
              <a:ext cx="0" cy="65455"/>
            </a:xfrm>
            <a:prstGeom prst="line">
              <a:avLst/>
            </a:prstGeom>
            <a:noFill/>
            <a:ln w="3175"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7539" name="Straight Connector 26"/>
            <p:cNvCxnSpPr>
              <a:cxnSpLocks noChangeShapeType="1"/>
            </p:cNvCxnSpPr>
            <p:nvPr/>
          </p:nvCxnSpPr>
          <p:spPr bwMode="auto">
            <a:xfrm>
              <a:off x="2185396" y="4864966"/>
              <a:ext cx="0" cy="65455"/>
            </a:xfrm>
            <a:prstGeom prst="line">
              <a:avLst/>
            </a:prstGeom>
            <a:noFill/>
            <a:ln w="3175"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7540" name="Straight Connector 27"/>
            <p:cNvCxnSpPr>
              <a:cxnSpLocks noChangeShapeType="1"/>
            </p:cNvCxnSpPr>
            <p:nvPr/>
          </p:nvCxnSpPr>
          <p:spPr bwMode="auto">
            <a:xfrm>
              <a:off x="3659491" y="4864966"/>
              <a:ext cx="0" cy="65455"/>
            </a:xfrm>
            <a:prstGeom prst="line">
              <a:avLst/>
            </a:prstGeom>
            <a:noFill/>
            <a:ln w="3175" algn="ctr">
              <a:solidFill>
                <a:srgbClr val="000000"/>
              </a:solidFill>
              <a:miter lim="800000"/>
              <a:headEnd/>
              <a:tailEnd/>
            </a:ln>
            <a:extLst>
              <a:ext uri="{909E8E84-426E-40DD-AFC4-6F175D3DCCD1}">
                <a14:hiddenFill xmlns:a14="http://schemas.microsoft.com/office/drawing/2010/main">
                  <a:noFill/>
                </a14:hiddenFill>
              </a:ext>
            </a:extLst>
          </p:spPr>
        </p:cxnSp>
        <p:sp>
          <p:nvSpPr>
            <p:cNvPr id="159" name="TextBox 32"/>
            <p:cNvSpPr txBox="1">
              <a:spLocks noChangeArrowheads="1"/>
            </p:cNvSpPr>
            <p:nvPr/>
          </p:nvSpPr>
          <p:spPr bwMode="auto">
            <a:xfrm>
              <a:off x="1984941" y="4933572"/>
              <a:ext cx="400050" cy="27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5000"/>
                </a:spcBef>
                <a:buChar char="•"/>
                <a:defRPr sz="2400">
                  <a:solidFill>
                    <a:srgbClr val="522D24"/>
                  </a:solidFill>
                  <a:latin typeface="Century Gothic" pitchFamily="34" charset="0"/>
                  <a:ea typeface="MS PGothic" pitchFamily="34" charset="-128"/>
                  <a:cs typeface="Arial" charset="0"/>
                </a:defRPr>
              </a:lvl1pPr>
              <a:lvl2pPr marL="742950" indent="-285750">
                <a:spcBef>
                  <a:spcPct val="25000"/>
                </a:spcBef>
                <a:buChar char="–"/>
                <a:defRPr sz="2000">
                  <a:solidFill>
                    <a:srgbClr val="522D24"/>
                  </a:solidFill>
                  <a:latin typeface="Century Gothic" pitchFamily="34" charset="0"/>
                  <a:ea typeface="Arial" charset="0"/>
                  <a:cs typeface="Arial" charset="0"/>
                </a:defRPr>
              </a:lvl2pPr>
              <a:lvl3pPr marL="1143000" indent="-228600">
                <a:spcBef>
                  <a:spcPct val="25000"/>
                </a:spcBef>
                <a:buChar char="•"/>
                <a:defRPr sz="2000">
                  <a:solidFill>
                    <a:srgbClr val="522D24"/>
                  </a:solidFill>
                  <a:latin typeface="Century Gothic" pitchFamily="34" charset="0"/>
                  <a:ea typeface="Arial" charset="0"/>
                  <a:cs typeface="Arial" charset="0"/>
                </a:defRPr>
              </a:lvl3pPr>
              <a:lvl4pPr marL="1600200" indent="-228600">
                <a:spcBef>
                  <a:spcPct val="25000"/>
                </a:spcBef>
                <a:buChar char="–"/>
                <a:defRPr sz="2000">
                  <a:solidFill>
                    <a:srgbClr val="522D24"/>
                  </a:solidFill>
                  <a:latin typeface="Century Gothic" pitchFamily="34" charset="0"/>
                  <a:ea typeface="Arial" charset="0"/>
                  <a:cs typeface="Arial" charset="0"/>
                </a:defRPr>
              </a:lvl4pPr>
              <a:lvl5pPr marL="2057400" indent="-228600">
                <a:spcBef>
                  <a:spcPct val="25000"/>
                </a:spcBef>
                <a:buChar char="»"/>
                <a:defRPr sz="2000">
                  <a:solidFill>
                    <a:srgbClr val="522D24"/>
                  </a:solidFill>
                  <a:latin typeface="Century Gothic" pitchFamily="34" charset="0"/>
                  <a:ea typeface="Arial" charset="0"/>
                  <a:cs typeface="Arial" charset="0"/>
                </a:defRPr>
              </a:lvl5pPr>
              <a:lvl6pPr marL="25146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6pPr>
              <a:lvl7pPr marL="29718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7pPr>
              <a:lvl8pPr marL="34290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8pPr>
              <a:lvl9pPr marL="38862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9pPr>
            </a:lstStyle>
            <a:p>
              <a:pPr algn="ctr" fontAlgn="base">
                <a:spcBef>
                  <a:spcPct val="0"/>
                </a:spcBef>
                <a:spcAft>
                  <a:spcPct val="0"/>
                </a:spcAft>
                <a:buFontTx/>
                <a:buNone/>
                <a:defRPr/>
              </a:pPr>
              <a:r>
                <a:rPr lang="en-US" altLang="en-US" sz="1200" dirty="0" smtClean="0">
                  <a:solidFill>
                    <a:srgbClr val="261300"/>
                  </a:solidFill>
                  <a:latin typeface="Arial Narrow"/>
                </a:rPr>
                <a:t>1980</a:t>
              </a:r>
            </a:p>
          </p:txBody>
        </p:sp>
        <p:sp>
          <p:nvSpPr>
            <p:cNvPr id="160" name="TextBox 35"/>
            <p:cNvSpPr txBox="1">
              <a:spLocks noChangeArrowheads="1"/>
            </p:cNvSpPr>
            <p:nvPr/>
          </p:nvSpPr>
          <p:spPr bwMode="auto">
            <a:xfrm>
              <a:off x="3458141" y="4933572"/>
              <a:ext cx="403225" cy="27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5000"/>
                </a:spcBef>
                <a:buChar char="•"/>
                <a:defRPr sz="2400">
                  <a:solidFill>
                    <a:srgbClr val="522D24"/>
                  </a:solidFill>
                  <a:latin typeface="Century Gothic" pitchFamily="34" charset="0"/>
                  <a:ea typeface="MS PGothic" pitchFamily="34" charset="-128"/>
                  <a:cs typeface="Arial" charset="0"/>
                </a:defRPr>
              </a:lvl1pPr>
              <a:lvl2pPr marL="742950" indent="-285750">
                <a:spcBef>
                  <a:spcPct val="25000"/>
                </a:spcBef>
                <a:buChar char="–"/>
                <a:defRPr sz="2000">
                  <a:solidFill>
                    <a:srgbClr val="522D24"/>
                  </a:solidFill>
                  <a:latin typeface="Century Gothic" pitchFamily="34" charset="0"/>
                  <a:ea typeface="Arial" charset="0"/>
                  <a:cs typeface="Arial" charset="0"/>
                </a:defRPr>
              </a:lvl2pPr>
              <a:lvl3pPr marL="1143000" indent="-228600">
                <a:spcBef>
                  <a:spcPct val="25000"/>
                </a:spcBef>
                <a:buChar char="•"/>
                <a:defRPr sz="2000">
                  <a:solidFill>
                    <a:srgbClr val="522D24"/>
                  </a:solidFill>
                  <a:latin typeface="Century Gothic" pitchFamily="34" charset="0"/>
                  <a:ea typeface="Arial" charset="0"/>
                  <a:cs typeface="Arial" charset="0"/>
                </a:defRPr>
              </a:lvl3pPr>
              <a:lvl4pPr marL="1600200" indent="-228600">
                <a:spcBef>
                  <a:spcPct val="25000"/>
                </a:spcBef>
                <a:buChar char="–"/>
                <a:defRPr sz="2000">
                  <a:solidFill>
                    <a:srgbClr val="522D24"/>
                  </a:solidFill>
                  <a:latin typeface="Century Gothic" pitchFamily="34" charset="0"/>
                  <a:ea typeface="Arial" charset="0"/>
                  <a:cs typeface="Arial" charset="0"/>
                </a:defRPr>
              </a:lvl4pPr>
              <a:lvl5pPr marL="2057400" indent="-228600">
                <a:spcBef>
                  <a:spcPct val="25000"/>
                </a:spcBef>
                <a:buChar char="»"/>
                <a:defRPr sz="2000">
                  <a:solidFill>
                    <a:srgbClr val="522D24"/>
                  </a:solidFill>
                  <a:latin typeface="Century Gothic" pitchFamily="34" charset="0"/>
                  <a:ea typeface="Arial" charset="0"/>
                  <a:cs typeface="Arial" charset="0"/>
                </a:defRPr>
              </a:lvl5pPr>
              <a:lvl6pPr marL="25146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6pPr>
              <a:lvl7pPr marL="29718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7pPr>
              <a:lvl8pPr marL="34290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8pPr>
              <a:lvl9pPr marL="38862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9pPr>
            </a:lstStyle>
            <a:p>
              <a:pPr algn="ctr" fontAlgn="base">
                <a:spcBef>
                  <a:spcPct val="0"/>
                </a:spcBef>
                <a:spcAft>
                  <a:spcPct val="0"/>
                </a:spcAft>
                <a:buFontTx/>
                <a:buNone/>
                <a:defRPr/>
              </a:pPr>
              <a:r>
                <a:rPr lang="en-US" altLang="en-US" sz="1200" dirty="0" smtClean="0">
                  <a:solidFill>
                    <a:srgbClr val="261300"/>
                  </a:solidFill>
                  <a:latin typeface="Arial Narrow"/>
                </a:rPr>
                <a:t>1995</a:t>
              </a:r>
            </a:p>
          </p:txBody>
        </p:sp>
        <p:cxnSp>
          <p:nvCxnSpPr>
            <p:cNvPr id="107543" name="Straight Connector 30"/>
            <p:cNvCxnSpPr>
              <a:cxnSpLocks noChangeShapeType="1"/>
            </p:cNvCxnSpPr>
            <p:nvPr/>
          </p:nvCxnSpPr>
          <p:spPr bwMode="auto">
            <a:xfrm>
              <a:off x="6672474" y="4864966"/>
              <a:ext cx="0" cy="65455"/>
            </a:xfrm>
            <a:prstGeom prst="line">
              <a:avLst/>
            </a:prstGeom>
            <a:noFill/>
            <a:ln w="3175"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7544" name="Straight Connector 31"/>
            <p:cNvCxnSpPr>
              <a:cxnSpLocks noChangeShapeType="1"/>
            </p:cNvCxnSpPr>
            <p:nvPr/>
          </p:nvCxnSpPr>
          <p:spPr bwMode="auto">
            <a:xfrm>
              <a:off x="5161121" y="4864966"/>
              <a:ext cx="0" cy="65455"/>
            </a:xfrm>
            <a:prstGeom prst="line">
              <a:avLst/>
            </a:prstGeom>
            <a:noFill/>
            <a:ln w="3175" algn="ctr">
              <a:solidFill>
                <a:srgbClr val="000000"/>
              </a:solidFill>
              <a:miter lim="800000"/>
              <a:headEnd/>
              <a:tailEnd/>
            </a:ln>
            <a:extLst>
              <a:ext uri="{909E8E84-426E-40DD-AFC4-6F175D3DCCD1}">
                <a14:hiddenFill xmlns:a14="http://schemas.microsoft.com/office/drawing/2010/main">
                  <a:noFill/>
                </a14:hiddenFill>
              </a:ext>
            </a:extLst>
          </p:spPr>
        </p:cxnSp>
        <p:sp>
          <p:nvSpPr>
            <p:cNvPr id="163" name="TextBox 38"/>
            <p:cNvSpPr txBox="1">
              <a:spLocks noChangeArrowheads="1"/>
            </p:cNvSpPr>
            <p:nvPr/>
          </p:nvSpPr>
          <p:spPr bwMode="auto">
            <a:xfrm>
              <a:off x="4961505" y="4933572"/>
              <a:ext cx="401637" cy="27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5000"/>
                </a:spcBef>
                <a:buChar char="•"/>
                <a:defRPr sz="2400">
                  <a:solidFill>
                    <a:srgbClr val="522D24"/>
                  </a:solidFill>
                  <a:latin typeface="Century Gothic" pitchFamily="34" charset="0"/>
                  <a:ea typeface="MS PGothic" pitchFamily="34" charset="-128"/>
                  <a:cs typeface="Arial" charset="0"/>
                </a:defRPr>
              </a:lvl1pPr>
              <a:lvl2pPr marL="742950" indent="-285750">
                <a:spcBef>
                  <a:spcPct val="25000"/>
                </a:spcBef>
                <a:buChar char="–"/>
                <a:defRPr sz="2000">
                  <a:solidFill>
                    <a:srgbClr val="522D24"/>
                  </a:solidFill>
                  <a:latin typeface="Century Gothic" pitchFamily="34" charset="0"/>
                  <a:ea typeface="Arial" charset="0"/>
                  <a:cs typeface="Arial" charset="0"/>
                </a:defRPr>
              </a:lvl2pPr>
              <a:lvl3pPr marL="1143000" indent="-228600">
                <a:spcBef>
                  <a:spcPct val="25000"/>
                </a:spcBef>
                <a:buChar char="•"/>
                <a:defRPr sz="2000">
                  <a:solidFill>
                    <a:srgbClr val="522D24"/>
                  </a:solidFill>
                  <a:latin typeface="Century Gothic" pitchFamily="34" charset="0"/>
                  <a:ea typeface="Arial" charset="0"/>
                  <a:cs typeface="Arial" charset="0"/>
                </a:defRPr>
              </a:lvl3pPr>
              <a:lvl4pPr marL="1600200" indent="-228600">
                <a:spcBef>
                  <a:spcPct val="25000"/>
                </a:spcBef>
                <a:buChar char="–"/>
                <a:defRPr sz="2000">
                  <a:solidFill>
                    <a:srgbClr val="522D24"/>
                  </a:solidFill>
                  <a:latin typeface="Century Gothic" pitchFamily="34" charset="0"/>
                  <a:ea typeface="Arial" charset="0"/>
                  <a:cs typeface="Arial" charset="0"/>
                </a:defRPr>
              </a:lvl4pPr>
              <a:lvl5pPr marL="2057400" indent="-228600">
                <a:spcBef>
                  <a:spcPct val="25000"/>
                </a:spcBef>
                <a:buChar char="»"/>
                <a:defRPr sz="2000">
                  <a:solidFill>
                    <a:srgbClr val="522D24"/>
                  </a:solidFill>
                  <a:latin typeface="Century Gothic" pitchFamily="34" charset="0"/>
                  <a:ea typeface="Arial" charset="0"/>
                  <a:cs typeface="Arial" charset="0"/>
                </a:defRPr>
              </a:lvl5pPr>
              <a:lvl6pPr marL="25146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6pPr>
              <a:lvl7pPr marL="29718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7pPr>
              <a:lvl8pPr marL="34290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8pPr>
              <a:lvl9pPr marL="38862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9pPr>
            </a:lstStyle>
            <a:p>
              <a:pPr algn="ctr" fontAlgn="base">
                <a:spcBef>
                  <a:spcPct val="0"/>
                </a:spcBef>
                <a:spcAft>
                  <a:spcPct val="0"/>
                </a:spcAft>
                <a:buFontTx/>
                <a:buNone/>
                <a:defRPr/>
              </a:pPr>
              <a:r>
                <a:rPr lang="en-US" altLang="en-US" sz="1200" dirty="0" smtClean="0">
                  <a:solidFill>
                    <a:srgbClr val="261300"/>
                  </a:solidFill>
                  <a:latin typeface="Arial Narrow"/>
                </a:rPr>
                <a:t>2010</a:t>
              </a:r>
            </a:p>
          </p:txBody>
        </p:sp>
        <p:sp>
          <p:nvSpPr>
            <p:cNvPr id="164" name="TextBox 39"/>
            <p:cNvSpPr txBox="1">
              <a:spLocks noChangeArrowheads="1"/>
            </p:cNvSpPr>
            <p:nvPr/>
          </p:nvSpPr>
          <p:spPr bwMode="auto">
            <a:xfrm>
              <a:off x="6472805" y="4933572"/>
              <a:ext cx="403225" cy="27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5000"/>
                </a:spcBef>
                <a:buChar char="•"/>
                <a:defRPr sz="2400">
                  <a:solidFill>
                    <a:srgbClr val="522D24"/>
                  </a:solidFill>
                  <a:latin typeface="Century Gothic" pitchFamily="34" charset="0"/>
                  <a:ea typeface="MS PGothic" pitchFamily="34" charset="-128"/>
                  <a:cs typeface="Arial" charset="0"/>
                </a:defRPr>
              </a:lvl1pPr>
              <a:lvl2pPr marL="742950" indent="-285750">
                <a:spcBef>
                  <a:spcPct val="25000"/>
                </a:spcBef>
                <a:buChar char="–"/>
                <a:defRPr sz="2000">
                  <a:solidFill>
                    <a:srgbClr val="522D24"/>
                  </a:solidFill>
                  <a:latin typeface="Century Gothic" pitchFamily="34" charset="0"/>
                  <a:ea typeface="Arial" charset="0"/>
                  <a:cs typeface="Arial" charset="0"/>
                </a:defRPr>
              </a:lvl2pPr>
              <a:lvl3pPr marL="1143000" indent="-228600">
                <a:spcBef>
                  <a:spcPct val="25000"/>
                </a:spcBef>
                <a:buChar char="•"/>
                <a:defRPr sz="2000">
                  <a:solidFill>
                    <a:srgbClr val="522D24"/>
                  </a:solidFill>
                  <a:latin typeface="Century Gothic" pitchFamily="34" charset="0"/>
                  <a:ea typeface="Arial" charset="0"/>
                  <a:cs typeface="Arial" charset="0"/>
                </a:defRPr>
              </a:lvl3pPr>
              <a:lvl4pPr marL="1600200" indent="-228600">
                <a:spcBef>
                  <a:spcPct val="25000"/>
                </a:spcBef>
                <a:buChar char="–"/>
                <a:defRPr sz="2000">
                  <a:solidFill>
                    <a:srgbClr val="522D24"/>
                  </a:solidFill>
                  <a:latin typeface="Century Gothic" pitchFamily="34" charset="0"/>
                  <a:ea typeface="Arial" charset="0"/>
                  <a:cs typeface="Arial" charset="0"/>
                </a:defRPr>
              </a:lvl4pPr>
              <a:lvl5pPr marL="2057400" indent="-228600">
                <a:spcBef>
                  <a:spcPct val="25000"/>
                </a:spcBef>
                <a:buChar char="»"/>
                <a:defRPr sz="2000">
                  <a:solidFill>
                    <a:srgbClr val="522D24"/>
                  </a:solidFill>
                  <a:latin typeface="Century Gothic" pitchFamily="34" charset="0"/>
                  <a:ea typeface="Arial" charset="0"/>
                  <a:cs typeface="Arial" charset="0"/>
                </a:defRPr>
              </a:lvl5pPr>
              <a:lvl6pPr marL="25146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6pPr>
              <a:lvl7pPr marL="29718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7pPr>
              <a:lvl8pPr marL="34290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8pPr>
              <a:lvl9pPr marL="38862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9pPr>
            </a:lstStyle>
            <a:p>
              <a:pPr algn="ctr" fontAlgn="base">
                <a:spcBef>
                  <a:spcPct val="0"/>
                </a:spcBef>
                <a:spcAft>
                  <a:spcPct val="0"/>
                </a:spcAft>
                <a:buFontTx/>
                <a:buNone/>
                <a:defRPr/>
              </a:pPr>
              <a:r>
                <a:rPr lang="en-US" altLang="en-US" sz="1200" dirty="0" smtClean="0">
                  <a:solidFill>
                    <a:srgbClr val="261300"/>
                  </a:solidFill>
                  <a:latin typeface="Arial Narrow"/>
                </a:rPr>
                <a:t>2025</a:t>
              </a:r>
            </a:p>
          </p:txBody>
        </p:sp>
        <p:cxnSp>
          <p:nvCxnSpPr>
            <p:cNvPr id="107547" name="Straight Connector 34"/>
            <p:cNvCxnSpPr>
              <a:cxnSpLocks noChangeShapeType="1"/>
            </p:cNvCxnSpPr>
            <p:nvPr/>
          </p:nvCxnSpPr>
          <p:spPr bwMode="auto">
            <a:xfrm flipH="1">
              <a:off x="1127612" y="2719231"/>
              <a:ext cx="76135" cy="0"/>
            </a:xfrm>
            <a:prstGeom prst="line">
              <a:avLst/>
            </a:prstGeom>
            <a:noFill/>
            <a:ln w="3175"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7548" name="Straight Connector 35"/>
            <p:cNvCxnSpPr>
              <a:cxnSpLocks noChangeShapeType="1"/>
            </p:cNvCxnSpPr>
            <p:nvPr/>
          </p:nvCxnSpPr>
          <p:spPr bwMode="auto">
            <a:xfrm flipH="1">
              <a:off x="1127612" y="3799213"/>
              <a:ext cx="76135" cy="0"/>
            </a:xfrm>
            <a:prstGeom prst="line">
              <a:avLst/>
            </a:prstGeom>
            <a:noFill/>
            <a:ln w="3175" algn="ctr">
              <a:solidFill>
                <a:srgbClr val="000000"/>
              </a:solidFill>
              <a:miter lim="800000"/>
              <a:headEnd/>
              <a:tailEnd/>
            </a:ln>
            <a:extLst>
              <a:ext uri="{909E8E84-426E-40DD-AFC4-6F175D3DCCD1}">
                <a14:hiddenFill xmlns:a14="http://schemas.microsoft.com/office/drawing/2010/main">
                  <a:noFill/>
                </a14:hiddenFill>
              </a:ext>
            </a:extLst>
          </p:spPr>
        </p:cxnSp>
        <p:sp>
          <p:nvSpPr>
            <p:cNvPr id="167" name="Freeform 166"/>
            <p:cNvSpPr/>
            <p:nvPr/>
          </p:nvSpPr>
          <p:spPr bwMode="auto">
            <a:xfrm>
              <a:off x="1746816" y="3231957"/>
              <a:ext cx="5508626" cy="193654"/>
            </a:xfrm>
            <a:custGeom>
              <a:avLst/>
              <a:gdLst>
                <a:gd name="connsiteX0" fmla="*/ 0 w 5336875"/>
                <a:gd name="connsiteY0" fmla="*/ 46008 h 212785"/>
                <a:gd name="connsiteX1" fmla="*/ 327804 w 5336875"/>
                <a:gd name="connsiteY1" fmla="*/ 17253 h 212785"/>
                <a:gd name="connsiteX2" fmla="*/ 511834 w 5336875"/>
                <a:gd name="connsiteY2" fmla="*/ 0 h 212785"/>
                <a:gd name="connsiteX3" fmla="*/ 787879 w 5336875"/>
                <a:gd name="connsiteY3" fmla="*/ 11502 h 212785"/>
                <a:gd name="connsiteX4" fmla="*/ 1040921 w 5336875"/>
                <a:gd name="connsiteY4" fmla="*/ 23004 h 212785"/>
                <a:gd name="connsiteX5" fmla="*/ 1276709 w 5336875"/>
                <a:gd name="connsiteY5" fmla="*/ 34506 h 212785"/>
                <a:gd name="connsiteX6" fmla="*/ 1426234 w 5336875"/>
                <a:gd name="connsiteY6" fmla="*/ 40257 h 212785"/>
                <a:gd name="connsiteX7" fmla="*/ 1639019 w 5336875"/>
                <a:gd name="connsiteY7" fmla="*/ 69012 h 212785"/>
                <a:gd name="connsiteX8" fmla="*/ 1920815 w 5336875"/>
                <a:gd name="connsiteY8" fmla="*/ 132272 h 212785"/>
                <a:gd name="connsiteX9" fmla="*/ 2248619 w 5336875"/>
                <a:gd name="connsiteY9" fmla="*/ 155276 h 212785"/>
                <a:gd name="connsiteX10" fmla="*/ 2628181 w 5336875"/>
                <a:gd name="connsiteY10" fmla="*/ 178280 h 212785"/>
                <a:gd name="connsiteX11" fmla="*/ 2938732 w 5336875"/>
                <a:gd name="connsiteY11" fmla="*/ 178280 h 212785"/>
                <a:gd name="connsiteX12" fmla="*/ 3571336 w 5336875"/>
                <a:gd name="connsiteY12" fmla="*/ 201283 h 212785"/>
                <a:gd name="connsiteX13" fmla="*/ 4307457 w 5336875"/>
                <a:gd name="connsiteY13" fmla="*/ 212785 h 212785"/>
                <a:gd name="connsiteX14" fmla="*/ 5336875 w 5336875"/>
                <a:gd name="connsiteY14" fmla="*/ 189781 h 21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6875" h="212785">
                  <a:moveTo>
                    <a:pt x="0" y="46008"/>
                  </a:moveTo>
                  <a:lnTo>
                    <a:pt x="327804" y="17253"/>
                  </a:lnTo>
                  <a:lnTo>
                    <a:pt x="511834" y="0"/>
                  </a:lnTo>
                  <a:lnTo>
                    <a:pt x="787879" y="11502"/>
                  </a:lnTo>
                  <a:lnTo>
                    <a:pt x="1040921" y="23004"/>
                  </a:lnTo>
                  <a:lnTo>
                    <a:pt x="1276709" y="34506"/>
                  </a:lnTo>
                  <a:lnTo>
                    <a:pt x="1426234" y="40257"/>
                  </a:lnTo>
                  <a:lnTo>
                    <a:pt x="1639019" y="69012"/>
                  </a:lnTo>
                  <a:lnTo>
                    <a:pt x="1920815" y="132272"/>
                  </a:lnTo>
                  <a:lnTo>
                    <a:pt x="2248619" y="155276"/>
                  </a:lnTo>
                  <a:lnTo>
                    <a:pt x="2628181" y="178280"/>
                  </a:lnTo>
                  <a:lnTo>
                    <a:pt x="2938732" y="178280"/>
                  </a:lnTo>
                  <a:lnTo>
                    <a:pt x="3571336" y="201283"/>
                  </a:lnTo>
                  <a:lnTo>
                    <a:pt x="4307457" y="212785"/>
                  </a:lnTo>
                  <a:lnTo>
                    <a:pt x="5336875" y="189781"/>
                  </a:lnTo>
                </a:path>
              </a:pathLst>
            </a:custGeom>
            <a:noFill/>
            <a:ln w="19050" cap="flat" cmpd="sng" algn="ctr">
              <a:solidFill>
                <a:srgbClr val="F6ADCD">
                  <a:lumMod val="50000"/>
                </a:srgbClr>
              </a:solidFill>
              <a:prstDash val="sysDash"/>
              <a:miter lim="800000"/>
              <a:headEnd type="none" w="med" len="med"/>
              <a:tailEnd type="none" w="med" len="med"/>
            </a:ln>
            <a:effectLst>
              <a:outerShdw blurRad="50800" dist="38100" dir="2700000" algn="tl"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100" dirty="0">
                <a:solidFill>
                  <a:srgbClr val="3366FF"/>
                </a:solidFill>
                <a:latin typeface="Arial Narrow"/>
              </a:endParaRPr>
            </a:p>
          </p:txBody>
        </p:sp>
        <p:sp>
          <p:nvSpPr>
            <p:cNvPr id="168" name="Freeform 46"/>
            <p:cNvSpPr>
              <a:spLocks/>
            </p:cNvSpPr>
            <p:nvPr/>
          </p:nvSpPr>
          <p:spPr bwMode="auto">
            <a:xfrm>
              <a:off x="1757929" y="3325610"/>
              <a:ext cx="5475288" cy="98414"/>
            </a:xfrm>
            <a:custGeom>
              <a:avLst/>
              <a:gdLst>
                <a:gd name="T0" fmla="*/ 0 w 5325373"/>
                <a:gd name="T1" fmla="*/ 0 h 258793"/>
                <a:gd name="T2" fmla="*/ 314290 w 5325373"/>
                <a:gd name="T3" fmla="*/ 0 h 258793"/>
                <a:gd name="T4" fmla="*/ 573577 w 5325373"/>
                <a:gd name="T5" fmla="*/ 0 h 258793"/>
                <a:gd name="T6" fmla="*/ 801437 w 5325373"/>
                <a:gd name="T7" fmla="*/ 0 h 258793"/>
                <a:gd name="T8" fmla="*/ 1115724 w 5325373"/>
                <a:gd name="T9" fmla="*/ 0 h 258793"/>
                <a:gd name="T10" fmla="*/ 1469300 w 5325373"/>
                <a:gd name="T11" fmla="*/ 0 h 258793"/>
                <a:gd name="T12" fmla="*/ 1728588 w 5325373"/>
                <a:gd name="T13" fmla="*/ 0 h 258793"/>
                <a:gd name="T14" fmla="*/ 1980019 w 5325373"/>
                <a:gd name="T15" fmla="*/ 0 h 258793"/>
                <a:gd name="T16" fmla="*/ 2223592 w 5325373"/>
                <a:gd name="T17" fmla="*/ 0 h 258793"/>
                <a:gd name="T18" fmla="*/ 2608594 w 5325373"/>
                <a:gd name="T19" fmla="*/ 0 h 258793"/>
                <a:gd name="T20" fmla="*/ 3276459 w 5325373"/>
                <a:gd name="T21" fmla="*/ 0 h 258793"/>
                <a:gd name="T22" fmla="*/ 3952181 w 5325373"/>
                <a:gd name="T23" fmla="*/ 0 h 258793"/>
                <a:gd name="T24" fmla="*/ 4588610 w 5325373"/>
                <a:gd name="T25" fmla="*/ 0 h 258793"/>
                <a:gd name="T26" fmla="*/ 5264336 w 5325373"/>
                <a:gd name="T27" fmla="*/ 0 h 258793"/>
                <a:gd name="T28" fmla="*/ 5932199 w 5325373"/>
                <a:gd name="T29" fmla="*/ 0 h 258793"/>
                <a:gd name="T30" fmla="*/ 6576495 w 5325373"/>
                <a:gd name="T31" fmla="*/ 0 h 258793"/>
                <a:gd name="T32" fmla="*/ 7275782 w 5325373"/>
                <a:gd name="T33" fmla="*/ 0 h 2587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25373" h="258793">
                  <a:moveTo>
                    <a:pt x="0" y="74763"/>
                  </a:moveTo>
                  <a:lnTo>
                    <a:pt x="230038" y="28755"/>
                  </a:lnTo>
                  <a:lnTo>
                    <a:pt x="419819" y="0"/>
                  </a:lnTo>
                  <a:lnTo>
                    <a:pt x="586596" y="0"/>
                  </a:lnTo>
                  <a:lnTo>
                    <a:pt x="816634" y="5751"/>
                  </a:lnTo>
                  <a:lnTo>
                    <a:pt x="1075426" y="11502"/>
                  </a:lnTo>
                  <a:lnTo>
                    <a:pt x="1265207" y="23004"/>
                  </a:lnTo>
                  <a:lnTo>
                    <a:pt x="1449238" y="40257"/>
                  </a:lnTo>
                  <a:lnTo>
                    <a:pt x="1627517" y="69012"/>
                  </a:lnTo>
                  <a:lnTo>
                    <a:pt x="1909313" y="132272"/>
                  </a:lnTo>
                  <a:lnTo>
                    <a:pt x="2398143" y="155276"/>
                  </a:lnTo>
                  <a:lnTo>
                    <a:pt x="2892724" y="155276"/>
                  </a:lnTo>
                  <a:lnTo>
                    <a:pt x="3358551" y="172529"/>
                  </a:lnTo>
                  <a:lnTo>
                    <a:pt x="3853132" y="218536"/>
                  </a:lnTo>
                  <a:lnTo>
                    <a:pt x="4341962" y="235789"/>
                  </a:lnTo>
                  <a:lnTo>
                    <a:pt x="4813540" y="253042"/>
                  </a:lnTo>
                  <a:lnTo>
                    <a:pt x="5325373" y="258793"/>
                  </a:lnTo>
                </a:path>
              </a:pathLst>
            </a:custGeom>
            <a:solidFill>
              <a:srgbClr val="BD155E"/>
            </a:solidFill>
            <a:ln w="9525" cap="flat" cmpd="sng" algn="ctr">
              <a:solidFill>
                <a:srgbClr val="BD155E"/>
              </a:solidFill>
              <a:prstDash val="sysDash"/>
              <a:miter lim="800000"/>
              <a:headEnd type="none" w="med" len="med"/>
              <a:tailEnd type="none" w="med" len="med"/>
            </a:ln>
          </p:spPr>
          <p:txBody>
            <a:bodyPr anchor="ctr"/>
            <a:lstStyle/>
            <a:p>
              <a:pPr fontAlgn="base">
                <a:spcBef>
                  <a:spcPct val="0"/>
                </a:spcBef>
                <a:spcAft>
                  <a:spcPct val="0"/>
                </a:spcAft>
                <a:defRPr/>
              </a:pPr>
              <a:endParaRPr lang="en-US" sz="1400" dirty="0">
                <a:solidFill>
                  <a:srgbClr val="3366FF"/>
                </a:solidFill>
                <a:cs typeface="Arial" charset="0"/>
              </a:endParaRPr>
            </a:p>
          </p:txBody>
        </p:sp>
        <p:grpSp>
          <p:nvGrpSpPr>
            <p:cNvPr id="107551" name="Group 47"/>
            <p:cNvGrpSpPr>
              <a:grpSpLocks/>
            </p:cNvGrpSpPr>
            <p:nvPr/>
          </p:nvGrpSpPr>
          <p:grpSpPr bwMode="auto">
            <a:xfrm>
              <a:off x="1697821" y="3254242"/>
              <a:ext cx="5549749" cy="270352"/>
              <a:chOff x="1982803" y="3452004"/>
              <a:chExt cx="5378915" cy="300831"/>
            </a:xfrm>
          </p:grpSpPr>
          <p:sp>
            <p:nvSpPr>
              <p:cNvPr id="188" name="Oval 187"/>
              <p:cNvSpPr/>
              <p:nvPr/>
            </p:nvSpPr>
            <p:spPr bwMode="auto">
              <a:xfrm>
                <a:off x="2944238" y="3462533"/>
                <a:ext cx="83086" cy="83016"/>
              </a:xfrm>
              <a:prstGeom prst="ellipse">
                <a:avLst/>
              </a:prstGeom>
              <a:solidFill>
                <a:srgbClr val="FFFFFF"/>
              </a:solidFill>
              <a:ln w="25400" cap="flat" cmpd="sng" algn="ctr">
                <a:solidFill>
                  <a:srgbClr val="F6ADCD">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89" name="Oval 188"/>
              <p:cNvSpPr/>
              <p:nvPr/>
            </p:nvSpPr>
            <p:spPr bwMode="auto">
              <a:xfrm>
                <a:off x="3439678" y="3485495"/>
                <a:ext cx="81548" cy="84782"/>
              </a:xfrm>
              <a:prstGeom prst="ellipse">
                <a:avLst/>
              </a:prstGeom>
              <a:solidFill>
                <a:srgbClr val="FFFFFF"/>
              </a:solidFill>
              <a:ln w="25400" cap="flat" cmpd="sng" algn="ctr">
                <a:solidFill>
                  <a:srgbClr val="F6ADCD">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90" name="Oval 189"/>
              <p:cNvSpPr/>
              <p:nvPr/>
            </p:nvSpPr>
            <p:spPr bwMode="auto">
              <a:xfrm>
                <a:off x="3922809" y="3572042"/>
                <a:ext cx="83086" cy="83016"/>
              </a:xfrm>
              <a:prstGeom prst="ellipse">
                <a:avLst/>
              </a:prstGeom>
              <a:solidFill>
                <a:srgbClr val="FFFFFF"/>
              </a:solidFill>
              <a:ln w="25400" cap="flat" cmpd="sng" algn="ctr">
                <a:solidFill>
                  <a:srgbClr val="F6ADCD">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91" name="Oval 190"/>
              <p:cNvSpPr/>
              <p:nvPr/>
            </p:nvSpPr>
            <p:spPr bwMode="auto">
              <a:xfrm>
                <a:off x="4389015" y="3607368"/>
                <a:ext cx="81547" cy="81249"/>
              </a:xfrm>
              <a:prstGeom prst="ellipse">
                <a:avLst/>
              </a:prstGeom>
              <a:solidFill>
                <a:srgbClr val="FFFFFF"/>
              </a:solidFill>
              <a:ln w="25400" cap="flat" cmpd="sng" algn="ctr">
                <a:solidFill>
                  <a:srgbClr val="F6ADCD">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92" name="Oval 191"/>
              <p:cNvSpPr/>
              <p:nvPr/>
            </p:nvSpPr>
            <p:spPr bwMode="auto">
              <a:xfrm>
                <a:off x="4879839" y="3607368"/>
                <a:ext cx="83086" cy="81249"/>
              </a:xfrm>
              <a:prstGeom prst="ellipse">
                <a:avLst/>
              </a:prstGeom>
              <a:solidFill>
                <a:srgbClr val="FFFFFF"/>
              </a:solidFill>
              <a:ln w="25400" cap="flat" cmpd="sng" algn="ctr">
                <a:solidFill>
                  <a:srgbClr val="F6ADCD">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93" name="Oval 192"/>
              <p:cNvSpPr/>
              <p:nvPr/>
            </p:nvSpPr>
            <p:spPr bwMode="auto">
              <a:xfrm>
                <a:off x="5358354" y="3617966"/>
                <a:ext cx="83086" cy="81249"/>
              </a:xfrm>
              <a:prstGeom prst="ellipse">
                <a:avLst/>
              </a:prstGeom>
              <a:solidFill>
                <a:srgbClr val="FFFFFF"/>
              </a:solidFill>
              <a:ln w="25400" cap="flat" cmpd="sng" algn="ctr">
                <a:solidFill>
                  <a:srgbClr val="F6ADCD">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94" name="Oval 193"/>
              <p:cNvSpPr/>
              <p:nvPr/>
            </p:nvSpPr>
            <p:spPr bwMode="auto">
              <a:xfrm>
                <a:off x="5853794" y="3655058"/>
                <a:ext cx="84624" cy="79482"/>
              </a:xfrm>
              <a:prstGeom prst="ellipse">
                <a:avLst/>
              </a:prstGeom>
              <a:solidFill>
                <a:srgbClr val="FFFFFF"/>
              </a:solidFill>
              <a:ln w="25400" cap="flat" cmpd="sng" algn="ctr">
                <a:solidFill>
                  <a:srgbClr val="F6ADCD">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95" name="Oval 194"/>
              <p:cNvSpPr/>
              <p:nvPr/>
            </p:nvSpPr>
            <p:spPr bwMode="auto">
              <a:xfrm>
                <a:off x="6332309" y="3672721"/>
                <a:ext cx="81548" cy="83015"/>
              </a:xfrm>
              <a:prstGeom prst="ellipse">
                <a:avLst/>
              </a:prstGeom>
              <a:solidFill>
                <a:srgbClr val="FFFFFF"/>
              </a:solidFill>
              <a:ln w="25400" cap="flat" cmpd="sng" algn="ctr">
                <a:solidFill>
                  <a:srgbClr val="F6ADCD">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96" name="Oval 195"/>
              <p:cNvSpPr/>
              <p:nvPr/>
            </p:nvSpPr>
            <p:spPr bwMode="auto">
              <a:xfrm>
                <a:off x="6813902" y="3663889"/>
                <a:ext cx="83086" cy="83016"/>
              </a:xfrm>
              <a:prstGeom prst="ellipse">
                <a:avLst/>
              </a:prstGeom>
              <a:solidFill>
                <a:srgbClr val="FFFFFF"/>
              </a:solidFill>
              <a:ln w="25400" cap="flat" cmpd="sng" algn="ctr">
                <a:solidFill>
                  <a:srgbClr val="F6ADCD">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97" name="Oval 196"/>
              <p:cNvSpPr/>
              <p:nvPr/>
            </p:nvSpPr>
            <p:spPr bwMode="auto">
              <a:xfrm>
                <a:off x="7286261" y="3672721"/>
                <a:ext cx="83086" cy="83015"/>
              </a:xfrm>
              <a:prstGeom prst="ellipse">
                <a:avLst/>
              </a:prstGeom>
              <a:solidFill>
                <a:srgbClr val="FFFFFF"/>
              </a:solidFill>
              <a:ln w="25400" cap="flat" cmpd="sng" algn="ctr">
                <a:solidFill>
                  <a:srgbClr val="F6ADCD">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98" name="Oval 197"/>
              <p:cNvSpPr/>
              <p:nvPr/>
            </p:nvSpPr>
            <p:spPr bwMode="auto">
              <a:xfrm>
                <a:off x="1982593" y="3499625"/>
                <a:ext cx="83086" cy="81249"/>
              </a:xfrm>
              <a:prstGeom prst="ellipse">
                <a:avLst/>
              </a:prstGeom>
              <a:solidFill>
                <a:srgbClr val="FFFFFF"/>
              </a:solidFill>
              <a:ln w="25400" cap="flat" cmpd="sng" algn="ctr">
                <a:solidFill>
                  <a:srgbClr val="F6ADCD">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99" name="Oval 198"/>
              <p:cNvSpPr/>
              <p:nvPr/>
            </p:nvSpPr>
            <p:spPr bwMode="auto">
              <a:xfrm>
                <a:off x="2468801" y="3451935"/>
                <a:ext cx="80009" cy="83016"/>
              </a:xfrm>
              <a:prstGeom prst="ellipse">
                <a:avLst/>
              </a:prstGeom>
              <a:solidFill>
                <a:srgbClr val="FFFFFF"/>
              </a:solidFill>
              <a:ln w="25400" cap="flat" cmpd="sng" algn="ctr">
                <a:solidFill>
                  <a:srgbClr val="F6ADCD">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grpSp>
        <p:sp>
          <p:nvSpPr>
            <p:cNvPr id="170" name="TextBox 228"/>
            <p:cNvSpPr txBox="1">
              <a:spLocks noChangeArrowheads="1"/>
            </p:cNvSpPr>
            <p:nvPr/>
          </p:nvSpPr>
          <p:spPr bwMode="auto">
            <a:xfrm>
              <a:off x="5031355" y="2071621"/>
              <a:ext cx="403225" cy="27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5000"/>
                </a:spcBef>
                <a:buChar char="•"/>
                <a:defRPr sz="2400">
                  <a:solidFill>
                    <a:srgbClr val="522D24"/>
                  </a:solidFill>
                  <a:latin typeface="Century Gothic" pitchFamily="34" charset="0"/>
                  <a:ea typeface="MS PGothic" pitchFamily="34" charset="-128"/>
                  <a:cs typeface="Arial" charset="0"/>
                </a:defRPr>
              </a:lvl1pPr>
              <a:lvl2pPr marL="742950" indent="-285750">
                <a:spcBef>
                  <a:spcPct val="25000"/>
                </a:spcBef>
                <a:buChar char="–"/>
                <a:defRPr sz="2000">
                  <a:solidFill>
                    <a:srgbClr val="522D24"/>
                  </a:solidFill>
                  <a:latin typeface="Century Gothic" pitchFamily="34" charset="0"/>
                  <a:ea typeface="Arial" charset="0"/>
                  <a:cs typeface="Arial" charset="0"/>
                </a:defRPr>
              </a:lvl2pPr>
              <a:lvl3pPr marL="1143000" indent="-228600">
                <a:spcBef>
                  <a:spcPct val="25000"/>
                </a:spcBef>
                <a:buChar char="•"/>
                <a:defRPr sz="2000">
                  <a:solidFill>
                    <a:srgbClr val="522D24"/>
                  </a:solidFill>
                  <a:latin typeface="Century Gothic" pitchFamily="34" charset="0"/>
                  <a:ea typeface="Arial" charset="0"/>
                  <a:cs typeface="Arial" charset="0"/>
                </a:defRPr>
              </a:lvl3pPr>
              <a:lvl4pPr marL="1600200" indent="-228600">
                <a:spcBef>
                  <a:spcPct val="25000"/>
                </a:spcBef>
                <a:buChar char="–"/>
                <a:defRPr sz="2000">
                  <a:solidFill>
                    <a:srgbClr val="522D24"/>
                  </a:solidFill>
                  <a:latin typeface="Century Gothic" pitchFamily="34" charset="0"/>
                  <a:ea typeface="Arial" charset="0"/>
                  <a:cs typeface="Arial" charset="0"/>
                </a:defRPr>
              </a:lvl4pPr>
              <a:lvl5pPr marL="2057400" indent="-228600">
                <a:spcBef>
                  <a:spcPct val="25000"/>
                </a:spcBef>
                <a:buChar char="»"/>
                <a:defRPr sz="2000">
                  <a:solidFill>
                    <a:srgbClr val="522D24"/>
                  </a:solidFill>
                  <a:latin typeface="Century Gothic" pitchFamily="34" charset="0"/>
                  <a:ea typeface="Arial" charset="0"/>
                  <a:cs typeface="Arial" charset="0"/>
                </a:defRPr>
              </a:lvl5pPr>
              <a:lvl6pPr marL="25146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6pPr>
              <a:lvl7pPr marL="29718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7pPr>
              <a:lvl8pPr marL="34290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8pPr>
              <a:lvl9pPr marL="38862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9pPr>
            </a:lstStyle>
            <a:p>
              <a:pPr algn="ctr" fontAlgn="base">
                <a:spcBef>
                  <a:spcPct val="0"/>
                </a:spcBef>
                <a:spcAft>
                  <a:spcPct val="0"/>
                </a:spcAft>
                <a:buFontTx/>
                <a:buNone/>
                <a:defRPr/>
              </a:pPr>
              <a:r>
                <a:rPr lang="en-US" altLang="en-US" sz="1200" dirty="0" smtClean="0">
                  <a:solidFill>
                    <a:srgbClr val="261300"/>
                  </a:solidFill>
                  <a:latin typeface="Arial Narrow"/>
                </a:rPr>
                <a:t>2010</a:t>
              </a:r>
            </a:p>
          </p:txBody>
        </p:sp>
        <p:sp>
          <p:nvSpPr>
            <p:cNvPr id="171" name="Down Arrow 49"/>
            <p:cNvSpPr>
              <a:spLocks noChangeArrowheads="1"/>
            </p:cNvSpPr>
            <p:nvPr/>
          </p:nvSpPr>
          <p:spPr bwMode="auto">
            <a:xfrm>
              <a:off x="5102792" y="2377975"/>
              <a:ext cx="260350" cy="269846"/>
            </a:xfrm>
            <a:prstGeom prst="downArrow">
              <a:avLst>
                <a:gd name="adj1" fmla="val 50000"/>
                <a:gd name="adj2" fmla="val 50060"/>
              </a:avLst>
            </a:prstGeom>
            <a:solidFill>
              <a:schemeClr val="bg2"/>
            </a:solidFill>
            <a:ln w="9525" algn="ctr">
              <a:noFill/>
              <a:miter lim="800000"/>
              <a:headEnd/>
              <a:tailEnd/>
            </a:ln>
          </p:spPr>
          <p:txBody>
            <a:bodyPr wrap="none"/>
            <a:lstStyle>
              <a:lvl1pPr>
                <a:spcBef>
                  <a:spcPct val="25000"/>
                </a:spcBef>
                <a:buChar char="•"/>
                <a:defRPr sz="2400">
                  <a:solidFill>
                    <a:srgbClr val="522D24"/>
                  </a:solidFill>
                  <a:latin typeface="Century Gothic" pitchFamily="34" charset="0"/>
                  <a:ea typeface="MS PGothic" pitchFamily="34" charset="-128"/>
                  <a:cs typeface="Arial" charset="0"/>
                </a:defRPr>
              </a:lvl1pPr>
              <a:lvl2pPr marL="742950" indent="-285750">
                <a:spcBef>
                  <a:spcPct val="25000"/>
                </a:spcBef>
                <a:buChar char="–"/>
                <a:defRPr sz="2000">
                  <a:solidFill>
                    <a:srgbClr val="522D24"/>
                  </a:solidFill>
                  <a:latin typeface="Century Gothic" pitchFamily="34" charset="0"/>
                  <a:ea typeface="Arial" charset="0"/>
                  <a:cs typeface="Arial" charset="0"/>
                </a:defRPr>
              </a:lvl2pPr>
              <a:lvl3pPr marL="1143000" indent="-228600">
                <a:spcBef>
                  <a:spcPct val="25000"/>
                </a:spcBef>
                <a:buChar char="•"/>
                <a:defRPr sz="2000">
                  <a:solidFill>
                    <a:srgbClr val="522D24"/>
                  </a:solidFill>
                  <a:latin typeface="Century Gothic" pitchFamily="34" charset="0"/>
                  <a:ea typeface="Arial" charset="0"/>
                  <a:cs typeface="Arial" charset="0"/>
                </a:defRPr>
              </a:lvl3pPr>
              <a:lvl4pPr marL="1600200" indent="-228600">
                <a:spcBef>
                  <a:spcPct val="25000"/>
                </a:spcBef>
                <a:buChar char="–"/>
                <a:defRPr sz="2000">
                  <a:solidFill>
                    <a:srgbClr val="522D24"/>
                  </a:solidFill>
                  <a:latin typeface="Century Gothic" pitchFamily="34" charset="0"/>
                  <a:ea typeface="Arial" charset="0"/>
                  <a:cs typeface="Arial" charset="0"/>
                </a:defRPr>
              </a:lvl4pPr>
              <a:lvl5pPr marL="2057400" indent="-228600">
                <a:spcBef>
                  <a:spcPct val="25000"/>
                </a:spcBef>
                <a:buChar char="»"/>
                <a:defRPr sz="2000">
                  <a:solidFill>
                    <a:srgbClr val="522D24"/>
                  </a:solidFill>
                  <a:latin typeface="Century Gothic" pitchFamily="34" charset="0"/>
                  <a:ea typeface="Arial" charset="0"/>
                  <a:cs typeface="Arial" charset="0"/>
                </a:defRPr>
              </a:lvl5pPr>
              <a:lvl6pPr marL="25146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6pPr>
              <a:lvl7pPr marL="29718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7pPr>
              <a:lvl8pPr marL="34290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8pPr>
              <a:lvl9pPr marL="38862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9pPr>
            </a:lstStyle>
            <a:p>
              <a:pPr fontAlgn="base">
                <a:spcBef>
                  <a:spcPct val="0"/>
                </a:spcBef>
                <a:spcAft>
                  <a:spcPct val="0"/>
                </a:spcAft>
                <a:buFontTx/>
                <a:buNone/>
                <a:defRPr/>
              </a:pPr>
              <a:endParaRPr lang="en-US" altLang="en-US" sz="1100" dirty="0" smtClean="0">
                <a:solidFill>
                  <a:srgbClr val="3366FF"/>
                </a:solidFill>
                <a:latin typeface="Arial Narrow"/>
              </a:endParaRPr>
            </a:p>
          </p:txBody>
        </p:sp>
        <p:sp>
          <p:nvSpPr>
            <p:cNvPr id="173" name="Oval 172"/>
            <p:cNvSpPr/>
            <p:nvPr/>
          </p:nvSpPr>
          <p:spPr bwMode="auto">
            <a:xfrm>
              <a:off x="1697604" y="2863697"/>
              <a:ext cx="85725" cy="74605"/>
            </a:xfrm>
            <a:prstGeom prst="ellipse">
              <a:avLst/>
            </a:prstGeom>
            <a:solidFill>
              <a:srgbClr val="61AEE1"/>
            </a:solidFill>
            <a:ln w="25400" cap="flat" cmpd="sng" algn="ctr">
              <a:solidFill>
                <a:srgbClr val="61AEE1"/>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74" name="Freeform 173"/>
            <p:cNvSpPr/>
            <p:nvPr/>
          </p:nvSpPr>
          <p:spPr bwMode="auto">
            <a:xfrm>
              <a:off x="1788091" y="2522422"/>
              <a:ext cx="5470526" cy="344450"/>
            </a:xfrm>
            <a:custGeom>
              <a:avLst/>
              <a:gdLst>
                <a:gd name="connsiteX0" fmla="*/ 0 w 5302369"/>
                <a:gd name="connsiteY0" fmla="*/ 385313 h 385313"/>
                <a:gd name="connsiteX1" fmla="*/ 345056 w 5302369"/>
                <a:gd name="connsiteY1" fmla="*/ 356559 h 385313"/>
                <a:gd name="connsiteX2" fmla="*/ 563592 w 5302369"/>
                <a:gd name="connsiteY2" fmla="*/ 345057 h 385313"/>
                <a:gd name="connsiteX3" fmla="*/ 770626 w 5302369"/>
                <a:gd name="connsiteY3" fmla="*/ 333555 h 385313"/>
                <a:gd name="connsiteX4" fmla="*/ 948905 w 5302369"/>
                <a:gd name="connsiteY4" fmla="*/ 322053 h 385313"/>
                <a:gd name="connsiteX5" fmla="*/ 1098430 w 5302369"/>
                <a:gd name="connsiteY5" fmla="*/ 322053 h 385313"/>
                <a:gd name="connsiteX6" fmla="*/ 1270958 w 5302369"/>
                <a:gd name="connsiteY6" fmla="*/ 316302 h 385313"/>
                <a:gd name="connsiteX7" fmla="*/ 1506747 w 5302369"/>
                <a:gd name="connsiteY7" fmla="*/ 316302 h 385313"/>
                <a:gd name="connsiteX8" fmla="*/ 1725283 w 5302369"/>
                <a:gd name="connsiteY8" fmla="*/ 316302 h 385313"/>
                <a:gd name="connsiteX9" fmla="*/ 2018581 w 5302369"/>
                <a:gd name="connsiteY9" fmla="*/ 299049 h 385313"/>
                <a:gd name="connsiteX10" fmla="*/ 2208362 w 5302369"/>
                <a:gd name="connsiteY10" fmla="*/ 287547 h 385313"/>
                <a:gd name="connsiteX11" fmla="*/ 2478656 w 5302369"/>
                <a:gd name="connsiteY11" fmla="*/ 270294 h 385313"/>
                <a:gd name="connsiteX12" fmla="*/ 2674188 w 5302369"/>
                <a:gd name="connsiteY12" fmla="*/ 235789 h 385313"/>
                <a:gd name="connsiteX13" fmla="*/ 2840966 w 5302369"/>
                <a:gd name="connsiteY13" fmla="*/ 218536 h 385313"/>
                <a:gd name="connsiteX14" fmla="*/ 2967486 w 5302369"/>
                <a:gd name="connsiteY14" fmla="*/ 218536 h 385313"/>
                <a:gd name="connsiteX15" fmla="*/ 3134264 w 5302369"/>
                <a:gd name="connsiteY15" fmla="*/ 230038 h 385313"/>
                <a:gd name="connsiteX16" fmla="*/ 3375803 w 5302369"/>
                <a:gd name="connsiteY16" fmla="*/ 235789 h 385313"/>
                <a:gd name="connsiteX17" fmla="*/ 3358551 w 5302369"/>
                <a:gd name="connsiteY17" fmla="*/ 241540 h 385313"/>
                <a:gd name="connsiteX18" fmla="*/ 3611592 w 5302369"/>
                <a:gd name="connsiteY18" fmla="*/ 224287 h 385313"/>
                <a:gd name="connsiteX19" fmla="*/ 4387969 w 5302369"/>
                <a:gd name="connsiteY19" fmla="*/ 109268 h 385313"/>
                <a:gd name="connsiteX20" fmla="*/ 5302369 w 5302369"/>
                <a:gd name="connsiteY20" fmla="*/ 0 h 38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02369" h="385313">
                  <a:moveTo>
                    <a:pt x="0" y="385313"/>
                  </a:moveTo>
                  <a:lnTo>
                    <a:pt x="345056" y="356559"/>
                  </a:lnTo>
                  <a:lnTo>
                    <a:pt x="563592" y="345057"/>
                  </a:lnTo>
                  <a:lnTo>
                    <a:pt x="770626" y="333555"/>
                  </a:lnTo>
                  <a:lnTo>
                    <a:pt x="948905" y="322053"/>
                  </a:lnTo>
                  <a:lnTo>
                    <a:pt x="1098430" y="322053"/>
                  </a:lnTo>
                  <a:lnTo>
                    <a:pt x="1270958" y="316302"/>
                  </a:lnTo>
                  <a:lnTo>
                    <a:pt x="1506747" y="316302"/>
                  </a:lnTo>
                  <a:lnTo>
                    <a:pt x="1725283" y="316302"/>
                  </a:lnTo>
                  <a:lnTo>
                    <a:pt x="2018581" y="299049"/>
                  </a:lnTo>
                  <a:lnTo>
                    <a:pt x="2208362" y="287547"/>
                  </a:lnTo>
                  <a:lnTo>
                    <a:pt x="2478656" y="270294"/>
                  </a:lnTo>
                  <a:lnTo>
                    <a:pt x="2674188" y="235789"/>
                  </a:lnTo>
                  <a:lnTo>
                    <a:pt x="2840966" y="218536"/>
                  </a:lnTo>
                  <a:lnTo>
                    <a:pt x="2967486" y="218536"/>
                  </a:lnTo>
                  <a:lnTo>
                    <a:pt x="3134264" y="230038"/>
                  </a:lnTo>
                  <a:lnTo>
                    <a:pt x="3375803" y="235789"/>
                  </a:lnTo>
                  <a:lnTo>
                    <a:pt x="3358551" y="241540"/>
                  </a:lnTo>
                  <a:lnTo>
                    <a:pt x="3611592" y="224287"/>
                  </a:lnTo>
                  <a:lnTo>
                    <a:pt x="4387969" y="109268"/>
                  </a:lnTo>
                  <a:lnTo>
                    <a:pt x="5302369" y="0"/>
                  </a:lnTo>
                </a:path>
              </a:pathLst>
            </a:custGeom>
            <a:noFill/>
            <a:ln w="19050" cap="flat" cmpd="sng" algn="ctr">
              <a:solidFill>
                <a:srgbClr val="61AEE1"/>
              </a:solidFill>
              <a:prstDash val="sysDash"/>
              <a:miter lim="800000"/>
              <a:headEnd type="none" w="med" len="med"/>
              <a:tailEnd type="none" w="med" len="med"/>
            </a:ln>
            <a:effec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100" dirty="0">
                <a:solidFill>
                  <a:srgbClr val="3366FF"/>
                </a:solidFill>
                <a:latin typeface="Arial Narrow"/>
              </a:endParaRPr>
            </a:p>
          </p:txBody>
        </p:sp>
        <p:sp>
          <p:nvSpPr>
            <p:cNvPr id="175" name="Freeform 174"/>
            <p:cNvSpPr/>
            <p:nvPr/>
          </p:nvSpPr>
          <p:spPr bwMode="auto">
            <a:xfrm>
              <a:off x="1799204" y="2644646"/>
              <a:ext cx="5465763" cy="288894"/>
            </a:xfrm>
            <a:custGeom>
              <a:avLst/>
              <a:gdLst>
                <a:gd name="connsiteX0" fmla="*/ 0 w 5296618"/>
                <a:gd name="connsiteY0" fmla="*/ 322053 h 322053"/>
                <a:gd name="connsiteX1" fmla="*/ 402566 w 5296618"/>
                <a:gd name="connsiteY1" fmla="*/ 293298 h 322053"/>
                <a:gd name="connsiteX2" fmla="*/ 615350 w 5296618"/>
                <a:gd name="connsiteY2" fmla="*/ 270294 h 322053"/>
                <a:gd name="connsiteX3" fmla="*/ 810883 w 5296618"/>
                <a:gd name="connsiteY3" fmla="*/ 253041 h 322053"/>
                <a:gd name="connsiteX4" fmla="*/ 1058173 w 5296618"/>
                <a:gd name="connsiteY4" fmla="*/ 247290 h 322053"/>
                <a:gd name="connsiteX5" fmla="*/ 1305464 w 5296618"/>
                <a:gd name="connsiteY5" fmla="*/ 253041 h 322053"/>
                <a:gd name="connsiteX6" fmla="*/ 1667773 w 5296618"/>
                <a:gd name="connsiteY6" fmla="*/ 247290 h 322053"/>
                <a:gd name="connsiteX7" fmla="*/ 1869056 w 5296618"/>
                <a:gd name="connsiteY7" fmla="*/ 230037 h 322053"/>
                <a:gd name="connsiteX8" fmla="*/ 2047335 w 5296618"/>
                <a:gd name="connsiteY8" fmla="*/ 230037 h 322053"/>
                <a:gd name="connsiteX9" fmla="*/ 2409645 w 5296618"/>
                <a:gd name="connsiteY9" fmla="*/ 201283 h 322053"/>
                <a:gd name="connsiteX10" fmla="*/ 2731698 w 5296618"/>
                <a:gd name="connsiteY10" fmla="*/ 161026 h 322053"/>
                <a:gd name="connsiteX11" fmla="*/ 2858218 w 5296618"/>
                <a:gd name="connsiteY11" fmla="*/ 143773 h 322053"/>
                <a:gd name="connsiteX12" fmla="*/ 2978988 w 5296618"/>
                <a:gd name="connsiteY12" fmla="*/ 138022 h 322053"/>
                <a:gd name="connsiteX13" fmla="*/ 3145766 w 5296618"/>
                <a:gd name="connsiteY13" fmla="*/ 161026 h 322053"/>
                <a:gd name="connsiteX14" fmla="*/ 3318294 w 5296618"/>
                <a:gd name="connsiteY14" fmla="*/ 166777 h 322053"/>
                <a:gd name="connsiteX15" fmla="*/ 3467818 w 5296618"/>
                <a:gd name="connsiteY15" fmla="*/ 166777 h 322053"/>
                <a:gd name="connsiteX16" fmla="*/ 3640347 w 5296618"/>
                <a:gd name="connsiteY16" fmla="*/ 155275 h 322053"/>
                <a:gd name="connsiteX17" fmla="*/ 3939396 w 5296618"/>
                <a:gd name="connsiteY17" fmla="*/ 126520 h 322053"/>
                <a:gd name="connsiteX18" fmla="*/ 4238445 w 5296618"/>
                <a:gd name="connsiteY18" fmla="*/ 92015 h 322053"/>
                <a:gd name="connsiteX19" fmla="*/ 4537494 w 5296618"/>
                <a:gd name="connsiteY19" fmla="*/ 69011 h 322053"/>
                <a:gd name="connsiteX20" fmla="*/ 5060830 w 5296618"/>
                <a:gd name="connsiteY20" fmla="*/ 23003 h 322053"/>
                <a:gd name="connsiteX21" fmla="*/ 5296618 w 5296618"/>
                <a:gd name="connsiteY21" fmla="*/ 0 h 32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96618" h="322053">
                  <a:moveTo>
                    <a:pt x="0" y="322053"/>
                  </a:moveTo>
                  <a:lnTo>
                    <a:pt x="402566" y="293298"/>
                  </a:lnTo>
                  <a:lnTo>
                    <a:pt x="615350" y="270294"/>
                  </a:lnTo>
                  <a:lnTo>
                    <a:pt x="810883" y="253041"/>
                  </a:lnTo>
                  <a:lnTo>
                    <a:pt x="1058173" y="247290"/>
                  </a:lnTo>
                  <a:lnTo>
                    <a:pt x="1305464" y="253041"/>
                  </a:lnTo>
                  <a:lnTo>
                    <a:pt x="1667773" y="247290"/>
                  </a:lnTo>
                  <a:lnTo>
                    <a:pt x="1869056" y="230037"/>
                  </a:lnTo>
                  <a:lnTo>
                    <a:pt x="2047335" y="230037"/>
                  </a:lnTo>
                  <a:lnTo>
                    <a:pt x="2409645" y="201283"/>
                  </a:lnTo>
                  <a:lnTo>
                    <a:pt x="2731698" y="161026"/>
                  </a:lnTo>
                  <a:lnTo>
                    <a:pt x="2858218" y="143773"/>
                  </a:lnTo>
                  <a:lnTo>
                    <a:pt x="2978988" y="138022"/>
                  </a:lnTo>
                  <a:lnTo>
                    <a:pt x="3145766" y="161026"/>
                  </a:lnTo>
                  <a:lnTo>
                    <a:pt x="3318294" y="166777"/>
                  </a:lnTo>
                  <a:lnTo>
                    <a:pt x="3467818" y="166777"/>
                  </a:lnTo>
                  <a:lnTo>
                    <a:pt x="3640347" y="155275"/>
                  </a:lnTo>
                  <a:lnTo>
                    <a:pt x="3939396" y="126520"/>
                  </a:lnTo>
                  <a:lnTo>
                    <a:pt x="4238445" y="92015"/>
                  </a:lnTo>
                  <a:lnTo>
                    <a:pt x="4537494" y="69011"/>
                  </a:lnTo>
                  <a:lnTo>
                    <a:pt x="5060830" y="23003"/>
                  </a:lnTo>
                  <a:lnTo>
                    <a:pt x="5296618" y="0"/>
                  </a:lnTo>
                </a:path>
              </a:pathLst>
            </a:custGeom>
            <a:noFill/>
            <a:ln w="19050" cap="flat" cmpd="sng" algn="ctr">
              <a:solidFill>
                <a:srgbClr val="61AEE1"/>
              </a:solidFill>
              <a:prstDash val="sysDash"/>
              <a:miter lim="800000"/>
              <a:headEnd type="none" w="med" len="med"/>
              <a:tailEnd type="none" w="med" len="med"/>
            </a:ln>
            <a:effec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100" dirty="0">
                <a:solidFill>
                  <a:srgbClr val="3366FF"/>
                </a:solidFill>
                <a:latin typeface="Arial Narrow"/>
              </a:endParaRPr>
            </a:p>
          </p:txBody>
        </p:sp>
        <p:sp>
          <p:nvSpPr>
            <p:cNvPr id="176" name="Oval 175"/>
            <p:cNvSpPr/>
            <p:nvPr/>
          </p:nvSpPr>
          <p:spPr bwMode="auto">
            <a:xfrm>
              <a:off x="2202429" y="2838300"/>
              <a:ext cx="85725" cy="74605"/>
            </a:xfrm>
            <a:prstGeom prst="ellipse">
              <a:avLst/>
            </a:prstGeom>
            <a:solidFill>
              <a:srgbClr val="61AEE1"/>
            </a:solidFill>
            <a:ln w="25400" cap="flat" cmpd="sng" algn="ctr">
              <a:solidFill>
                <a:srgbClr val="61AEE1"/>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77" name="Oval 176"/>
            <p:cNvSpPr/>
            <p:nvPr/>
          </p:nvSpPr>
          <p:spPr bwMode="auto">
            <a:xfrm>
              <a:off x="2694554" y="2808141"/>
              <a:ext cx="85725" cy="73017"/>
            </a:xfrm>
            <a:prstGeom prst="ellipse">
              <a:avLst/>
            </a:prstGeom>
            <a:solidFill>
              <a:srgbClr val="61AEE1"/>
            </a:solidFill>
            <a:ln w="25400" cap="flat" cmpd="sng" algn="ctr">
              <a:solidFill>
                <a:srgbClr val="61AEE1"/>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78" name="Oval 177"/>
            <p:cNvSpPr/>
            <p:nvPr/>
          </p:nvSpPr>
          <p:spPr bwMode="auto">
            <a:xfrm>
              <a:off x="3199379" y="2808141"/>
              <a:ext cx="85725" cy="73017"/>
            </a:xfrm>
            <a:prstGeom prst="ellipse">
              <a:avLst/>
            </a:prstGeom>
            <a:solidFill>
              <a:srgbClr val="61AEE1"/>
            </a:solidFill>
            <a:ln w="25400" cap="flat" cmpd="sng" algn="ctr">
              <a:solidFill>
                <a:srgbClr val="61AEE1"/>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79" name="Oval 178"/>
            <p:cNvSpPr/>
            <p:nvPr/>
          </p:nvSpPr>
          <p:spPr bwMode="auto">
            <a:xfrm>
              <a:off x="3697854" y="2792268"/>
              <a:ext cx="85725" cy="73017"/>
            </a:xfrm>
            <a:prstGeom prst="ellipse">
              <a:avLst/>
            </a:prstGeom>
            <a:solidFill>
              <a:srgbClr val="61AEE1"/>
            </a:solidFill>
            <a:ln w="25400" cap="flat" cmpd="sng" algn="ctr">
              <a:solidFill>
                <a:srgbClr val="61AEE1"/>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80" name="Oval 179"/>
            <p:cNvSpPr/>
            <p:nvPr/>
          </p:nvSpPr>
          <p:spPr bwMode="auto">
            <a:xfrm>
              <a:off x="4185216" y="2766871"/>
              <a:ext cx="84138" cy="73017"/>
            </a:xfrm>
            <a:prstGeom prst="ellipse">
              <a:avLst/>
            </a:prstGeom>
            <a:solidFill>
              <a:srgbClr val="61AEE1"/>
            </a:solidFill>
            <a:ln w="25400" cap="flat" cmpd="sng" algn="ctr">
              <a:solidFill>
                <a:srgbClr val="61AEE1"/>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81" name="Oval 180"/>
            <p:cNvSpPr/>
            <p:nvPr/>
          </p:nvSpPr>
          <p:spPr bwMode="auto">
            <a:xfrm>
              <a:off x="4694805" y="2704964"/>
              <a:ext cx="85725" cy="73017"/>
            </a:xfrm>
            <a:prstGeom prst="ellipse">
              <a:avLst/>
            </a:prstGeom>
            <a:solidFill>
              <a:srgbClr val="61AEE1"/>
            </a:solidFill>
            <a:ln w="25400" cap="flat" cmpd="sng" algn="ctr">
              <a:solidFill>
                <a:srgbClr val="61AEE1"/>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82" name="Oval 181"/>
            <p:cNvSpPr/>
            <p:nvPr/>
          </p:nvSpPr>
          <p:spPr bwMode="auto">
            <a:xfrm>
              <a:off x="5175817" y="2730362"/>
              <a:ext cx="84138" cy="74605"/>
            </a:xfrm>
            <a:prstGeom prst="ellipse">
              <a:avLst/>
            </a:prstGeom>
            <a:solidFill>
              <a:srgbClr val="61AEE1"/>
            </a:solidFill>
            <a:ln w="25400" cap="flat" cmpd="sng" algn="ctr">
              <a:solidFill>
                <a:srgbClr val="61AEE1"/>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83" name="Oval 182"/>
            <p:cNvSpPr/>
            <p:nvPr/>
          </p:nvSpPr>
          <p:spPr bwMode="auto">
            <a:xfrm>
              <a:off x="5680642" y="2704964"/>
              <a:ext cx="84138" cy="73017"/>
            </a:xfrm>
            <a:prstGeom prst="ellipse">
              <a:avLst/>
            </a:prstGeom>
            <a:solidFill>
              <a:srgbClr val="61AEE1"/>
            </a:solidFill>
            <a:ln w="25400" cap="flat" cmpd="sng" algn="ctr">
              <a:solidFill>
                <a:srgbClr val="61AEE1"/>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84" name="Oval 183"/>
            <p:cNvSpPr/>
            <p:nvPr/>
          </p:nvSpPr>
          <p:spPr bwMode="auto">
            <a:xfrm>
              <a:off x="6183880" y="2643059"/>
              <a:ext cx="85725" cy="73017"/>
            </a:xfrm>
            <a:prstGeom prst="ellipse">
              <a:avLst/>
            </a:prstGeom>
            <a:solidFill>
              <a:srgbClr val="61AEE1"/>
            </a:solidFill>
            <a:ln w="25400" cap="flat" cmpd="sng" algn="ctr">
              <a:solidFill>
                <a:srgbClr val="61AEE1"/>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85" name="Oval 184"/>
            <p:cNvSpPr/>
            <p:nvPr/>
          </p:nvSpPr>
          <p:spPr bwMode="auto">
            <a:xfrm>
              <a:off x="6671242" y="2597026"/>
              <a:ext cx="84138" cy="73017"/>
            </a:xfrm>
            <a:prstGeom prst="ellipse">
              <a:avLst/>
            </a:prstGeom>
            <a:solidFill>
              <a:srgbClr val="61AEE1"/>
            </a:solidFill>
            <a:ln w="25400" cap="flat" cmpd="sng" algn="ctr">
              <a:solidFill>
                <a:srgbClr val="61AEE1"/>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86" name="Oval 185"/>
            <p:cNvSpPr/>
            <p:nvPr/>
          </p:nvSpPr>
          <p:spPr bwMode="auto">
            <a:xfrm>
              <a:off x="7163367" y="2549406"/>
              <a:ext cx="85725" cy="74605"/>
            </a:xfrm>
            <a:prstGeom prst="ellipse">
              <a:avLst/>
            </a:prstGeom>
            <a:solidFill>
              <a:srgbClr val="61AEE1"/>
            </a:solidFill>
            <a:ln w="25400" cap="flat" cmpd="sng" algn="ctr">
              <a:solidFill>
                <a:srgbClr val="61AEE1"/>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100" dirty="0">
                <a:solidFill>
                  <a:srgbClr val="3366FF"/>
                </a:solidFill>
                <a:latin typeface="Arial Narrow"/>
              </a:endParaRPr>
            </a:p>
          </p:txBody>
        </p:sp>
        <p:sp>
          <p:nvSpPr>
            <p:cNvPr id="187" name="Freeform 186"/>
            <p:cNvSpPr/>
            <p:nvPr/>
          </p:nvSpPr>
          <p:spPr bwMode="auto">
            <a:xfrm>
              <a:off x="1751579" y="2584328"/>
              <a:ext cx="5454651" cy="319053"/>
            </a:xfrm>
            <a:custGeom>
              <a:avLst/>
              <a:gdLst>
                <a:gd name="connsiteX0" fmla="*/ 0 w 5285117"/>
                <a:gd name="connsiteY0" fmla="*/ 356559 h 356559"/>
                <a:gd name="connsiteX1" fmla="*/ 477328 w 5285117"/>
                <a:gd name="connsiteY1" fmla="*/ 327804 h 356559"/>
                <a:gd name="connsiteX2" fmla="*/ 960408 w 5285117"/>
                <a:gd name="connsiteY2" fmla="*/ 293299 h 356559"/>
                <a:gd name="connsiteX3" fmla="*/ 1449238 w 5285117"/>
                <a:gd name="connsiteY3" fmla="*/ 293299 h 356559"/>
                <a:gd name="connsiteX4" fmla="*/ 1932317 w 5285117"/>
                <a:gd name="connsiteY4" fmla="*/ 281797 h 356559"/>
                <a:gd name="connsiteX5" fmla="*/ 2409645 w 5285117"/>
                <a:gd name="connsiteY5" fmla="*/ 241540 h 356559"/>
                <a:gd name="connsiteX6" fmla="*/ 2892724 w 5285117"/>
                <a:gd name="connsiteY6" fmla="*/ 161027 h 356559"/>
                <a:gd name="connsiteX7" fmla="*/ 3364302 w 5285117"/>
                <a:gd name="connsiteY7" fmla="*/ 207034 h 356559"/>
                <a:gd name="connsiteX8" fmla="*/ 3847381 w 5285117"/>
                <a:gd name="connsiteY8" fmla="*/ 172529 h 356559"/>
                <a:gd name="connsiteX9" fmla="*/ 4341962 w 5285117"/>
                <a:gd name="connsiteY9" fmla="*/ 103517 h 356559"/>
                <a:gd name="connsiteX10" fmla="*/ 4819291 w 5285117"/>
                <a:gd name="connsiteY10" fmla="*/ 46008 h 356559"/>
                <a:gd name="connsiteX11" fmla="*/ 5285117 w 5285117"/>
                <a:gd name="connsiteY11" fmla="*/ 0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85117" h="356559">
                  <a:moveTo>
                    <a:pt x="0" y="356559"/>
                  </a:moveTo>
                  <a:lnTo>
                    <a:pt x="477328" y="327804"/>
                  </a:lnTo>
                  <a:lnTo>
                    <a:pt x="960408" y="293299"/>
                  </a:lnTo>
                  <a:lnTo>
                    <a:pt x="1449238" y="293299"/>
                  </a:lnTo>
                  <a:lnTo>
                    <a:pt x="1932317" y="281797"/>
                  </a:lnTo>
                  <a:lnTo>
                    <a:pt x="2409645" y="241540"/>
                  </a:lnTo>
                  <a:lnTo>
                    <a:pt x="2892724" y="161027"/>
                  </a:lnTo>
                  <a:lnTo>
                    <a:pt x="3364302" y="207034"/>
                  </a:lnTo>
                  <a:lnTo>
                    <a:pt x="3847381" y="172529"/>
                  </a:lnTo>
                  <a:lnTo>
                    <a:pt x="4341962" y="103517"/>
                  </a:lnTo>
                  <a:lnTo>
                    <a:pt x="4819291" y="46008"/>
                  </a:lnTo>
                  <a:lnTo>
                    <a:pt x="5285117" y="0"/>
                  </a:lnTo>
                </a:path>
              </a:pathLst>
            </a:custGeom>
            <a:noFill/>
            <a:ln w="19050" cap="flat" cmpd="sng" algn="ctr">
              <a:solidFill>
                <a:srgbClr val="61AEE1"/>
              </a:solidFill>
              <a:prstDash val="solid"/>
              <a:miter lim="800000"/>
              <a:headEnd type="none" w="med" len="med"/>
              <a:tailEnd type="none" w="med" len="med"/>
            </a:ln>
            <a:effec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100" dirty="0">
                <a:solidFill>
                  <a:srgbClr val="3366FF"/>
                </a:solidFill>
                <a:latin typeface="Arial Narrow"/>
              </a:endParaRPr>
            </a:p>
          </p:txBody>
        </p:sp>
        <p:sp>
          <p:nvSpPr>
            <p:cNvPr id="231" name="TextBox 16"/>
            <p:cNvSpPr txBox="1">
              <a:spLocks noChangeArrowheads="1"/>
            </p:cNvSpPr>
            <p:nvPr/>
          </p:nvSpPr>
          <p:spPr bwMode="auto">
            <a:xfrm>
              <a:off x="751454" y="2577978"/>
              <a:ext cx="401637" cy="27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5000"/>
                </a:spcBef>
                <a:buChar char="•"/>
                <a:defRPr sz="2400">
                  <a:solidFill>
                    <a:srgbClr val="522D24"/>
                  </a:solidFill>
                  <a:latin typeface="Century Gothic" pitchFamily="34" charset="0"/>
                  <a:ea typeface="MS PGothic" pitchFamily="34" charset="-128"/>
                  <a:cs typeface="Arial" charset="0"/>
                </a:defRPr>
              </a:lvl1pPr>
              <a:lvl2pPr marL="742950" indent="-285750">
                <a:spcBef>
                  <a:spcPct val="25000"/>
                </a:spcBef>
                <a:buChar char="–"/>
                <a:defRPr sz="2000">
                  <a:solidFill>
                    <a:srgbClr val="522D24"/>
                  </a:solidFill>
                  <a:latin typeface="Century Gothic" pitchFamily="34" charset="0"/>
                  <a:ea typeface="Arial" charset="0"/>
                  <a:cs typeface="Arial" charset="0"/>
                </a:defRPr>
              </a:lvl2pPr>
              <a:lvl3pPr marL="1143000" indent="-228600">
                <a:spcBef>
                  <a:spcPct val="25000"/>
                </a:spcBef>
                <a:buChar char="•"/>
                <a:defRPr sz="2000">
                  <a:solidFill>
                    <a:srgbClr val="522D24"/>
                  </a:solidFill>
                  <a:latin typeface="Century Gothic" pitchFamily="34" charset="0"/>
                  <a:ea typeface="Arial" charset="0"/>
                  <a:cs typeface="Arial" charset="0"/>
                </a:defRPr>
              </a:lvl3pPr>
              <a:lvl4pPr marL="1600200" indent="-228600">
                <a:spcBef>
                  <a:spcPct val="25000"/>
                </a:spcBef>
                <a:buChar char="–"/>
                <a:defRPr sz="2000">
                  <a:solidFill>
                    <a:srgbClr val="522D24"/>
                  </a:solidFill>
                  <a:latin typeface="Century Gothic" pitchFamily="34" charset="0"/>
                  <a:ea typeface="Arial" charset="0"/>
                  <a:cs typeface="Arial" charset="0"/>
                </a:defRPr>
              </a:lvl4pPr>
              <a:lvl5pPr marL="2057400" indent="-228600">
                <a:spcBef>
                  <a:spcPct val="25000"/>
                </a:spcBef>
                <a:buChar char="»"/>
                <a:defRPr sz="2000">
                  <a:solidFill>
                    <a:srgbClr val="522D24"/>
                  </a:solidFill>
                  <a:latin typeface="Century Gothic" pitchFamily="34" charset="0"/>
                  <a:ea typeface="Arial" charset="0"/>
                  <a:cs typeface="Arial" charset="0"/>
                </a:defRPr>
              </a:lvl5pPr>
              <a:lvl6pPr marL="25146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6pPr>
              <a:lvl7pPr marL="29718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7pPr>
              <a:lvl8pPr marL="34290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8pPr>
              <a:lvl9pPr marL="38862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9pPr>
            </a:lstStyle>
            <a:p>
              <a:pPr algn="r" fontAlgn="base">
                <a:spcBef>
                  <a:spcPct val="0"/>
                </a:spcBef>
                <a:spcAft>
                  <a:spcPct val="0"/>
                </a:spcAft>
                <a:buFontTx/>
                <a:buNone/>
                <a:defRPr/>
              </a:pPr>
              <a:r>
                <a:rPr lang="en-US" altLang="en-US" sz="1200" dirty="0" smtClean="0">
                  <a:solidFill>
                    <a:srgbClr val="261300"/>
                  </a:solidFill>
                  <a:latin typeface="Arial Narrow"/>
                </a:rPr>
                <a:t>10</a:t>
              </a:r>
            </a:p>
          </p:txBody>
        </p:sp>
        <p:sp>
          <p:nvSpPr>
            <p:cNvPr id="232" name="TextBox 16"/>
            <p:cNvSpPr txBox="1">
              <a:spLocks noChangeArrowheads="1"/>
            </p:cNvSpPr>
            <p:nvPr/>
          </p:nvSpPr>
          <p:spPr bwMode="auto">
            <a:xfrm>
              <a:off x="751454" y="3665298"/>
              <a:ext cx="401637" cy="27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5000"/>
                </a:spcBef>
                <a:buChar char="•"/>
                <a:defRPr sz="2400">
                  <a:solidFill>
                    <a:srgbClr val="522D24"/>
                  </a:solidFill>
                  <a:latin typeface="Century Gothic" pitchFamily="34" charset="0"/>
                  <a:ea typeface="MS PGothic" pitchFamily="34" charset="-128"/>
                  <a:cs typeface="Arial" charset="0"/>
                </a:defRPr>
              </a:lvl1pPr>
              <a:lvl2pPr marL="742950" indent="-285750">
                <a:spcBef>
                  <a:spcPct val="25000"/>
                </a:spcBef>
                <a:buChar char="–"/>
                <a:defRPr sz="2000">
                  <a:solidFill>
                    <a:srgbClr val="522D24"/>
                  </a:solidFill>
                  <a:latin typeface="Century Gothic" pitchFamily="34" charset="0"/>
                  <a:ea typeface="Arial" charset="0"/>
                  <a:cs typeface="Arial" charset="0"/>
                </a:defRPr>
              </a:lvl2pPr>
              <a:lvl3pPr marL="1143000" indent="-228600">
                <a:spcBef>
                  <a:spcPct val="25000"/>
                </a:spcBef>
                <a:buChar char="•"/>
                <a:defRPr sz="2000">
                  <a:solidFill>
                    <a:srgbClr val="522D24"/>
                  </a:solidFill>
                  <a:latin typeface="Century Gothic" pitchFamily="34" charset="0"/>
                  <a:ea typeface="Arial" charset="0"/>
                  <a:cs typeface="Arial" charset="0"/>
                </a:defRPr>
              </a:lvl3pPr>
              <a:lvl4pPr marL="1600200" indent="-228600">
                <a:spcBef>
                  <a:spcPct val="25000"/>
                </a:spcBef>
                <a:buChar char="–"/>
                <a:defRPr sz="2000">
                  <a:solidFill>
                    <a:srgbClr val="522D24"/>
                  </a:solidFill>
                  <a:latin typeface="Century Gothic" pitchFamily="34" charset="0"/>
                  <a:ea typeface="Arial" charset="0"/>
                  <a:cs typeface="Arial" charset="0"/>
                </a:defRPr>
              </a:lvl4pPr>
              <a:lvl5pPr marL="2057400" indent="-228600">
                <a:spcBef>
                  <a:spcPct val="25000"/>
                </a:spcBef>
                <a:buChar char="»"/>
                <a:defRPr sz="2000">
                  <a:solidFill>
                    <a:srgbClr val="522D24"/>
                  </a:solidFill>
                  <a:latin typeface="Century Gothic" pitchFamily="34" charset="0"/>
                  <a:ea typeface="Arial" charset="0"/>
                  <a:cs typeface="Arial" charset="0"/>
                </a:defRPr>
              </a:lvl5pPr>
              <a:lvl6pPr marL="25146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6pPr>
              <a:lvl7pPr marL="29718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7pPr>
              <a:lvl8pPr marL="34290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8pPr>
              <a:lvl9pPr marL="38862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9pPr>
            </a:lstStyle>
            <a:p>
              <a:pPr algn="r" fontAlgn="base">
                <a:spcBef>
                  <a:spcPct val="0"/>
                </a:spcBef>
                <a:spcAft>
                  <a:spcPct val="0"/>
                </a:spcAft>
                <a:buFontTx/>
                <a:buNone/>
                <a:defRPr/>
              </a:pPr>
              <a:r>
                <a:rPr lang="en-US" altLang="en-US" sz="1200" dirty="0" smtClean="0">
                  <a:solidFill>
                    <a:srgbClr val="261300"/>
                  </a:solidFill>
                  <a:latin typeface="Arial Narrow"/>
                </a:rPr>
                <a:t>1</a:t>
              </a:r>
            </a:p>
          </p:txBody>
        </p:sp>
        <p:sp>
          <p:nvSpPr>
            <p:cNvPr id="233" name="TextBox 16"/>
            <p:cNvSpPr txBox="1">
              <a:spLocks noChangeArrowheads="1"/>
            </p:cNvSpPr>
            <p:nvPr/>
          </p:nvSpPr>
          <p:spPr bwMode="auto">
            <a:xfrm>
              <a:off x="751454" y="4728807"/>
              <a:ext cx="401637" cy="27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5000"/>
                </a:spcBef>
                <a:buChar char="•"/>
                <a:defRPr sz="2400">
                  <a:solidFill>
                    <a:srgbClr val="522D24"/>
                  </a:solidFill>
                  <a:latin typeface="Century Gothic" pitchFamily="34" charset="0"/>
                  <a:ea typeface="MS PGothic" pitchFamily="34" charset="-128"/>
                  <a:cs typeface="Arial" charset="0"/>
                </a:defRPr>
              </a:lvl1pPr>
              <a:lvl2pPr marL="742950" indent="-285750">
                <a:spcBef>
                  <a:spcPct val="25000"/>
                </a:spcBef>
                <a:buChar char="–"/>
                <a:defRPr sz="2000">
                  <a:solidFill>
                    <a:srgbClr val="522D24"/>
                  </a:solidFill>
                  <a:latin typeface="Century Gothic" pitchFamily="34" charset="0"/>
                  <a:ea typeface="Arial" charset="0"/>
                  <a:cs typeface="Arial" charset="0"/>
                </a:defRPr>
              </a:lvl2pPr>
              <a:lvl3pPr marL="1143000" indent="-228600">
                <a:spcBef>
                  <a:spcPct val="25000"/>
                </a:spcBef>
                <a:buChar char="•"/>
                <a:defRPr sz="2000">
                  <a:solidFill>
                    <a:srgbClr val="522D24"/>
                  </a:solidFill>
                  <a:latin typeface="Century Gothic" pitchFamily="34" charset="0"/>
                  <a:ea typeface="Arial" charset="0"/>
                  <a:cs typeface="Arial" charset="0"/>
                </a:defRPr>
              </a:lvl3pPr>
              <a:lvl4pPr marL="1600200" indent="-228600">
                <a:spcBef>
                  <a:spcPct val="25000"/>
                </a:spcBef>
                <a:buChar char="–"/>
                <a:defRPr sz="2000">
                  <a:solidFill>
                    <a:srgbClr val="522D24"/>
                  </a:solidFill>
                  <a:latin typeface="Century Gothic" pitchFamily="34" charset="0"/>
                  <a:ea typeface="Arial" charset="0"/>
                  <a:cs typeface="Arial" charset="0"/>
                </a:defRPr>
              </a:lvl4pPr>
              <a:lvl5pPr marL="2057400" indent="-228600">
                <a:spcBef>
                  <a:spcPct val="25000"/>
                </a:spcBef>
                <a:buChar char="»"/>
                <a:defRPr sz="2000">
                  <a:solidFill>
                    <a:srgbClr val="522D24"/>
                  </a:solidFill>
                  <a:latin typeface="Century Gothic" pitchFamily="34" charset="0"/>
                  <a:ea typeface="Arial" charset="0"/>
                  <a:cs typeface="Arial" charset="0"/>
                </a:defRPr>
              </a:lvl5pPr>
              <a:lvl6pPr marL="25146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6pPr>
              <a:lvl7pPr marL="29718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7pPr>
              <a:lvl8pPr marL="34290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8pPr>
              <a:lvl9pPr marL="3886200" indent="-228600" eaLnBrk="0" fontAlgn="base" hangingPunct="0">
                <a:spcBef>
                  <a:spcPct val="25000"/>
                </a:spcBef>
                <a:spcAft>
                  <a:spcPct val="0"/>
                </a:spcAft>
                <a:buChar char="»"/>
                <a:defRPr sz="2000">
                  <a:solidFill>
                    <a:srgbClr val="522D24"/>
                  </a:solidFill>
                  <a:latin typeface="Century Gothic" pitchFamily="34" charset="0"/>
                  <a:ea typeface="Arial" charset="0"/>
                  <a:cs typeface="Arial" charset="0"/>
                </a:defRPr>
              </a:lvl9pPr>
            </a:lstStyle>
            <a:p>
              <a:pPr algn="r" fontAlgn="base">
                <a:spcBef>
                  <a:spcPct val="0"/>
                </a:spcBef>
                <a:spcAft>
                  <a:spcPct val="0"/>
                </a:spcAft>
                <a:buFontTx/>
                <a:buNone/>
                <a:defRPr/>
              </a:pPr>
              <a:r>
                <a:rPr lang="en-US" altLang="en-US" sz="1200" dirty="0" smtClean="0">
                  <a:solidFill>
                    <a:srgbClr val="261300"/>
                  </a:solidFill>
                  <a:latin typeface="Arial Narrow"/>
                </a:rPr>
                <a:t>0.1</a:t>
              </a:r>
            </a:p>
          </p:txBody>
        </p:sp>
        <p:cxnSp>
          <p:nvCxnSpPr>
            <p:cNvPr id="107572" name="Straight Connector 30"/>
            <p:cNvCxnSpPr>
              <a:cxnSpLocks noChangeShapeType="1"/>
            </p:cNvCxnSpPr>
            <p:nvPr/>
          </p:nvCxnSpPr>
          <p:spPr bwMode="auto">
            <a:xfrm>
              <a:off x="8386119" y="4864990"/>
              <a:ext cx="0" cy="65455"/>
            </a:xfrm>
            <a:prstGeom prst="line">
              <a:avLst/>
            </a:prstGeom>
            <a:noFill/>
            <a:ln w="3175" algn="ctr">
              <a:solidFill>
                <a:srgbClr val="000000"/>
              </a:solidFill>
              <a:miter lim="800000"/>
              <a:headEnd/>
              <a:tailEnd/>
            </a:ln>
            <a:extLst>
              <a:ext uri="{909E8E84-426E-40DD-AFC4-6F175D3DCCD1}">
                <a14:hiddenFill xmlns:a14="http://schemas.microsoft.com/office/drawing/2010/main">
                  <a:noFill/>
                </a14:hiddenFill>
              </a:ext>
            </a:extLst>
          </p:spPr>
        </p:cxnSp>
      </p:grpSp>
      <p:sp>
        <p:nvSpPr>
          <p:cNvPr id="106" name="105 Rectángulo"/>
          <p:cNvSpPr/>
          <p:nvPr/>
        </p:nvSpPr>
        <p:spPr>
          <a:xfrm>
            <a:off x="0" y="0"/>
            <a:ext cx="2267744" cy="12601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Cánceres asociados a VPH en hombres: en aumento</a:t>
            </a:r>
          </a:p>
        </p:txBody>
      </p:sp>
      <p:sp>
        <p:nvSpPr>
          <p:cNvPr id="107" name="1 Título"/>
          <p:cNvSpPr txBox="1">
            <a:spLocks/>
          </p:cNvSpPr>
          <p:nvPr/>
        </p:nvSpPr>
        <p:spPr>
          <a:xfrm>
            <a:off x="2411760" y="0"/>
            <a:ext cx="673224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smtClean="0"/>
              <a:t>Aspectos a tener en cuenta del VPH en varones</a:t>
            </a:r>
            <a:endParaRPr lang="es-ES" sz="3200" b="1" dirty="0"/>
          </a:p>
        </p:txBody>
      </p:sp>
      <p:graphicFrame>
        <p:nvGraphicFramePr>
          <p:cNvPr id="108" name="Diagram 4"/>
          <p:cNvGraphicFramePr>
            <a:graphicFrameLocks/>
          </p:cNvGraphicFramePr>
          <p:nvPr>
            <p:extLst>
              <p:ext uri="{D42A27DB-BD31-4B8C-83A1-F6EECF244321}">
                <p14:modId xmlns:p14="http://schemas.microsoft.com/office/powerpoint/2010/main" val="575448953"/>
              </p:ext>
            </p:extLst>
          </p:nvPr>
        </p:nvGraphicFramePr>
        <p:xfrm>
          <a:off x="5273675" y="1987550"/>
          <a:ext cx="4845050" cy="3455988"/>
        </p:xfrm>
        <a:graphic>
          <a:graphicData uri="http://schemas.openxmlformats.org/presentationml/2006/ole">
            <mc:AlternateContent xmlns:mc="http://schemas.openxmlformats.org/markup-compatibility/2006">
              <mc:Choice xmlns:v="urn:schemas-microsoft-com:vml" Requires="v">
                <p:oleObj spid="_x0000_s2206" name="Hoja de cálculo" r:id="rId5" imgW="7858129" imgH="4162463" progId="Excel.Sheet.8">
                  <p:embed/>
                </p:oleObj>
              </mc:Choice>
              <mc:Fallback>
                <p:oleObj name="Hoja de cálculo" r:id="rId5" imgW="7858129" imgH="4162463" progId="Excel.Sheet.8">
                  <p:embed/>
                  <p:pic>
                    <p:nvPicPr>
                      <p:cNvPr id="0" name=""/>
                      <p:cNvPicPr>
                        <a:picLocks noChangeArrowheads="1"/>
                      </p:cNvPicPr>
                      <p:nvPr/>
                    </p:nvPicPr>
                    <p:blipFill>
                      <a:blip r:embed="rId6"/>
                      <a:srcRect/>
                      <a:stretch>
                        <a:fillRect/>
                      </a:stretch>
                    </p:blipFill>
                    <p:spPr bwMode="auto">
                      <a:xfrm>
                        <a:off x="5273675" y="1987550"/>
                        <a:ext cx="4845050" cy="3455988"/>
                      </a:xfrm>
                      <a:prstGeom prst="rect">
                        <a:avLst/>
                      </a:prstGeom>
                      <a:noFill/>
                      <a:ln>
                        <a:noFill/>
                      </a:ln>
                      <a:extLst/>
                    </p:spPr>
                  </p:pic>
                </p:oleObj>
              </mc:Fallback>
            </mc:AlternateContent>
          </a:graphicData>
        </a:graphic>
      </p:graphicFrame>
      <p:sp>
        <p:nvSpPr>
          <p:cNvPr id="109" name="Rectangle 9"/>
          <p:cNvSpPr>
            <a:spLocks noChangeArrowheads="1"/>
          </p:cNvSpPr>
          <p:nvPr/>
        </p:nvSpPr>
        <p:spPr bwMode="auto">
          <a:xfrm>
            <a:off x="7100888" y="4873625"/>
            <a:ext cx="104775"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sv-SE" altLang="es-ES">
              <a:solidFill>
                <a:prstClr val="black"/>
              </a:solidFill>
            </a:endParaRPr>
          </a:p>
        </p:txBody>
      </p:sp>
      <p:sp>
        <p:nvSpPr>
          <p:cNvPr id="110" name="Rectangle 11"/>
          <p:cNvSpPr>
            <a:spLocks noChangeArrowheads="1"/>
          </p:cNvSpPr>
          <p:nvPr/>
        </p:nvSpPr>
        <p:spPr bwMode="auto">
          <a:xfrm>
            <a:off x="1458913" y="6000750"/>
            <a:ext cx="465137" cy="123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sv-SE" altLang="es-ES">
              <a:solidFill>
                <a:prstClr val="black"/>
              </a:solidFill>
            </a:endParaRPr>
          </a:p>
        </p:txBody>
      </p:sp>
      <p:sp>
        <p:nvSpPr>
          <p:cNvPr id="111" name="Rectangle 12"/>
          <p:cNvSpPr>
            <a:spLocks noChangeArrowheads="1"/>
          </p:cNvSpPr>
          <p:nvPr/>
        </p:nvSpPr>
        <p:spPr bwMode="auto">
          <a:xfrm>
            <a:off x="3486150" y="5654675"/>
            <a:ext cx="106363" cy="10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sv-SE" altLang="es-ES">
              <a:solidFill>
                <a:prstClr val="black"/>
              </a:solidFill>
            </a:endParaRPr>
          </a:p>
        </p:txBody>
      </p:sp>
      <p:sp>
        <p:nvSpPr>
          <p:cNvPr id="112" name="Rectangle 13"/>
          <p:cNvSpPr>
            <a:spLocks noChangeArrowheads="1"/>
          </p:cNvSpPr>
          <p:nvPr/>
        </p:nvSpPr>
        <p:spPr bwMode="auto">
          <a:xfrm>
            <a:off x="5670550" y="1714500"/>
            <a:ext cx="233363" cy="139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sv-SE" sz="1200">
              <a:solidFill>
                <a:prstClr val="black"/>
              </a:solidFill>
            </a:endParaRPr>
          </a:p>
        </p:txBody>
      </p:sp>
      <p:sp>
        <p:nvSpPr>
          <p:cNvPr id="113" name="Text Box 61"/>
          <p:cNvSpPr txBox="1">
            <a:spLocks noChangeArrowheads="1"/>
          </p:cNvSpPr>
          <p:nvPr/>
        </p:nvSpPr>
        <p:spPr bwMode="auto">
          <a:xfrm>
            <a:off x="5117536" y="6253255"/>
            <a:ext cx="2520950" cy="246063"/>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fr-FR" sz="1000" dirty="0" smtClean="0">
                <a:solidFill>
                  <a:prstClr val="black"/>
                </a:solidFill>
                <a:latin typeface="Calibri"/>
              </a:rPr>
              <a:t>Hartwig S et al. BioMed Central Cancer 2012</a:t>
            </a:r>
          </a:p>
        </p:txBody>
      </p:sp>
      <p:sp>
        <p:nvSpPr>
          <p:cNvPr id="114" name="textruta 18"/>
          <p:cNvSpPr txBox="1"/>
          <p:nvPr/>
        </p:nvSpPr>
        <p:spPr>
          <a:xfrm>
            <a:off x="7525717" y="3821101"/>
            <a:ext cx="574675" cy="576263"/>
          </a:xfrm>
          <a:prstGeom prst="rect">
            <a:avLst/>
          </a:prstGeom>
          <a:noFill/>
        </p:spPr>
        <p:txBody>
          <a:bodyPr>
            <a:spAutoFit/>
          </a:bodyPr>
          <a:lstStyle/>
          <a:p>
            <a:pPr algn="ctr">
              <a:defRPr/>
            </a:pPr>
            <a:r>
              <a:rPr lang="sv-SE" sz="1050" b="1" dirty="0" err="1">
                <a:solidFill>
                  <a:prstClr val="white"/>
                </a:solidFill>
              </a:rPr>
              <a:t>Head</a:t>
            </a:r>
            <a:r>
              <a:rPr lang="sv-SE" sz="1050" b="1" dirty="0">
                <a:solidFill>
                  <a:prstClr val="white"/>
                </a:solidFill>
              </a:rPr>
              <a:t>  and </a:t>
            </a:r>
            <a:r>
              <a:rPr lang="sv-SE" sz="1050" b="1" dirty="0" err="1">
                <a:solidFill>
                  <a:prstClr val="white"/>
                </a:solidFill>
              </a:rPr>
              <a:t>neck</a:t>
            </a:r>
            <a:endParaRPr lang="sv-SE" sz="1050" b="1" dirty="0">
              <a:solidFill>
                <a:prstClr val="white"/>
              </a:solidFill>
            </a:endParaRPr>
          </a:p>
        </p:txBody>
      </p:sp>
      <p:sp>
        <p:nvSpPr>
          <p:cNvPr id="115" name="textruta 19"/>
          <p:cNvSpPr txBox="1"/>
          <p:nvPr/>
        </p:nvSpPr>
        <p:spPr>
          <a:xfrm>
            <a:off x="7525717" y="2645332"/>
            <a:ext cx="574675" cy="261937"/>
          </a:xfrm>
          <a:prstGeom prst="rect">
            <a:avLst/>
          </a:prstGeom>
          <a:noFill/>
        </p:spPr>
        <p:txBody>
          <a:bodyPr>
            <a:spAutoFit/>
          </a:bodyPr>
          <a:lstStyle/>
          <a:p>
            <a:pPr algn="ctr">
              <a:defRPr/>
            </a:pPr>
            <a:r>
              <a:rPr lang="sv-SE" sz="1050" b="1" dirty="0">
                <a:solidFill>
                  <a:prstClr val="white"/>
                </a:solidFill>
              </a:rPr>
              <a:t>Anal</a:t>
            </a:r>
          </a:p>
        </p:txBody>
      </p:sp>
      <p:sp>
        <p:nvSpPr>
          <p:cNvPr id="116" name="textruta 20"/>
          <p:cNvSpPr txBox="1"/>
          <p:nvPr/>
        </p:nvSpPr>
        <p:spPr>
          <a:xfrm>
            <a:off x="7467550" y="2992438"/>
            <a:ext cx="704850" cy="261937"/>
          </a:xfrm>
          <a:prstGeom prst="rect">
            <a:avLst/>
          </a:prstGeom>
          <a:noFill/>
        </p:spPr>
        <p:txBody>
          <a:bodyPr>
            <a:spAutoFit/>
          </a:bodyPr>
          <a:lstStyle/>
          <a:p>
            <a:pPr algn="ctr">
              <a:defRPr/>
            </a:pPr>
            <a:r>
              <a:rPr lang="sv-SE" sz="1050" b="1" dirty="0">
                <a:solidFill>
                  <a:prstClr val="white"/>
                </a:solidFill>
              </a:rPr>
              <a:t>Vulva</a:t>
            </a:r>
          </a:p>
        </p:txBody>
      </p:sp>
      <p:sp>
        <p:nvSpPr>
          <p:cNvPr id="117" name="textruta 21"/>
          <p:cNvSpPr txBox="1"/>
          <p:nvPr/>
        </p:nvSpPr>
        <p:spPr>
          <a:xfrm>
            <a:off x="7524700" y="2768600"/>
            <a:ext cx="647700" cy="254000"/>
          </a:xfrm>
          <a:prstGeom prst="rect">
            <a:avLst/>
          </a:prstGeom>
          <a:noFill/>
        </p:spPr>
        <p:txBody>
          <a:bodyPr>
            <a:spAutoFit/>
          </a:bodyPr>
          <a:lstStyle/>
          <a:p>
            <a:pPr algn="ctr">
              <a:defRPr/>
            </a:pPr>
            <a:r>
              <a:rPr lang="sv-SE" sz="1050" b="1" dirty="0">
                <a:solidFill>
                  <a:prstClr val="white"/>
                </a:solidFill>
              </a:rPr>
              <a:t>Vaginal</a:t>
            </a:r>
          </a:p>
        </p:txBody>
      </p:sp>
      <p:sp>
        <p:nvSpPr>
          <p:cNvPr id="118" name="textruta 22"/>
          <p:cNvSpPr txBox="1"/>
          <p:nvPr/>
        </p:nvSpPr>
        <p:spPr>
          <a:xfrm>
            <a:off x="7524328" y="2873320"/>
            <a:ext cx="574675" cy="254000"/>
          </a:xfrm>
          <a:prstGeom prst="rect">
            <a:avLst/>
          </a:prstGeom>
          <a:noFill/>
        </p:spPr>
        <p:txBody>
          <a:bodyPr>
            <a:spAutoFit/>
          </a:bodyPr>
          <a:lstStyle/>
          <a:p>
            <a:pPr algn="ctr">
              <a:defRPr/>
            </a:pPr>
            <a:r>
              <a:rPr lang="sv-SE" sz="1050" b="1" dirty="0" err="1">
                <a:solidFill>
                  <a:prstClr val="white"/>
                </a:solidFill>
              </a:rPr>
              <a:t>Penile</a:t>
            </a:r>
            <a:endParaRPr lang="sv-SE" sz="1050" b="1" dirty="0">
              <a:solidFill>
                <a:prstClr val="white"/>
              </a:solidFill>
            </a:endParaRPr>
          </a:p>
        </p:txBody>
      </p:sp>
      <p:sp>
        <p:nvSpPr>
          <p:cNvPr id="119" name="Rektangel 3"/>
          <p:cNvSpPr>
            <a:spLocks noChangeArrowheads="1"/>
          </p:cNvSpPr>
          <p:nvPr/>
        </p:nvSpPr>
        <p:spPr bwMode="auto">
          <a:xfrm rot="16200000">
            <a:off x="3850670" y="3255911"/>
            <a:ext cx="28373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s-ES" sz="1100" b="1" dirty="0">
                <a:solidFill>
                  <a:prstClr val="black"/>
                </a:solidFill>
                <a:latin typeface="Calibri" pitchFamily="34" charset="0"/>
              </a:rPr>
              <a:t>Annual number of incident HPV 16/18 related cancer cases </a:t>
            </a:r>
            <a:endParaRPr lang="sv-SE" altLang="es-ES" sz="1100" dirty="0">
              <a:solidFill>
                <a:prstClr val="black"/>
              </a:solidFill>
            </a:endParaRPr>
          </a:p>
        </p:txBody>
      </p:sp>
      <p:sp>
        <p:nvSpPr>
          <p:cNvPr id="120" name="Rektangel 5"/>
          <p:cNvSpPr/>
          <p:nvPr/>
        </p:nvSpPr>
        <p:spPr>
          <a:xfrm>
            <a:off x="5037152" y="1461184"/>
            <a:ext cx="3883025" cy="646331"/>
          </a:xfrm>
          <a:prstGeom prst="rect">
            <a:avLst/>
          </a:prstGeom>
        </p:spPr>
        <p:txBody>
          <a:bodyPr>
            <a:spAutoFit/>
          </a:bodyPr>
          <a:lstStyle/>
          <a:p>
            <a:pPr algn="ctr">
              <a:defRPr/>
            </a:pPr>
            <a:r>
              <a:rPr lang="es-ES" b="1" dirty="0" smtClean="0">
                <a:solidFill>
                  <a:prstClr val="black"/>
                </a:solidFill>
              </a:rPr>
              <a:t>La carga estimada de los cánceres relacionados con los tipos 16 y 18</a:t>
            </a:r>
            <a:endParaRPr lang="es-ES" b="1" dirty="0">
              <a:solidFill>
                <a:prstClr val="black"/>
              </a:solidFill>
            </a:endParaRPr>
          </a:p>
        </p:txBody>
      </p:sp>
      <p:sp>
        <p:nvSpPr>
          <p:cNvPr id="121" name="Rektangel 7"/>
          <p:cNvSpPr/>
          <p:nvPr/>
        </p:nvSpPr>
        <p:spPr>
          <a:xfrm>
            <a:off x="4802404" y="5426640"/>
            <a:ext cx="4450116" cy="738664"/>
          </a:xfrm>
          <a:prstGeom prst="rect">
            <a:avLst/>
          </a:prstGeom>
        </p:spPr>
        <p:txBody>
          <a:bodyPr wrap="square">
            <a:spAutoFit/>
          </a:bodyPr>
          <a:lstStyle/>
          <a:p>
            <a:pPr algn="ctr" defTabSz="957263" eaLnBrk="0" hangingPunct="0">
              <a:spcBef>
                <a:spcPct val="20000"/>
              </a:spcBef>
              <a:buClr>
                <a:srgbClr val="00AFA5"/>
              </a:buClr>
              <a:buSzPct val="85000"/>
              <a:defRPr/>
            </a:pPr>
            <a:r>
              <a:rPr lang="es-ES" sz="1400" b="1" kern="0" dirty="0" smtClean="0">
                <a:solidFill>
                  <a:schemeClr val="tx2"/>
                </a:solidFill>
              </a:rPr>
              <a:t>El número anual de cánceres por VPH no cervicales, relacionados con los tipos 16 y 18, es similar al número anual de cánceres cervicales en Europa. </a:t>
            </a:r>
            <a:endParaRPr lang="es-ES" sz="1400" b="1" kern="0" dirty="0">
              <a:solidFill>
                <a:schemeClr val="tx2"/>
              </a:solidFill>
            </a:endParaRPr>
          </a:p>
        </p:txBody>
      </p:sp>
      <p:sp>
        <p:nvSpPr>
          <p:cNvPr id="122" name="121 CuadroTexto"/>
          <p:cNvSpPr txBox="1"/>
          <p:nvPr/>
        </p:nvSpPr>
        <p:spPr>
          <a:xfrm>
            <a:off x="5807759" y="4581128"/>
            <a:ext cx="1140505" cy="276999"/>
          </a:xfrm>
          <a:prstGeom prst="rect">
            <a:avLst/>
          </a:prstGeom>
          <a:solidFill>
            <a:schemeClr val="bg1"/>
          </a:solidFill>
          <a:ln>
            <a:solidFill>
              <a:schemeClr val="bg1"/>
            </a:solidFill>
          </a:ln>
        </p:spPr>
        <p:txBody>
          <a:bodyPr wrap="none" rtlCol="0">
            <a:spAutoFit/>
          </a:bodyPr>
          <a:lstStyle/>
          <a:p>
            <a:r>
              <a:rPr lang="es-ES" sz="1200" b="1" dirty="0" smtClean="0">
                <a:solidFill>
                  <a:schemeClr val="accent1">
                    <a:lumMod val="75000"/>
                  </a:schemeClr>
                </a:solidFill>
              </a:rPr>
              <a:t>Cáncer cervical</a:t>
            </a:r>
            <a:endParaRPr lang="es-ES" sz="1200" b="1" dirty="0">
              <a:solidFill>
                <a:schemeClr val="accent1">
                  <a:lumMod val="75000"/>
                </a:schemeClr>
              </a:solidFill>
            </a:endParaRPr>
          </a:p>
        </p:txBody>
      </p:sp>
      <p:sp>
        <p:nvSpPr>
          <p:cNvPr id="123" name="122 CuadroTexto"/>
          <p:cNvSpPr txBox="1"/>
          <p:nvPr/>
        </p:nvSpPr>
        <p:spPr>
          <a:xfrm>
            <a:off x="7205663" y="4529690"/>
            <a:ext cx="1367518" cy="600164"/>
          </a:xfrm>
          <a:prstGeom prst="rect">
            <a:avLst/>
          </a:prstGeom>
          <a:solidFill>
            <a:schemeClr val="bg1"/>
          </a:solidFill>
          <a:ln>
            <a:solidFill>
              <a:schemeClr val="bg1"/>
            </a:solidFill>
          </a:ln>
        </p:spPr>
        <p:txBody>
          <a:bodyPr wrap="square" rtlCol="0">
            <a:spAutoFit/>
          </a:bodyPr>
          <a:lstStyle/>
          <a:p>
            <a:pPr algn="ctr"/>
            <a:r>
              <a:rPr lang="es-ES" sz="1100" b="1" dirty="0" smtClean="0">
                <a:solidFill>
                  <a:schemeClr val="accent1">
                    <a:lumMod val="75000"/>
                  </a:schemeClr>
                </a:solidFill>
              </a:rPr>
              <a:t>Cánceres asociados con VPH ≠ cáncer cervical</a:t>
            </a:r>
            <a:endParaRPr lang="es-ES" sz="1100" b="1" dirty="0">
              <a:solidFill>
                <a:schemeClr val="accent1">
                  <a:lumMod val="75000"/>
                </a:schemeClr>
              </a:solidFill>
            </a:endParaRPr>
          </a:p>
        </p:txBody>
      </p:sp>
      <p:sp>
        <p:nvSpPr>
          <p:cNvPr id="2" name="1 CuadroTexto"/>
          <p:cNvSpPr txBox="1"/>
          <p:nvPr/>
        </p:nvSpPr>
        <p:spPr>
          <a:xfrm>
            <a:off x="385023" y="3344730"/>
            <a:ext cx="8562985" cy="1354217"/>
          </a:xfrm>
          <a:prstGeom prst="rect">
            <a:avLst/>
          </a:prstGeom>
          <a:solidFill>
            <a:schemeClr val="tx2"/>
          </a:solidFill>
        </p:spPr>
        <p:txBody>
          <a:bodyPr wrap="none" rtlCol="0">
            <a:spAutoFit/>
          </a:bodyPr>
          <a:lstStyle/>
          <a:p>
            <a:r>
              <a:rPr lang="es-ES" dirty="0" smtClean="0">
                <a:solidFill>
                  <a:schemeClr val="bg1"/>
                </a:solidFill>
              </a:rPr>
              <a:t>Además, </a:t>
            </a:r>
            <a:r>
              <a:rPr lang="es-ES" sz="3200" b="1" dirty="0">
                <a:solidFill>
                  <a:schemeClr val="bg1"/>
                </a:solidFill>
              </a:rPr>
              <a:t>VERRUGAS GENITALES: </a:t>
            </a:r>
          </a:p>
          <a:p>
            <a:r>
              <a:rPr lang="en-US" dirty="0" err="1" smtClean="0">
                <a:solidFill>
                  <a:schemeClr val="bg1"/>
                </a:solidFill>
              </a:rPr>
              <a:t>En</a:t>
            </a:r>
            <a:r>
              <a:rPr lang="en-US" dirty="0" smtClean="0">
                <a:solidFill>
                  <a:schemeClr val="bg1"/>
                </a:solidFill>
              </a:rPr>
              <a:t> Europa: </a:t>
            </a:r>
          </a:p>
          <a:p>
            <a:r>
              <a:rPr lang="en-US" dirty="0" err="1" smtClean="0">
                <a:solidFill>
                  <a:schemeClr val="bg1"/>
                </a:solidFill>
              </a:rPr>
              <a:t>Nuevos</a:t>
            </a:r>
            <a:r>
              <a:rPr lang="en-US" dirty="0" smtClean="0">
                <a:solidFill>
                  <a:schemeClr val="bg1"/>
                </a:solidFill>
              </a:rPr>
              <a:t> </a:t>
            </a:r>
            <a:r>
              <a:rPr lang="en-US" dirty="0" err="1" smtClean="0">
                <a:solidFill>
                  <a:schemeClr val="bg1"/>
                </a:solidFill>
              </a:rPr>
              <a:t>casos</a:t>
            </a:r>
            <a:r>
              <a:rPr lang="en-US" dirty="0" smtClean="0">
                <a:solidFill>
                  <a:schemeClr val="bg1"/>
                </a:solidFill>
              </a:rPr>
              <a:t> de VG </a:t>
            </a:r>
            <a:r>
              <a:rPr lang="en-US" dirty="0" err="1" smtClean="0">
                <a:solidFill>
                  <a:schemeClr val="bg1"/>
                </a:solidFill>
              </a:rPr>
              <a:t>en</a:t>
            </a:r>
            <a:r>
              <a:rPr lang="en-US" dirty="0" smtClean="0">
                <a:solidFill>
                  <a:schemeClr val="bg1"/>
                </a:solidFill>
              </a:rPr>
              <a:t> hombres :  </a:t>
            </a:r>
            <a:r>
              <a:rPr lang="en-US" sz="3200" b="1" dirty="0" smtClean="0">
                <a:solidFill>
                  <a:schemeClr val="bg1"/>
                </a:solidFill>
              </a:rPr>
              <a:t>335.301- </a:t>
            </a:r>
            <a:r>
              <a:rPr lang="es-ES" sz="3200" b="1" dirty="0" smtClean="0">
                <a:solidFill>
                  <a:schemeClr val="bg1"/>
                </a:solidFill>
              </a:rPr>
              <a:t>380.961</a:t>
            </a:r>
            <a:r>
              <a:rPr lang="es-ES" dirty="0" smtClean="0">
                <a:solidFill>
                  <a:schemeClr val="bg1"/>
                </a:solidFill>
              </a:rPr>
              <a:t>/100000hombres/año.</a:t>
            </a:r>
            <a:endParaRPr lang="es-ES" dirty="0">
              <a:solidFill>
                <a:schemeClr val="bg1"/>
              </a:solidFill>
            </a:endParaRPr>
          </a:p>
        </p:txBody>
      </p:sp>
      <p:sp>
        <p:nvSpPr>
          <p:cNvPr id="3" name="2 CuadroTexto"/>
          <p:cNvSpPr txBox="1"/>
          <p:nvPr/>
        </p:nvSpPr>
        <p:spPr>
          <a:xfrm>
            <a:off x="7543852" y="6437867"/>
            <a:ext cx="1404156"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125112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525"/>
                                        </p:tgtEl>
                                        <p:attrNameLst>
                                          <p:attrName>style.visibility</p:attrName>
                                        </p:attrNameLst>
                                      </p:cBhvr>
                                      <p:to>
                                        <p:strVal val="visible"/>
                                      </p:to>
                                    </p:set>
                                    <p:anim calcmode="lin" valueType="num">
                                      <p:cBhvr>
                                        <p:cTn id="7" dur="500" fill="hold"/>
                                        <p:tgtEl>
                                          <p:spTgt spid="107525"/>
                                        </p:tgtEl>
                                        <p:attrNameLst>
                                          <p:attrName>ppt_w</p:attrName>
                                        </p:attrNameLst>
                                      </p:cBhvr>
                                      <p:tavLst>
                                        <p:tav tm="0">
                                          <p:val>
                                            <p:fltVal val="0"/>
                                          </p:val>
                                        </p:tav>
                                        <p:tav tm="100000">
                                          <p:val>
                                            <p:strVal val="#ppt_w"/>
                                          </p:val>
                                        </p:tav>
                                      </p:tavLst>
                                    </p:anim>
                                    <p:anim calcmode="lin" valueType="num">
                                      <p:cBhvr>
                                        <p:cTn id="8" dur="500" fill="hold"/>
                                        <p:tgtEl>
                                          <p:spTgt spid="107525"/>
                                        </p:tgtEl>
                                        <p:attrNameLst>
                                          <p:attrName>ppt_h</p:attrName>
                                        </p:attrNameLst>
                                      </p:cBhvr>
                                      <p:tavLst>
                                        <p:tav tm="0">
                                          <p:val>
                                            <p:fltVal val="0"/>
                                          </p:val>
                                        </p:tav>
                                        <p:tav tm="100000">
                                          <p:val>
                                            <p:strVal val="#ppt_h"/>
                                          </p:val>
                                        </p:tav>
                                      </p:tavLst>
                                    </p:anim>
                                    <p:animEffect transition="in" filter="fade">
                                      <p:cBhvr>
                                        <p:cTn id="9" dur="500"/>
                                        <p:tgtEl>
                                          <p:spTgt spid="1075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7524"/>
                                        </p:tgtEl>
                                        <p:attrNameLst>
                                          <p:attrName>style.visibility</p:attrName>
                                        </p:attrNameLst>
                                      </p:cBhvr>
                                      <p:to>
                                        <p:strVal val="visible"/>
                                      </p:to>
                                    </p:set>
                                    <p:anim calcmode="lin" valueType="num">
                                      <p:cBhvr>
                                        <p:cTn id="12" dur="500" fill="hold"/>
                                        <p:tgtEl>
                                          <p:spTgt spid="107524"/>
                                        </p:tgtEl>
                                        <p:attrNameLst>
                                          <p:attrName>ppt_w</p:attrName>
                                        </p:attrNameLst>
                                      </p:cBhvr>
                                      <p:tavLst>
                                        <p:tav tm="0">
                                          <p:val>
                                            <p:fltVal val="0"/>
                                          </p:val>
                                        </p:tav>
                                        <p:tav tm="100000">
                                          <p:val>
                                            <p:strVal val="#ppt_w"/>
                                          </p:val>
                                        </p:tav>
                                      </p:tavLst>
                                    </p:anim>
                                    <p:anim calcmode="lin" valueType="num">
                                      <p:cBhvr>
                                        <p:cTn id="13" dur="500" fill="hold"/>
                                        <p:tgtEl>
                                          <p:spTgt spid="107524"/>
                                        </p:tgtEl>
                                        <p:attrNameLst>
                                          <p:attrName>ppt_h</p:attrName>
                                        </p:attrNameLst>
                                      </p:cBhvr>
                                      <p:tavLst>
                                        <p:tav tm="0">
                                          <p:val>
                                            <p:fltVal val="0"/>
                                          </p:val>
                                        </p:tav>
                                        <p:tav tm="100000">
                                          <p:val>
                                            <p:strVal val="#ppt_h"/>
                                          </p:val>
                                        </p:tav>
                                      </p:tavLst>
                                    </p:anim>
                                    <p:animEffect transition="in" filter="fade">
                                      <p:cBhvr>
                                        <p:cTn id="14" dur="500"/>
                                        <p:tgtEl>
                                          <p:spTgt spid="1075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7523"/>
                                        </p:tgtEl>
                                        <p:attrNameLst>
                                          <p:attrName>style.visibility</p:attrName>
                                        </p:attrNameLst>
                                      </p:cBhvr>
                                      <p:to>
                                        <p:strVal val="visible"/>
                                      </p:to>
                                    </p:set>
                                    <p:anim calcmode="lin" valueType="num">
                                      <p:cBhvr>
                                        <p:cTn id="17" dur="500" fill="hold"/>
                                        <p:tgtEl>
                                          <p:spTgt spid="107523"/>
                                        </p:tgtEl>
                                        <p:attrNameLst>
                                          <p:attrName>ppt_w</p:attrName>
                                        </p:attrNameLst>
                                      </p:cBhvr>
                                      <p:tavLst>
                                        <p:tav tm="0">
                                          <p:val>
                                            <p:fltVal val="0"/>
                                          </p:val>
                                        </p:tav>
                                        <p:tav tm="100000">
                                          <p:val>
                                            <p:strVal val="#ppt_w"/>
                                          </p:val>
                                        </p:tav>
                                      </p:tavLst>
                                    </p:anim>
                                    <p:anim calcmode="lin" valueType="num">
                                      <p:cBhvr>
                                        <p:cTn id="18" dur="500" fill="hold"/>
                                        <p:tgtEl>
                                          <p:spTgt spid="107523"/>
                                        </p:tgtEl>
                                        <p:attrNameLst>
                                          <p:attrName>ppt_h</p:attrName>
                                        </p:attrNameLst>
                                      </p:cBhvr>
                                      <p:tavLst>
                                        <p:tav tm="0">
                                          <p:val>
                                            <p:fltVal val="0"/>
                                          </p:val>
                                        </p:tav>
                                        <p:tav tm="100000">
                                          <p:val>
                                            <p:strVal val="#ppt_h"/>
                                          </p:val>
                                        </p:tav>
                                      </p:tavLst>
                                    </p:anim>
                                    <p:animEffect transition="in" filter="fade">
                                      <p:cBhvr>
                                        <p:cTn id="19" dur="500"/>
                                        <p:tgtEl>
                                          <p:spTgt spid="1075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9"/>
                                        </p:tgtEl>
                                        <p:attrNameLst>
                                          <p:attrName>style.visibility</p:attrName>
                                        </p:attrNameLst>
                                      </p:cBhvr>
                                      <p:to>
                                        <p:strVal val="visible"/>
                                      </p:to>
                                    </p:set>
                                    <p:anim calcmode="lin" valueType="num">
                                      <p:cBhvr>
                                        <p:cTn id="24" dur="500" fill="hold"/>
                                        <p:tgtEl>
                                          <p:spTgt spid="109"/>
                                        </p:tgtEl>
                                        <p:attrNameLst>
                                          <p:attrName>ppt_w</p:attrName>
                                        </p:attrNameLst>
                                      </p:cBhvr>
                                      <p:tavLst>
                                        <p:tav tm="0">
                                          <p:val>
                                            <p:fltVal val="0"/>
                                          </p:val>
                                        </p:tav>
                                        <p:tav tm="100000">
                                          <p:val>
                                            <p:strVal val="#ppt_w"/>
                                          </p:val>
                                        </p:tav>
                                      </p:tavLst>
                                    </p:anim>
                                    <p:anim calcmode="lin" valueType="num">
                                      <p:cBhvr>
                                        <p:cTn id="25" dur="500" fill="hold"/>
                                        <p:tgtEl>
                                          <p:spTgt spid="109"/>
                                        </p:tgtEl>
                                        <p:attrNameLst>
                                          <p:attrName>ppt_h</p:attrName>
                                        </p:attrNameLst>
                                      </p:cBhvr>
                                      <p:tavLst>
                                        <p:tav tm="0">
                                          <p:val>
                                            <p:fltVal val="0"/>
                                          </p:val>
                                        </p:tav>
                                        <p:tav tm="100000">
                                          <p:val>
                                            <p:strVal val="#ppt_h"/>
                                          </p:val>
                                        </p:tav>
                                      </p:tavLst>
                                    </p:anim>
                                    <p:animEffect transition="in" filter="fade">
                                      <p:cBhvr>
                                        <p:cTn id="26" dur="500"/>
                                        <p:tgtEl>
                                          <p:spTgt spid="10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anim calcmode="lin" valueType="num">
                                      <p:cBhvr>
                                        <p:cTn id="29" dur="500" fill="hold"/>
                                        <p:tgtEl>
                                          <p:spTgt spid="112"/>
                                        </p:tgtEl>
                                        <p:attrNameLst>
                                          <p:attrName>ppt_w</p:attrName>
                                        </p:attrNameLst>
                                      </p:cBhvr>
                                      <p:tavLst>
                                        <p:tav tm="0">
                                          <p:val>
                                            <p:fltVal val="0"/>
                                          </p:val>
                                        </p:tav>
                                        <p:tav tm="100000">
                                          <p:val>
                                            <p:strVal val="#ppt_w"/>
                                          </p:val>
                                        </p:tav>
                                      </p:tavLst>
                                    </p:anim>
                                    <p:anim calcmode="lin" valueType="num">
                                      <p:cBhvr>
                                        <p:cTn id="30" dur="500" fill="hold"/>
                                        <p:tgtEl>
                                          <p:spTgt spid="112"/>
                                        </p:tgtEl>
                                        <p:attrNameLst>
                                          <p:attrName>ppt_h</p:attrName>
                                        </p:attrNameLst>
                                      </p:cBhvr>
                                      <p:tavLst>
                                        <p:tav tm="0">
                                          <p:val>
                                            <p:fltVal val="0"/>
                                          </p:val>
                                        </p:tav>
                                        <p:tav tm="100000">
                                          <p:val>
                                            <p:strVal val="#ppt_h"/>
                                          </p:val>
                                        </p:tav>
                                      </p:tavLst>
                                    </p:anim>
                                    <p:animEffect transition="in" filter="fade">
                                      <p:cBhvr>
                                        <p:cTn id="31" dur="500"/>
                                        <p:tgtEl>
                                          <p:spTgt spid="1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3"/>
                                        </p:tgtEl>
                                        <p:attrNameLst>
                                          <p:attrName>style.visibility</p:attrName>
                                        </p:attrNameLst>
                                      </p:cBhvr>
                                      <p:to>
                                        <p:strVal val="visible"/>
                                      </p:to>
                                    </p:set>
                                    <p:anim calcmode="lin" valueType="num">
                                      <p:cBhvr>
                                        <p:cTn id="34" dur="500" fill="hold"/>
                                        <p:tgtEl>
                                          <p:spTgt spid="113"/>
                                        </p:tgtEl>
                                        <p:attrNameLst>
                                          <p:attrName>ppt_w</p:attrName>
                                        </p:attrNameLst>
                                      </p:cBhvr>
                                      <p:tavLst>
                                        <p:tav tm="0">
                                          <p:val>
                                            <p:fltVal val="0"/>
                                          </p:val>
                                        </p:tav>
                                        <p:tav tm="100000">
                                          <p:val>
                                            <p:strVal val="#ppt_w"/>
                                          </p:val>
                                        </p:tav>
                                      </p:tavLst>
                                    </p:anim>
                                    <p:anim calcmode="lin" valueType="num">
                                      <p:cBhvr>
                                        <p:cTn id="35" dur="500" fill="hold"/>
                                        <p:tgtEl>
                                          <p:spTgt spid="113"/>
                                        </p:tgtEl>
                                        <p:attrNameLst>
                                          <p:attrName>ppt_h</p:attrName>
                                        </p:attrNameLst>
                                      </p:cBhvr>
                                      <p:tavLst>
                                        <p:tav tm="0">
                                          <p:val>
                                            <p:fltVal val="0"/>
                                          </p:val>
                                        </p:tav>
                                        <p:tav tm="100000">
                                          <p:val>
                                            <p:strVal val="#ppt_h"/>
                                          </p:val>
                                        </p:tav>
                                      </p:tavLst>
                                    </p:anim>
                                    <p:animEffect transition="in" filter="fade">
                                      <p:cBhvr>
                                        <p:cTn id="36" dur="500"/>
                                        <p:tgtEl>
                                          <p:spTgt spid="11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p:cTn id="39" dur="500" fill="hold"/>
                                        <p:tgtEl>
                                          <p:spTgt spid="114"/>
                                        </p:tgtEl>
                                        <p:attrNameLst>
                                          <p:attrName>ppt_w</p:attrName>
                                        </p:attrNameLst>
                                      </p:cBhvr>
                                      <p:tavLst>
                                        <p:tav tm="0">
                                          <p:val>
                                            <p:fltVal val="0"/>
                                          </p:val>
                                        </p:tav>
                                        <p:tav tm="100000">
                                          <p:val>
                                            <p:strVal val="#ppt_w"/>
                                          </p:val>
                                        </p:tav>
                                      </p:tavLst>
                                    </p:anim>
                                    <p:anim calcmode="lin" valueType="num">
                                      <p:cBhvr>
                                        <p:cTn id="40" dur="500" fill="hold"/>
                                        <p:tgtEl>
                                          <p:spTgt spid="114"/>
                                        </p:tgtEl>
                                        <p:attrNameLst>
                                          <p:attrName>ppt_h</p:attrName>
                                        </p:attrNameLst>
                                      </p:cBhvr>
                                      <p:tavLst>
                                        <p:tav tm="0">
                                          <p:val>
                                            <p:fltVal val="0"/>
                                          </p:val>
                                        </p:tav>
                                        <p:tav tm="100000">
                                          <p:val>
                                            <p:strVal val="#ppt_h"/>
                                          </p:val>
                                        </p:tav>
                                      </p:tavLst>
                                    </p:anim>
                                    <p:animEffect transition="in" filter="fade">
                                      <p:cBhvr>
                                        <p:cTn id="41" dur="500"/>
                                        <p:tgtEl>
                                          <p:spTgt spid="1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5"/>
                                        </p:tgtEl>
                                        <p:attrNameLst>
                                          <p:attrName>style.visibility</p:attrName>
                                        </p:attrNameLst>
                                      </p:cBhvr>
                                      <p:to>
                                        <p:strVal val="visible"/>
                                      </p:to>
                                    </p:set>
                                    <p:anim calcmode="lin" valueType="num">
                                      <p:cBhvr>
                                        <p:cTn id="44" dur="500" fill="hold"/>
                                        <p:tgtEl>
                                          <p:spTgt spid="115"/>
                                        </p:tgtEl>
                                        <p:attrNameLst>
                                          <p:attrName>ppt_w</p:attrName>
                                        </p:attrNameLst>
                                      </p:cBhvr>
                                      <p:tavLst>
                                        <p:tav tm="0">
                                          <p:val>
                                            <p:fltVal val="0"/>
                                          </p:val>
                                        </p:tav>
                                        <p:tav tm="100000">
                                          <p:val>
                                            <p:strVal val="#ppt_w"/>
                                          </p:val>
                                        </p:tav>
                                      </p:tavLst>
                                    </p:anim>
                                    <p:anim calcmode="lin" valueType="num">
                                      <p:cBhvr>
                                        <p:cTn id="45" dur="500" fill="hold"/>
                                        <p:tgtEl>
                                          <p:spTgt spid="115"/>
                                        </p:tgtEl>
                                        <p:attrNameLst>
                                          <p:attrName>ppt_h</p:attrName>
                                        </p:attrNameLst>
                                      </p:cBhvr>
                                      <p:tavLst>
                                        <p:tav tm="0">
                                          <p:val>
                                            <p:fltVal val="0"/>
                                          </p:val>
                                        </p:tav>
                                        <p:tav tm="100000">
                                          <p:val>
                                            <p:strVal val="#ppt_h"/>
                                          </p:val>
                                        </p:tav>
                                      </p:tavLst>
                                    </p:anim>
                                    <p:animEffect transition="in" filter="fade">
                                      <p:cBhvr>
                                        <p:cTn id="46" dur="500"/>
                                        <p:tgtEl>
                                          <p:spTgt spid="11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6"/>
                                        </p:tgtEl>
                                        <p:attrNameLst>
                                          <p:attrName>style.visibility</p:attrName>
                                        </p:attrNameLst>
                                      </p:cBhvr>
                                      <p:to>
                                        <p:strVal val="visible"/>
                                      </p:to>
                                    </p:set>
                                    <p:anim calcmode="lin" valueType="num">
                                      <p:cBhvr>
                                        <p:cTn id="49" dur="500" fill="hold"/>
                                        <p:tgtEl>
                                          <p:spTgt spid="116"/>
                                        </p:tgtEl>
                                        <p:attrNameLst>
                                          <p:attrName>ppt_w</p:attrName>
                                        </p:attrNameLst>
                                      </p:cBhvr>
                                      <p:tavLst>
                                        <p:tav tm="0">
                                          <p:val>
                                            <p:fltVal val="0"/>
                                          </p:val>
                                        </p:tav>
                                        <p:tav tm="100000">
                                          <p:val>
                                            <p:strVal val="#ppt_w"/>
                                          </p:val>
                                        </p:tav>
                                      </p:tavLst>
                                    </p:anim>
                                    <p:anim calcmode="lin" valueType="num">
                                      <p:cBhvr>
                                        <p:cTn id="50" dur="500" fill="hold"/>
                                        <p:tgtEl>
                                          <p:spTgt spid="116"/>
                                        </p:tgtEl>
                                        <p:attrNameLst>
                                          <p:attrName>ppt_h</p:attrName>
                                        </p:attrNameLst>
                                      </p:cBhvr>
                                      <p:tavLst>
                                        <p:tav tm="0">
                                          <p:val>
                                            <p:fltVal val="0"/>
                                          </p:val>
                                        </p:tav>
                                        <p:tav tm="100000">
                                          <p:val>
                                            <p:strVal val="#ppt_h"/>
                                          </p:val>
                                        </p:tav>
                                      </p:tavLst>
                                    </p:anim>
                                    <p:animEffect transition="in" filter="fade">
                                      <p:cBhvr>
                                        <p:cTn id="51" dur="500"/>
                                        <p:tgtEl>
                                          <p:spTgt spid="11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7"/>
                                        </p:tgtEl>
                                        <p:attrNameLst>
                                          <p:attrName>style.visibility</p:attrName>
                                        </p:attrNameLst>
                                      </p:cBhvr>
                                      <p:to>
                                        <p:strVal val="visible"/>
                                      </p:to>
                                    </p:set>
                                    <p:anim calcmode="lin" valueType="num">
                                      <p:cBhvr>
                                        <p:cTn id="54" dur="500" fill="hold"/>
                                        <p:tgtEl>
                                          <p:spTgt spid="117"/>
                                        </p:tgtEl>
                                        <p:attrNameLst>
                                          <p:attrName>ppt_w</p:attrName>
                                        </p:attrNameLst>
                                      </p:cBhvr>
                                      <p:tavLst>
                                        <p:tav tm="0">
                                          <p:val>
                                            <p:fltVal val="0"/>
                                          </p:val>
                                        </p:tav>
                                        <p:tav tm="100000">
                                          <p:val>
                                            <p:strVal val="#ppt_w"/>
                                          </p:val>
                                        </p:tav>
                                      </p:tavLst>
                                    </p:anim>
                                    <p:anim calcmode="lin" valueType="num">
                                      <p:cBhvr>
                                        <p:cTn id="55" dur="500" fill="hold"/>
                                        <p:tgtEl>
                                          <p:spTgt spid="117"/>
                                        </p:tgtEl>
                                        <p:attrNameLst>
                                          <p:attrName>ppt_h</p:attrName>
                                        </p:attrNameLst>
                                      </p:cBhvr>
                                      <p:tavLst>
                                        <p:tav tm="0">
                                          <p:val>
                                            <p:fltVal val="0"/>
                                          </p:val>
                                        </p:tav>
                                        <p:tav tm="100000">
                                          <p:val>
                                            <p:strVal val="#ppt_h"/>
                                          </p:val>
                                        </p:tav>
                                      </p:tavLst>
                                    </p:anim>
                                    <p:animEffect transition="in" filter="fade">
                                      <p:cBhvr>
                                        <p:cTn id="56" dur="500"/>
                                        <p:tgtEl>
                                          <p:spTgt spid="11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18"/>
                                        </p:tgtEl>
                                        <p:attrNameLst>
                                          <p:attrName>style.visibility</p:attrName>
                                        </p:attrNameLst>
                                      </p:cBhvr>
                                      <p:to>
                                        <p:strVal val="visible"/>
                                      </p:to>
                                    </p:set>
                                    <p:anim calcmode="lin" valueType="num">
                                      <p:cBhvr>
                                        <p:cTn id="59" dur="500" fill="hold"/>
                                        <p:tgtEl>
                                          <p:spTgt spid="118"/>
                                        </p:tgtEl>
                                        <p:attrNameLst>
                                          <p:attrName>ppt_w</p:attrName>
                                        </p:attrNameLst>
                                      </p:cBhvr>
                                      <p:tavLst>
                                        <p:tav tm="0">
                                          <p:val>
                                            <p:fltVal val="0"/>
                                          </p:val>
                                        </p:tav>
                                        <p:tav tm="100000">
                                          <p:val>
                                            <p:strVal val="#ppt_w"/>
                                          </p:val>
                                        </p:tav>
                                      </p:tavLst>
                                    </p:anim>
                                    <p:anim calcmode="lin" valueType="num">
                                      <p:cBhvr>
                                        <p:cTn id="60" dur="500" fill="hold"/>
                                        <p:tgtEl>
                                          <p:spTgt spid="118"/>
                                        </p:tgtEl>
                                        <p:attrNameLst>
                                          <p:attrName>ppt_h</p:attrName>
                                        </p:attrNameLst>
                                      </p:cBhvr>
                                      <p:tavLst>
                                        <p:tav tm="0">
                                          <p:val>
                                            <p:fltVal val="0"/>
                                          </p:val>
                                        </p:tav>
                                        <p:tav tm="100000">
                                          <p:val>
                                            <p:strVal val="#ppt_h"/>
                                          </p:val>
                                        </p:tav>
                                      </p:tavLst>
                                    </p:anim>
                                    <p:animEffect transition="in" filter="fade">
                                      <p:cBhvr>
                                        <p:cTn id="61" dur="500"/>
                                        <p:tgtEl>
                                          <p:spTgt spid="118"/>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19"/>
                                        </p:tgtEl>
                                        <p:attrNameLst>
                                          <p:attrName>style.visibility</p:attrName>
                                        </p:attrNameLst>
                                      </p:cBhvr>
                                      <p:to>
                                        <p:strVal val="visible"/>
                                      </p:to>
                                    </p:set>
                                    <p:anim calcmode="lin" valueType="num">
                                      <p:cBhvr>
                                        <p:cTn id="64" dur="500" fill="hold"/>
                                        <p:tgtEl>
                                          <p:spTgt spid="119"/>
                                        </p:tgtEl>
                                        <p:attrNameLst>
                                          <p:attrName>ppt_w</p:attrName>
                                        </p:attrNameLst>
                                      </p:cBhvr>
                                      <p:tavLst>
                                        <p:tav tm="0">
                                          <p:val>
                                            <p:fltVal val="0"/>
                                          </p:val>
                                        </p:tav>
                                        <p:tav tm="100000">
                                          <p:val>
                                            <p:strVal val="#ppt_w"/>
                                          </p:val>
                                        </p:tav>
                                      </p:tavLst>
                                    </p:anim>
                                    <p:anim calcmode="lin" valueType="num">
                                      <p:cBhvr>
                                        <p:cTn id="65" dur="500" fill="hold"/>
                                        <p:tgtEl>
                                          <p:spTgt spid="119"/>
                                        </p:tgtEl>
                                        <p:attrNameLst>
                                          <p:attrName>ppt_h</p:attrName>
                                        </p:attrNameLst>
                                      </p:cBhvr>
                                      <p:tavLst>
                                        <p:tav tm="0">
                                          <p:val>
                                            <p:fltVal val="0"/>
                                          </p:val>
                                        </p:tav>
                                        <p:tav tm="100000">
                                          <p:val>
                                            <p:strVal val="#ppt_h"/>
                                          </p:val>
                                        </p:tav>
                                      </p:tavLst>
                                    </p:anim>
                                    <p:animEffect transition="in" filter="fade">
                                      <p:cBhvr>
                                        <p:cTn id="66" dur="500"/>
                                        <p:tgtEl>
                                          <p:spTgt spid="11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20"/>
                                        </p:tgtEl>
                                        <p:attrNameLst>
                                          <p:attrName>style.visibility</p:attrName>
                                        </p:attrNameLst>
                                      </p:cBhvr>
                                      <p:to>
                                        <p:strVal val="visible"/>
                                      </p:to>
                                    </p:set>
                                    <p:anim calcmode="lin" valueType="num">
                                      <p:cBhvr>
                                        <p:cTn id="69" dur="500" fill="hold"/>
                                        <p:tgtEl>
                                          <p:spTgt spid="120"/>
                                        </p:tgtEl>
                                        <p:attrNameLst>
                                          <p:attrName>ppt_w</p:attrName>
                                        </p:attrNameLst>
                                      </p:cBhvr>
                                      <p:tavLst>
                                        <p:tav tm="0">
                                          <p:val>
                                            <p:fltVal val="0"/>
                                          </p:val>
                                        </p:tav>
                                        <p:tav tm="100000">
                                          <p:val>
                                            <p:strVal val="#ppt_w"/>
                                          </p:val>
                                        </p:tav>
                                      </p:tavLst>
                                    </p:anim>
                                    <p:anim calcmode="lin" valueType="num">
                                      <p:cBhvr>
                                        <p:cTn id="70" dur="500" fill="hold"/>
                                        <p:tgtEl>
                                          <p:spTgt spid="120"/>
                                        </p:tgtEl>
                                        <p:attrNameLst>
                                          <p:attrName>ppt_h</p:attrName>
                                        </p:attrNameLst>
                                      </p:cBhvr>
                                      <p:tavLst>
                                        <p:tav tm="0">
                                          <p:val>
                                            <p:fltVal val="0"/>
                                          </p:val>
                                        </p:tav>
                                        <p:tav tm="100000">
                                          <p:val>
                                            <p:strVal val="#ppt_h"/>
                                          </p:val>
                                        </p:tav>
                                      </p:tavLst>
                                    </p:anim>
                                    <p:animEffect transition="in" filter="fade">
                                      <p:cBhvr>
                                        <p:cTn id="71" dur="500"/>
                                        <p:tgtEl>
                                          <p:spTgt spid="120"/>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21"/>
                                        </p:tgtEl>
                                        <p:attrNameLst>
                                          <p:attrName>style.visibility</p:attrName>
                                        </p:attrNameLst>
                                      </p:cBhvr>
                                      <p:to>
                                        <p:strVal val="visible"/>
                                      </p:to>
                                    </p:set>
                                    <p:anim calcmode="lin" valueType="num">
                                      <p:cBhvr>
                                        <p:cTn id="74" dur="500" fill="hold"/>
                                        <p:tgtEl>
                                          <p:spTgt spid="121"/>
                                        </p:tgtEl>
                                        <p:attrNameLst>
                                          <p:attrName>ppt_w</p:attrName>
                                        </p:attrNameLst>
                                      </p:cBhvr>
                                      <p:tavLst>
                                        <p:tav tm="0">
                                          <p:val>
                                            <p:fltVal val="0"/>
                                          </p:val>
                                        </p:tav>
                                        <p:tav tm="100000">
                                          <p:val>
                                            <p:strVal val="#ppt_w"/>
                                          </p:val>
                                        </p:tav>
                                      </p:tavLst>
                                    </p:anim>
                                    <p:anim calcmode="lin" valueType="num">
                                      <p:cBhvr>
                                        <p:cTn id="75" dur="500" fill="hold"/>
                                        <p:tgtEl>
                                          <p:spTgt spid="121"/>
                                        </p:tgtEl>
                                        <p:attrNameLst>
                                          <p:attrName>ppt_h</p:attrName>
                                        </p:attrNameLst>
                                      </p:cBhvr>
                                      <p:tavLst>
                                        <p:tav tm="0">
                                          <p:val>
                                            <p:fltVal val="0"/>
                                          </p:val>
                                        </p:tav>
                                        <p:tav tm="100000">
                                          <p:val>
                                            <p:strVal val="#ppt_h"/>
                                          </p:val>
                                        </p:tav>
                                      </p:tavLst>
                                    </p:anim>
                                    <p:animEffect transition="in" filter="fade">
                                      <p:cBhvr>
                                        <p:cTn id="76" dur="500"/>
                                        <p:tgtEl>
                                          <p:spTgt spid="121"/>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anim calcmode="lin" valueType="num">
                                      <p:cBhvr>
                                        <p:cTn id="79" dur="500" fill="hold"/>
                                        <p:tgtEl>
                                          <p:spTgt spid="122"/>
                                        </p:tgtEl>
                                        <p:attrNameLst>
                                          <p:attrName>ppt_w</p:attrName>
                                        </p:attrNameLst>
                                      </p:cBhvr>
                                      <p:tavLst>
                                        <p:tav tm="0">
                                          <p:val>
                                            <p:fltVal val="0"/>
                                          </p:val>
                                        </p:tav>
                                        <p:tav tm="100000">
                                          <p:val>
                                            <p:strVal val="#ppt_w"/>
                                          </p:val>
                                        </p:tav>
                                      </p:tavLst>
                                    </p:anim>
                                    <p:anim calcmode="lin" valueType="num">
                                      <p:cBhvr>
                                        <p:cTn id="80" dur="500" fill="hold"/>
                                        <p:tgtEl>
                                          <p:spTgt spid="122"/>
                                        </p:tgtEl>
                                        <p:attrNameLst>
                                          <p:attrName>ppt_h</p:attrName>
                                        </p:attrNameLst>
                                      </p:cBhvr>
                                      <p:tavLst>
                                        <p:tav tm="0">
                                          <p:val>
                                            <p:fltVal val="0"/>
                                          </p:val>
                                        </p:tav>
                                        <p:tav tm="100000">
                                          <p:val>
                                            <p:strVal val="#ppt_h"/>
                                          </p:val>
                                        </p:tav>
                                      </p:tavLst>
                                    </p:anim>
                                    <p:animEffect transition="in" filter="fade">
                                      <p:cBhvr>
                                        <p:cTn id="81" dur="500"/>
                                        <p:tgtEl>
                                          <p:spTgt spid="122"/>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23"/>
                                        </p:tgtEl>
                                        <p:attrNameLst>
                                          <p:attrName>style.visibility</p:attrName>
                                        </p:attrNameLst>
                                      </p:cBhvr>
                                      <p:to>
                                        <p:strVal val="visible"/>
                                      </p:to>
                                    </p:set>
                                    <p:anim calcmode="lin" valueType="num">
                                      <p:cBhvr>
                                        <p:cTn id="84" dur="500" fill="hold"/>
                                        <p:tgtEl>
                                          <p:spTgt spid="123"/>
                                        </p:tgtEl>
                                        <p:attrNameLst>
                                          <p:attrName>ppt_w</p:attrName>
                                        </p:attrNameLst>
                                      </p:cBhvr>
                                      <p:tavLst>
                                        <p:tav tm="0">
                                          <p:val>
                                            <p:fltVal val="0"/>
                                          </p:val>
                                        </p:tav>
                                        <p:tav tm="100000">
                                          <p:val>
                                            <p:strVal val="#ppt_w"/>
                                          </p:val>
                                        </p:tav>
                                      </p:tavLst>
                                    </p:anim>
                                    <p:anim calcmode="lin" valueType="num">
                                      <p:cBhvr>
                                        <p:cTn id="85" dur="500" fill="hold"/>
                                        <p:tgtEl>
                                          <p:spTgt spid="123"/>
                                        </p:tgtEl>
                                        <p:attrNameLst>
                                          <p:attrName>ppt_h</p:attrName>
                                        </p:attrNameLst>
                                      </p:cBhvr>
                                      <p:tavLst>
                                        <p:tav tm="0">
                                          <p:val>
                                            <p:fltVal val="0"/>
                                          </p:val>
                                        </p:tav>
                                        <p:tav tm="100000">
                                          <p:val>
                                            <p:strVal val="#ppt_h"/>
                                          </p:val>
                                        </p:tav>
                                      </p:tavLst>
                                    </p:anim>
                                    <p:animEffect transition="in" filter="fade">
                                      <p:cBhvr>
                                        <p:cTn id="86" dur="500"/>
                                        <p:tgtEl>
                                          <p:spTgt spid="123"/>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08"/>
                                        </p:tgtEl>
                                        <p:attrNameLst>
                                          <p:attrName>style.visibility</p:attrName>
                                        </p:attrNameLst>
                                      </p:cBhvr>
                                      <p:to>
                                        <p:strVal val="visible"/>
                                      </p:to>
                                    </p:set>
                                    <p:anim calcmode="lin" valueType="num">
                                      <p:cBhvr>
                                        <p:cTn id="89" dur="500" fill="hold"/>
                                        <p:tgtEl>
                                          <p:spTgt spid="108"/>
                                        </p:tgtEl>
                                        <p:attrNameLst>
                                          <p:attrName>ppt_w</p:attrName>
                                        </p:attrNameLst>
                                      </p:cBhvr>
                                      <p:tavLst>
                                        <p:tav tm="0">
                                          <p:val>
                                            <p:fltVal val="0"/>
                                          </p:val>
                                        </p:tav>
                                        <p:tav tm="100000">
                                          <p:val>
                                            <p:strVal val="#ppt_w"/>
                                          </p:val>
                                        </p:tav>
                                      </p:tavLst>
                                    </p:anim>
                                    <p:anim calcmode="lin" valueType="num">
                                      <p:cBhvr>
                                        <p:cTn id="90" dur="500" fill="hold"/>
                                        <p:tgtEl>
                                          <p:spTgt spid="108"/>
                                        </p:tgtEl>
                                        <p:attrNameLst>
                                          <p:attrName>ppt_h</p:attrName>
                                        </p:attrNameLst>
                                      </p:cBhvr>
                                      <p:tavLst>
                                        <p:tav tm="0">
                                          <p:val>
                                            <p:fltVal val="0"/>
                                          </p:val>
                                        </p:tav>
                                        <p:tav tm="100000">
                                          <p:val>
                                            <p:strVal val="#ppt_h"/>
                                          </p:val>
                                        </p:tav>
                                      </p:tavLst>
                                    </p:anim>
                                    <p:animEffect transition="in" filter="fade">
                                      <p:cBhvr>
                                        <p:cTn id="91" dur="500"/>
                                        <p:tgtEl>
                                          <p:spTgt spid="108"/>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P spid="107524" grpId="0"/>
      <p:bldOleChart spid="108" grpId="0"/>
      <p:bldP spid="109" grpId="0" animBg="1"/>
      <p:bldP spid="112" grpId="0" animBg="1"/>
      <p:bldP spid="113" grpId="0"/>
      <p:bldP spid="114" grpId="0"/>
      <p:bldP spid="115" grpId="0"/>
      <p:bldP spid="116" grpId="0"/>
      <p:bldP spid="117" grpId="0"/>
      <p:bldP spid="118" grpId="0"/>
      <p:bldP spid="119" grpId="0"/>
      <p:bldP spid="120" grpId="0"/>
      <p:bldP spid="121" grpId="0"/>
      <p:bldP spid="122" grpId="0" animBg="1"/>
      <p:bldP spid="123"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43000"/>
          </a:xfrm>
        </p:spPr>
        <p:txBody>
          <a:bodyPr>
            <a:normAutofit/>
          </a:bodyPr>
          <a:lstStyle/>
          <a:p>
            <a:r>
              <a:rPr lang="es-ES" sz="4000" b="1" dirty="0" smtClean="0"/>
              <a:t>Objetivo: Control de virus</a:t>
            </a:r>
            <a:endParaRPr lang="es-ES" sz="4000" b="1" dirty="0"/>
          </a:p>
        </p:txBody>
      </p:sp>
      <p:pic>
        <p:nvPicPr>
          <p:cNvPr id="5122" name="Picture 2" descr="http://www.kimberlyemerson.com/wp-content/uploads/2013/04/Iceberg.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43" t="2487" r="38123"/>
          <a:stretch/>
        </p:blipFill>
        <p:spPr bwMode="auto">
          <a:xfrm>
            <a:off x="179512" y="1268760"/>
            <a:ext cx="4392488" cy="508754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4 Conector recto de flecha"/>
          <p:cNvCxnSpPr/>
          <p:nvPr/>
        </p:nvCxnSpPr>
        <p:spPr>
          <a:xfrm>
            <a:off x="4716016" y="1700808"/>
            <a:ext cx="100811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 name="5 Elipse"/>
          <p:cNvSpPr/>
          <p:nvPr/>
        </p:nvSpPr>
        <p:spPr>
          <a:xfrm>
            <a:off x="5724128" y="1268760"/>
            <a:ext cx="1152128" cy="79208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CCU</a:t>
            </a:r>
            <a:endParaRPr lang="es-ES" sz="2800" b="1" dirty="0"/>
          </a:p>
        </p:txBody>
      </p:sp>
      <p:sp>
        <p:nvSpPr>
          <p:cNvPr id="8" name="7 Elipse"/>
          <p:cNvSpPr/>
          <p:nvPr/>
        </p:nvSpPr>
        <p:spPr>
          <a:xfrm>
            <a:off x="7098698" y="2105758"/>
            <a:ext cx="1721774" cy="117002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VG</a:t>
            </a:r>
            <a:endParaRPr lang="es-ES" sz="2800" b="1" dirty="0"/>
          </a:p>
        </p:txBody>
      </p:sp>
      <p:sp>
        <p:nvSpPr>
          <p:cNvPr id="9" name="8 Elipse"/>
          <p:cNvSpPr/>
          <p:nvPr/>
        </p:nvSpPr>
        <p:spPr>
          <a:xfrm>
            <a:off x="5796136" y="2132856"/>
            <a:ext cx="1152128" cy="79208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t>Otros cánceres</a:t>
            </a:r>
            <a:endParaRPr lang="es-ES" sz="1200" b="1" dirty="0"/>
          </a:p>
        </p:txBody>
      </p:sp>
      <p:sp>
        <p:nvSpPr>
          <p:cNvPr id="10" name="9 Elipse"/>
          <p:cNvSpPr/>
          <p:nvPr/>
        </p:nvSpPr>
        <p:spPr>
          <a:xfrm>
            <a:off x="5724128" y="3312280"/>
            <a:ext cx="3096344" cy="10528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Lesiones precancerosas</a:t>
            </a:r>
            <a:endParaRPr lang="es-ES" sz="2400" b="1" dirty="0"/>
          </a:p>
        </p:txBody>
      </p:sp>
      <p:sp>
        <p:nvSpPr>
          <p:cNvPr id="7" name="6 Cerrar corchete"/>
          <p:cNvSpPr/>
          <p:nvPr/>
        </p:nvSpPr>
        <p:spPr>
          <a:xfrm>
            <a:off x="4644008" y="1268760"/>
            <a:ext cx="45719" cy="792088"/>
          </a:xfrm>
          <a:prstGeom prst="righ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11 Cerrar corchete"/>
          <p:cNvSpPr/>
          <p:nvPr/>
        </p:nvSpPr>
        <p:spPr>
          <a:xfrm>
            <a:off x="4644008" y="2204864"/>
            <a:ext cx="72008" cy="4032448"/>
          </a:xfrm>
          <a:prstGeom prst="rightBracket">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3" name="12 Conector recto de flecha"/>
          <p:cNvCxnSpPr/>
          <p:nvPr/>
        </p:nvCxnSpPr>
        <p:spPr>
          <a:xfrm>
            <a:off x="4738566" y="3717032"/>
            <a:ext cx="1008112"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5246516" y="4517504"/>
            <a:ext cx="3744416" cy="183880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INFECCIÓN</a:t>
            </a:r>
            <a:endParaRPr lang="es-ES" sz="2400" b="1" dirty="0"/>
          </a:p>
        </p:txBody>
      </p:sp>
      <p:sp>
        <p:nvSpPr>
          <p:cNvPr id="11" name="10 Rectángulo"/>
          <p:cNvSpPr/>
          <p:nvPr/>
        </p:nvSpPr>
        <p:spPr>
          <a:xfrm>
            <a:off x="7344308" y="1124744"/>
            <a:ext cx="1548172"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VACUNACIÓN EN NIÑAS</a:t>
            </a:r>
            <a:endParaRPr lang="es-ES" sz="1400" b="1" dirty="0"/>
          </a:p>
        </p:txBody>
      </p:sp>
      <p:sp>
        <p:nvSpPr>
          <p:cNvPr id="17" name="16 Rectángulo"/>
          <p:cNvSpPr/>
          <p:nvPr/>
        </p:nvSpPr>
        <p:spPr>
          <a:xfrm>
            <a:off x="7344308" y="1601165"/>
            <a:ext cx="1548172" cy="4320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VACUNACIÓN EN NIÑAS Y NIÑOS</a:t>
            </a:r>
            <a:endParaRPr lang="es-ES" sz="1400" b="1" dirty="0"/>
          </a:p>
        </p:txBody>
      </p:sp>
      <p:sp>
        <p:nvSpPr>
          <p:cNvPr id="3" name="2 CuadroTexto"/>
          <p:cNvSpPr txBox="1"/>
          <p:nvPr/>
        </p:nvSpPr>
        <p:spPr>
          <a:xfrm>
            <a:off x="7658366" y="6356308"/>
            <a:ext cx="1332566"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172089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7" grpId="0" animBg="1"/>
      <p:bldP spid="12" grpId="0" animBg="1"/>
      <p:bldP spid="14" grpId="0" animBg="1"/>
      <p:bldP spid="11"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4 Rectángulo"/>
          <p:cNvSpPr/>
          <p:nvPr/>
        </p:nvSpPr>
        <p:spPr>
          <a:xfrm>
            <a:off x="-36512" y="3284984"/>
            <a:ext cx="187220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2">
                    <a:lumMod val="75000"/>
                  </a:schemeClr>
                </a:solidFill>
              </a:rPr>
              <a:t>COBERTURA</a:t>
            </a:r>
            <a:endParaRPr lang="es-ES" b="1" dirty="0">
              <a:solidFill>
                <a:schemeClr val="tx2">
                  <a:lumMod val="75000"/>
                </a:schemeClr>
              </a:solidFill>
            </a:endParaRPr>
          </a:p>
        </p:txBody>
      </p:sp>
      <p:sp>
        <p:nvSpPr>
          <p:cNvPr id="6" name="5 Rectángulo"/>
          <p:cNvSpPr/>
          <p:nvPr/>
        </p:nvSpPr>
        <p:spPr>
          <a:xfrm>
            <a:off x="3275856" y="1988840"/>
            <a:ext cx="187220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2">
                    <a:lumMod val="75000"/>
                  </a:schemeClr>
                </a:solidFill>
              </a:rPr>
              <a:t>POBLACIÓN ACCESIBLE</a:t>
            </a:r>
            <a:endParaRPr lang="es-ES" b="1" dirty="0">
              <a:solidFill>
                <a:schemeClr val="tx2">
                  <a:lumMod val="75000"/>
                </a:schemeClr>
              </a:solidFill>
            </a:endParaRPr>
          </a:p>
        </p:txBody>
      </p:sp>
      <p:sp>
        <p:nvSpPr>
          <p:cNvPr id="7" name="6 Rectángulo"/>
          <p:cNvSpPr/>
          <p:nvPr/>
        </p:nvSpPr>
        <p:spPr>
          <a:xfrm>
            <a:off x="5436096" y="980728"/>
            <a:ext cx="4189325"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2">
                    <a:lumMod val="75000"/>
                  </a:schemeClr>
                </a:solidFill>
              </a:rPr>
              <a:t>NÚMERO DE SEROTIPOS</a:t>
            </a:r>
            <a:endParaRPr lang="es-ES" b="1" dirty="0">
              <a:solidFill>
                <a:schemeClr val="tx2">
                  <a:lumMod val="75000"/>
                </a:schemeClr>
              </a:solidFill>
            </a:endParaRPr>
          </a:p>
        </p:txBody>
      </p:sp>
      <p:sp>
        <p:nvSpPr>
          <p:cNvPr id="8" name="7 Elipse"/>
          <p:cNvSpPr/>
          <p:nvPr/>
        </p:nvSpPr>
        <p:spPr>
          <a:xfrm>
            <a:off x="359532" y="2420888"/>
            <a:ext cx="1080120" cy="99943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600" b="1" dirty="0" smtClean="0"/>
              <a:t>1</a:t>
            </a:r>
            <a:endParaRPr lang="es-ES" sz="6600" b="1" dirty="0"/>
          </a:p>
        </p:txBody>
      </p:sp>
      <p:sp>
        <p:nvSpPr>
          <p:cNvPr id="9" name="8 Elipse"/>
          <p:cNvSpPr/>
          <p:nvPr/>
        </p:nvSpPr>
        <p:spPr>
          <a:xfrm>
            <a:off x="3671900" y="1052736"/>
            <a:ext cx="1080120" cy="99943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600" b="1" dirty="0" smtClean="0"/>
              <a:t>2</a:t>
            </a:r>
            <a:endParaRPr lang="es-ES" sz="6600" b="1" dirty="0"/>
          </a:p>
        </p:txBody>
      </p:sp>
      <p:sp>
        <p:nvSpPr>
          <p:cNvPr id="10" name="9 Elipse"/>
          <p:cNvSpPr/>
          <p:nvPr/>
        </p:nvSpPr>
        <p:spPr>
          <a:xfrm>
            <a:off x="7306865" y="188640"/>
            <a:ext cx="1080120" cy="99943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600" b="1" dirty="0" smtClean="0"/>
              <a:t>3</a:t>
            </a:r>
            <a:endParaRPr lang="es-ES" sz="6600" b="1" dirty="0"/>
          </a:p>
        </p:txBody>
      </p:sp>
      <p:sp>
        <p:nvSpPr>
          <p:cNvPr id="2" name="1 Rectángulo redondeado"/>
          <p:cNvSpPr/>
          <p:nvPr/>
        </p:nvSpPr>
        <p:spPr>
          <a:xfrm>
            <a:off x="2682044" y="913730"/>
            <a:ext cx="3059832" cy="594427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1" name="10 CuadroTexto"/>
          <p:cNvSpPr txBox="1"/>
          <p:nvPr/>
        </p:nvSpPr>
        <p:spPr>
          <a:xfrm>
            <a:off x="467544" y="332656"/>
            <a:ext cx="6408712" cy="400110"/>
          </a:xfrm>
          <a:prstGeom prst="rect">
            <a:avLst/>
          </a:prstGeom>
          <a:noFill/>
        </p:spPr>
        <p:txBody>
          <a:bodyPr wrap="square" rtlCol="0">
            <a:spAutoFit/>
          </a:bodyPr>
          <a:lstStyle/>
          <a:p>
            <a:r>
              <a:rPr lang="es-ES" sz="2000" b="1" dirty="0"/>
              <a:t>¿Podemos mejorar la prevención primaria del  VPH?</a:t>
            </a:r>
          </a:p>
        </p:txBody>
      </p:sp>
    </p:spTree>
    <p:extLst>
      <p:ext uri="{BB962C8B-B14F-4D97-AF65-F5344CB8AC3E}">
        <p14:creationId xmlns:p14="http://schemas.microsoft.com/office/powerpoint/2010/main" val="3356151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404664"/>
            <a:ext cx="6753312" cy="782960"/>
          </a:xfrm>
        </p:spPr>
        <p:txBody>
          <a:bodyPr vert="horz" lIns="91440" tIns="45720" rIns="91440" bIns="45720" rtlCol="0" anchor="ctr">
            <a:noAutofit/>
          </a:bodyPr>
          <a:lstStyle/>
          <a:p>
            <a:r>
              <a:rPr lang="es-ES" sz="2800" b="1" dirty="0"/>
              <a:t>Cánceres asociados a VPH en hombres: en aumento</a:t>
            </a:r>
          </a:p>
        </p:txBody>
      </p:sp>
      <p:pic>
        <p:nvPicPr>
          <p:cNvPr id="14" name="Imagen 2"/>
          <p:cNvPicPr>
            <a:picLocks noChangeAspect="1"/>
          </p:cNvPicPr>
          <p:nvPr/>
        </p:nvPicPr>
        <p:blipFill>
          <a:blip r:embed="rId3"/>
          <a:stretch>
            <a:fillRect/>
          </a:stretch>
        </p:blipFill>
        <p:spPr>
          <a:xfrm>
            <a:off x="292746" y="1945989"/>
            <a:ext cx="4896544" cy="3102729"/>
          </a:xfrm>
          <a:prstGeom prst="rect">
            <a:avLst/>
          </a:prstGeom>
          <a:ln>
            <a:noFill/>
          </a:ln>
          <a:effectLst>
            <a:outerShdw blurRad="292100" dist="139700" dir="2700000" algn="tl" rotWithShape="0">
              <a:srgbClr val="333333">
                <a:alpha val="65000"/>
              </a:srgbClr>
            </a:outerShdw>
          </a:effectLst>
        </p:spPr>
      </p:pic>
      <p:sp>
        <p:nvSpPr>
          <p:cNvPr id="15" name="Elipse 13"/>
          <p:cNvSpPr/>
          <p:nvPr/>
        </p:nvSpPr>
        <p:spPr>
          <a:xfrm>
            <a:off x="1979712" y="4514897"/>
            <a:ext cx="1008112" cy="36004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279" tIns="45640" rIns="91279" bIns="45640" anchor="ctr"/>
          <a:lstStyle/>
          <a:p>
            <a:pPr algn="ctr" defTabSz="914400">
              <a:defRPr/>
            </a:pPr>
            <a:endParaRPr lang="es-ES" dirty="0">
              <a:solidFill>
                <a:prstClr val="white"/>
              </a:solidFill>
              <a:latin typeface="Arial"/>
            </a:endParaRPr>
          </a:p>
        </p:txBody>
      </p:sp>
      <p:sp>
        <p:nvSpPr>
          <p:cNvPr id="16" name="Elipse 13"/>
          <p:cNvSpPr/>
          <p:nvPr/>
        </p:nvSpPr>
        <p:spPr>
          <a:xfrm>
            <a:off x="4093678" y="4514897"/>
            <a:ext cx="1008112" cy="36004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279" tIns="45640" rIns="91279" bIns="45640" anchor="ctr"/>
          <a:lstStyle/>
          <a:p>
            <a:pPr algn="ctr" defTabSz="914400">
              <a:defRPr/>
            </a:pPr>
            <a:endParaRPr lang="es-ES" dirty="0">
              <a:solidFill>
                <a:prstClr val="white"/>
              </a:solidFill>
              <a:latin typeface="Arial"/>
            </a:endParaRPr>
          </a:p>
        </p:txBody>
      </p:sp>
      <p:sp>
        <p:nvSpPr>
          <p:cNvPr id="17" name="2 Marcador de contenido"/>
          <p:cNvSpPr txBox="1">
            <a:spLocks/>
          </p:cNvSpPr>
          <p:nvPr/>
        </p:nvSpPr>
        <p:spPr>
          <a:xfrm>
            <a:off x="5364088" y="1945989"/>
            <a:ext cx="3600400" cy="3240360"/>
          </a:xfrm>
          <a:prstGeom prst="rect">
            <a:avLst/>
          </a:prstGeom>
        </p:spPr>
        <p:txBody>
          <a:bodyPr vert="horz" lIns="91440" tIns="45720" rIns="91440" bIns="45720" rtlCol="0">
            <a:noAutofit/>
          </a:bodyPr>
          <a:lstStyle>
            <a:defPPr>
              <a:defRPr lang="es-ES"/>
            </a:defPPr>
            <a:lvl1pPr marL="342900" indent="-342900">
              <a:spcBef>
                <a:spcPct val="20000"/>
              </a:spcBef>
              <a:buFont typeface="Wingdings" panose="05000000000000000000" pitchFamily="2" charset="2"/>
              <a:buChar char="ü"/>
              <a:defRPr sz="2000" b="1"/>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s-ES" sz="1600" b="0" dirty="0" smtClean="0">
                <a:solidFill>
                  <a:prstClr val="black"/>
                </a:solidFill>
              </a:rPr>
              <a:t>Es difícil comparar el </a:t>
            </a:r>
            <a:r>
              <a:rPr lang="es-ES" sz="1600" dirty="0" smtClean="0">
                <a:solidFill>
                  <a:prstClr val="black"/>
                </a:solidFill>
              </a:rPr>
              <a:t>coste efectividad de la vacunación entre países</a:t>
            </a:r>
          </a:p>
          <a:p>
            <a:r>
              <a:rPr lang="es-ES" sz="1600" b="0" dirty="0" smtClean="0">
                <a:solidFill>
                  <a:prstClr val="black"/>
                </a:solidFill>
              </a:rPr>
              <a:t>Inclusión de </a:t>
            </a:r>
            <a:r>
              <a:rPr lang="es-ES" sz="1600" dirty="0" smtClean="0">
                <a:solidFill>
                  <a:prstClr val="black"/>
                </a:solidFill>
              </a:rPr>
              <a:t>cánceres relacionados con el VPH </a:t>
            </a:r>
            <a:r>
              <a:rPr lang="es-ES" sz="1600" b="0" dirty="0" smtClean="0">
                <a:solidFill>
                  <a:prstClr val="black"/>
                </a:solidFill>
              </a:rPr>
              <a:t>(más allá el CCU)</a:t>
            </a:r>
          </a:p>
          <a:p>
            <a:r>
              <a:rPr lang="es-ES" sz="1600" b="0" dirty="0" smtClean="0">
                <a:solidFill>
                  <a:prstClr val="black"/>
                </a:solidFill>
              </a:rPr>
              <a:t>Falta </a:t>
            </a:r>
            <a:r>
              <a:rPr lang="es-ES" sz="1600" b="0" dirty="0">
                <a:solidFill>
                  <a:prstClr val="black"/>
                </a:solidFill>
              </a:rPr>
              <a:t>de inclusión de </a:t>
            </a:r>
            <a:r>
              <a:rPr lang="es-ES" sz="1600" dirty="0">
                <a:solidFill>
                  <a:prstClr val="black"/>
                </a:solidFill>
              </a:rPr>
              <a:t>variables no relacionadas con el cáncer cervical</a:t>
            </a:r>
            <a:r>
              <a:rPr lang="es-ES" sz="1600" b="0" dirty="0">
                <a:solidFill>
                  <a:prstClr val="black"/>
                </a:solidFill>
              </a:rPr>
              <a:t> </a:t>
            </a:r>
            <a:r>
              <a:rPr lang="es-ES" sz="1600" b="0" dirty="0" smtClean="0">
                <a:solidFill>
                  <a:prstClr val="black"/>
                </a:solidFill>
              </a:rPr>
              <a:t>en </a:t>
            </a:r>
            <a:r>
              <a:rPr lang="es-ES" sz="1600" b="0" dirty="0">
                <a:solidFill>
                  <a:prstClr val="black"/>
                </a:solidFill>
              </a:rPr>
              <a:t>los modelos </a:t>
            </a:r>
            <a:r>
              <a:rPr lang="es-ES" sz="1600" b="0" dirty="0" smtClean="0">
                <a:solidFill>
                  <a:prstClr val="black"/>
                </a:solidFill>
              </a:rPr>
              <a:t>matemáticos.</a:t>
            </a:r>
          </a:p>
          <a:p>
            <a:r>
              <a:rPr lang="es-ES" sz="1600" b="0" dirty="0" smtClean="0">
                <a:solidFill>
                  <a:prstClr val="black"/>
                </a:solidFill>
              </a:rPr>
              <a:t>Falta </a:t>
            </a:r>
            <a:r>
              <a:rPr lang="es-ES" sz="1600" b="0" dirty="0">
                <a:solidFill>
                  <a:prstClr val="black"/>
                </a:solidFill>
              </a:rPr>
              <a:t>de consideración en las diferencias de coberturas según diferentes grupos de raza, etnia o nivel </a:t>
            </a:r>
            <a:r>
              <a:rPr lang="es-ES" sz="1600" b="0" dirty="0" smtClean="0">
                <a:solidFill>
                  <a:prstClr val="black"/>
                </a:solidFill>
              </a:rPr>
              <a:t>socioeconómico</a:t>
            </a:r>
          </a:p>
          <a:p>
            <a:r>
              <a:rPr lang="es-ES" sz="1600" b="0" dirty="0" smtClean="0">
                <a:solidFill>
                  <a:prstClr val="black"/>
                </a:solidFill>
              </a:rPr>
              <a:t>Exclusión </a:t>
            </a:r>
            <a:r>
              <a:rPr lang="es-ES" sz="1600" b="0" dirty="0">
                <a:solidFill>
                  <a:prstClr val="black"/>
                </a:solidFill>
              </a:rPr>
              <a:t>de </a:t>
            </a:r>
            <a:r>
              <a:rPr lang="es-ES" sz="1600" b="0" dirty="0" smtClean="0">
                <a:solidFill>
                  <a:prstClr val="black"/>
                </a:solidFill>
              </a:rPr>
              <a:t>poblaciones de riesgo</a:t>
            </a:r>
            <a:endParaRPr lang="es-ES" sz="1600" b="0" dirty="0">
              <a:solidFill>
                <a:prstClr val="black"/>
              </a:solidFill>
            </a:endParaRPr>
          </a:p>
        </p:txBody>
      </p:sp>
      <p:pic>
        <p:nvPicPr>
          <p:cNvPr id="9218" name="Picture 2" descr="http://www.rexpuestas.com/wp-content/uploads/2010/09/precaucionsenal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5" y="780404"/>
            <a:ext cx="1050673" cy="953486"/>
          </a:xfrm>
          <a:prstGeom prst="rect">
            <a:avLst/>
          </a:prstGeom>
          <a:noFill/>
          <a:extLst>
            <a:ext uri="{909E8E84-426E-40DD-AFC4-6F175D3DCCD1}">
              <a14:hiddenFill xmlns:a14="http://schemas.microsoft.com/office/drawing/2010/main">
                <a:solidFill>
                  <a:srgbClr val="FFFFFF"/>
                </a:solidFill>
              </a14:hiddenFill>
            </a:ext>
          </a:extLst>
        </p:spPr>
      </p:pic>
      <p:sp>
        <p:nvSpPr>
          <p:cNvPr id="21" name="20 Rectángulo"/>
          <p:cNvSpPr/>
          <p:nvPr/>
        </p:nvSpPr>
        <p:spPr>
          <a:xfrm>
            <a:off x="529790" y="6191726"/>
            <a:ext cx="4572000" cy="261610"/>
          </a:xfrm>
          <a:prstGeom prst="rect">
            <a:avLst/>
          </a:prstGeom>
        </p:spPr>
        <p:txBody>
          <a:bodyPr>
            <a:spAutoFit/>
          </a:bodyPr>
          <a:lstStyle/>
          <a:p>
            <a:pPr algn="r"/>
            <a:r>
              <a:rPr lang="fr-FR" sz="1100" dirty="0">
                <a:solidFill>
                  <a:prstClr val="black"/>
                </a:solidFill>
              </a:rPr>
              <a:t>Newman et al. </a:t>
            </a:r>
            <a:r>
              <a:rPr lang="fr-FR" sz="1100" b="1" i="1" dirty="0">
                <a:solidFill>
                  <a:prstClr val="black"/>
                </a:solidFill>
              </a:rPr>
              <a:t>Future </a:t>
            </a:r>
            <a:r>
              <a:rPr lang="fr-FR" sz="1100" b="1" i="1" dirty="0" err="1">
                <a:solidFill>
                  <a:prstClr val="black"/>
                </a:solidFill>
              </a:rPr>
              <a:t>Virol</a:t>
            </a:r>
            <a:r>
              <a:rPr lang="fr-FR" sz="1100" b="1" i="1" dirty="0">
                <a:solidFill>
                  <a:prstClr val="black"/>
                </a:solidFill>
              </a:rPr>
              <a:t>. </a:t>
            </a:r>
            <a:r>
              <a:rPr lang="fr-FR" sz="1100" dirty="0">
                <a:solidFill>
                  <a:prstClr val="black"/>
                </a:solidFill>
              </a:rPr>
              <a:t>(2014) 9(12), 1033–1047 </a:t>
            </a:r>
            <a:endParaRPr lang="es-ES" sz="1100" dirty="0">
              <a:solidFill>
                <a:prstClr val="black"/>
              </a:solidFill>
            </a:endParaRPr>
          </a:p>
        </p:txBody>
      </p:sp>
      <p:sp>
        <p:nvSpPr>
          <p:cNvPr id="22" name="Text Box 4"/>
          <p:cNvSpPr txBox="1">
            <a:spLocks noChangeArrowheads="1"/>
          </p:cNvSpPr>
          <p:nvPr/>
        </p:nvSpPr>
        <p:spPr bwMode="auto">
          <a:xfrm>
            <a:off x="2741018" y="5186349"/>
            <a:ext cx="243520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ES"/>
            </a:defPPr>
            <a:lvl1pPr algn="r">
              <a:spcBef>
                <a:spcPct val="50000"/>
              </a:spcBef>
              <a:defRPr sz="1000">
                <a:solidFill>
                  <a:prstClr val="black"/>
                </a:solidFill>
                <a:latin typeface="Calibri"/>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GB" dirty="0"/>
              <a:t>Marty R, et al. BMC Cancer 2013</a:t>
            </a:r>
          </a:p>
        </p:txBody>
      </p:sp>
      <p:sp>
        <p:nvSpPr>
          <p:cNvPr id="5" name="4 Rectángulo"/>
          <p:cNvSpPr/>
          <p:nvPr/>
        </p:nvSpPr>
        <p:spPr>
          <a:xfrm>
            <a:off x="-1948" y="41740"/>
            <a:ext cx="1981660" cy="1200329"/>
          </a:xfrm>
          <a:prstGeom prst="rect">
            <a:avLst/>
          </a:prstGeom>
          <a:solidFill>
            <a:schemeClr val="accent1">
              <a:lumMod val="75000"/>
            </a:schemeClr>
          </a:solidFill>
          <a:ln w="38100">
            <a:solidFill>
              <a:schemeClr val="accent1">
                <a:lumMod val="60000"/>
                <a:lumOff val="40000"/>
              </a:schemeClr>
            </a:solidFill>
          </a:ln>
        </p:spPr>
        <p:txBody>
          <a:bodyPr wrap="square">
            <a:spAutoFit/>
          </a:bodyPr>
          <a:lstStyle/>
          <a:p>
            <a:r>
              <a:rPr lang="es-ES" b="1" dirty="0">
                <a:solidFill>
                  <a:schemeClr val="bg1"/>
                </a:solidFill>
              </a:rPr>
              <a:t>Cánceres asociados a VPH en hombres: en aumento</a:t>
            </a:r>
          </a:p>
        </p:txBody>
      </p:sp>
      <p:sp>
        <p:nvSpPr>
          <p:cNvPr id="6" name="5 CuadroTexto"/>
          <p:cNvSpPr txBox="1"/>
          <p:nvPr/>
        </p:nvSpPr>
        <p:spPr>
          <a:xfrm>
            <a:off x="7627544" y="6453336"/>
            <a:ext cx="1404156"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
        <p:nvSpPr>
          <p:cNvPr id="3" name="2 CuadroTexto"/>
          <p:cNvSpPr txBox="1"/>
          <p:nvPr/>
        </p:nvSpPr>
        <p:spPr>
          <a:xfrm>
            <a:off x="5004048" y="1484784"/>
            <a:ext cx="1872208" cy="369332"/>
          </a:xfrm>
          <a:prstGeom prst="rect">
            <a:avLst/>
          </a:prstGeom>
          <a:noFill/>
        </p:spPr>
        <p:txBody>
          <a:bodyPr wrap="square" rtlCol="0">
            <a:spAutoFit/>
          </a:bodyPr>
          <a:lstStyle/>
          <a:p>
            <a:r>
              <a:rPr lang="es-ES" dirty="0" smtClean="0"/>
              <a:t>Costes</a:t>
            </a:r>
            <a:endParaRPr lang="es-ES" dirty="0"/>
          </a:p>
        </p:txBody>
      </p:sp>
    </p:spTree>
    <p:extLst>
      <p:ext uri="{BB962C8B-B14F-4D97-AF65-F5344CB8AC3E}">
        <p14:creationId xmlns:p14="http://schemas.microsoft.com/office/powerpoint/2010/main" val="296259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smtClean="0"/>
              <a:t>Vacunación selectiva en poblaciones de riesgo</a:t>
            </a:r>
            <a:endParaRPr lang="es-ES" sz="3200" b="1" dirty="0"/>
          </a:p>
        </p:txBody>
      </p:sp>
      <p:sp>
        <p:nvSpPr>
          <p:cNvPr id="3" name="2 Marcador de contenido"/>
          <p:cNvSpPr>
            <a:spLocks noGrp="1"/>
          </p:cNvSpPr>
          <p:nvPr>
            <p:ph idx="1"/>
          </p:nvPr>
        </p:nvSpPr>
        <p:spPr>
          <a:xfrm>
            <a:off x="683568" y="1526058"/>
            <a:ext cx="8229600" cy="4525963"/>
          </a:xfrm>
        </p:spPr>
        <p:txBody>
          <a:bodyPr>
            <a:normAutofit/>
          </a:bodyPr>
          <a:lstStyle/>
          <a:p>
            <a:r>
              <a:rPr lang="es-ES" sz="2000" dirty="0" smtClean="0"/>
              <a:t>Asturias: 9-25 años inmunocomprometidas</a:t>
            </a:r>
          </a:p>
          <a:p>
            <a:r>
              <a:rPr lang="es-ES" sz="2000" dirty="0" smtClean="0"/>
              <a:t>Baleares: </a:t>
            </a:r>
            <a:r>
              <a:rPr lang="es-ES" sz="2000" dirty="0" err="1" smtClean="0"/>
              <a:t>conizadas</a:t>
            </a:r>
            <a:r>
              <a:rPr lang="es-ES" sz="2000" dirty="0" smtClean="0"/>
              <a:t> por CIN2+ o AIS</a:t>
            </a:r>
          </a:p>
          <a:p>
            <a:r>
              <a:rPr lang="es-ES" sz="2000" dirty="0" smtClean="0"/>
              <a:t>Canarias: 25-45 años </a:t>
            </a:r>
            <a:r>
              <a:rPr lang="es-ES" sz="2000" dirty="0" err="1"/>
              <a:t>conizadas</a:t>
            </a:r>
            <a:endParaRPr lang="es-ES" sz="2000" dirty="0" smtClean="0"/>
          </a:p>
          <a:p>
            <a:r>
              <a:rPr lang="es-ES" sz="2000" dirty="0" smtClean="0"/>
              <a:t>Cataluña: &lt; 25 años con VIH</a:t>
            </a:r>
          </a:p>
          <a:p>
            <a:r>
              <a:rPr lang="es-ES" sz="2000" dirty="0" smtClean="0"/>
              <a:t>Madrid: &lt; 45 años </a:t>
            </a:r>
            <a:r>
              <a:rPr lang="es-ES" sz="2000" dirty="0" err="1" smtClean="0"/>
              <a:t>conizadas</a:t>
            </a:r>
            <a:r>
              <a:rPr lang="es-ES" sz="2000" dirty="0" smtClean="0"/>
              <a:t> en los últimos 3 años</a:t>
            </a:r>
          </a:p>
          <a:p>
            <a:r>
              <a:rPr lang="es-ES" sz="2000" dirty="0" smtClean="0"/>
              <a:t>Murcia: 20-45 años </a:t>
            </a:r>
            <a:r>
              <a:rPr lang="es-ES" sz="2000" dirty="0" err="1" smtClean="0"/>
              <a:t>conizadas</a:t>
            </a:r>
            <a:endParaRPr lang="es-ES" sz="2000" dirty="0" smtClean="0"/>
          </a:p>
          <a:p>
            <a:r>
              <a:rPr lang="es-ES" sz="2000" dirty="0" smtClean="0"/>
              <a:t>Navarra: &lt; 25 años no vacunadas previamente. &gt; 26 años </a:t>
            </a:r>
            <a:r>
              <a:rPr lang="es-ES" sz="2000" dirty="0" err="1" smtClean="0"/>
              <a:t>conizadas</a:t>
            </a:r>
            <a:r>
              <a:rPr lang="es-ES" sz="2000" dirty="0" smtClean="0"/>
              <a:t>, inmunocomprometidas o </a:t>
            </a:r>
            <a:r>
              <a:rPr lang="es-ES" sz="2000" dirty="0" err="1" smtClean="0"/>
              <a:t>transplantadas</a:t>
            </a:r>
            <a:endParaRPr lang="es-ES" sz="2000" dirty="0" smtClean="0"/>
          </a:p>
          <a:p>
            <a:r>
              <a:rPr lang="es-ES" sz="2000" dirty="0" smtClean="0"/>
              <a:t>Rioja: ≤ 50años pendientes de </a:t>
            </a:r>
            <a:r>
              <a:rPr lang="es-ES" sz="2000" dirty="0" err="1" smtClean="0"/>
              <a:t>conización</a:t>
            </a:r>
            <a:r>
              <a:rPr lang="es-ES" sz="2000" dirty="0" smtClean="0"/>
              <a:t> o realizada en últimos 6 meses con VPH positivo oncogénico</a:t>
            </a:r>
          </a:p>
          <a:p>
            <a:endParaRPr lang="es-ES" sz="2000" dirty="0" smtClean="0"/>
          </a:p>
          <a:p>
            <a:r>
              <a:rPr lang="es-ES" sz="2000" dirty="0" smtClean="0"/>
              <a:t>Castilla y León : Programa de cribado 2021</a:t>
            </a:r>
          </a:p>
          <a:p>
            <a:pPr marL="0" indent="0">
              <a:buNone/>
            </a:pPr>
            <a:endParaRPr lang="es-E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171" y="1723257"/>
            <a:ext cx="256381"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886875" y="4797152"/>
            <a:ext cx="1368152" cy="338554"/>
          </a:xfrm>
          <a:prstGeom prst="rect">
            <a:avLst/>
          </a:prstGeom>
          <a:noFill/>
        </p:spPr>
        <p:txBody>
          <a:bodyPr wrap="square" rtlCol="0">
            <a:spAutoFit/>
          </a:bodyPr>
          <a:lstStyle/>
          <a:p>
            <a:r>
              <a:rPr lang="es-ES" sz="1600" dirty="0" smtClean="0"/>
              <a:t>Datos 2018</a:t>
            </a:r>
            <a:endParaRPr lang="es-ES" sz="1600" dirty="0"/>
          </a:p>
        </p:txBody>
      </p:sp>
      <p:sp>
        <p:nvSpPr>
          <p:cNvPr id="9" name="8 CuadroTexto"/>
          <p:cNvSpPr txBox="1"/>
          <p:nvPr/>
        </p:nvSpPr>
        <p:spPr>
          <a:xfrm>
            <a:off x="7596336" y="6386889"/>
            <a:ext cx="1368152"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1333527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smtClean="0"/>
              <a:t>Vacunación en niños y niñas: oportunidades</a:t>
            </a:r>
            <a:endParaRPr lang="es-ES" sz="3200" b="1" dirty="0"/>
          </a:p>
        </p:txBody>
      </p:sp>
      <p:sp>
        <p:nvSpPr>
          <p:cNvPr id="5" name="Text Box 4"/>
          <p:cNvSpPr txBox="1">
            <a:spLocks noChangeArrowheads="1"/>
          </p:cNvSpPr>
          <p:nvPr/>
        </p:nvSpPr>
        <p:spPr bwMode="auto">
          <a:xfrm>
            <a:off x="936362" y="2039888"/>
            <a:ext cx="8028125"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indent="0" fontAlgn="base">
              <a:lnSpc>
                <a:spcPts val="3000"/>
              </a:lnSpc>
              <a:spcBef>
                <a:spcPts val="0"/>
              </a:spcBef>
              <a:spcAft>
                <a:spcPts val="0"/>
              </a:spcAft>
              <a:buClr>
                <a:srgbClr val="8AA8CA"/>
              </a:buClr>
              <a:buSzPct val="90000"/>
              <a:buFont typeface="Wingdings" pitchFamily="2" charset="2"/>
              <a:buNone/>
              <a:defRPr sz="3200" b="1">
                <a:solidFill>
                  <a:schemeClr val="bg2">
                    <a:lumMod val="25000"/>
                  </a:schemeClr>
                </a:solidFill>
                <a:latin typeface="Freestyle Script" panose="030804020302050B0404" pitchFamily="66" charset="0"/>
              </a:defRPr>
            </a:lvl1pPr>
            <a:lvl2pPr marL="631825" indent="-184150" defTabSz="957263" fontAlgn="base">
              <a:lnSpc>
                <a:spcPts val="2400"/>
              </a:lnSpc>
              <a:spcBef>
                <a:spcPts val="0"/>
              </a:spcBef>
              <a:spcAft>
                <a:spcPts val="300"/>
              </a:spcAft>
              <a:buClr>
                <a:srgbClr val="00A8A4"/>
              </a:buClr>
              <a:buSzPct val="105000"/>
              <a:buFont typeface="Symbol" pitchFamily="18" charset="2"/>
              <a:buChar char="·"/>
              <a:defRPr sz="2000">
                <a:solidFill>
                  <a:srgbClr val="7F7F7F"/>
                </a:solidFill>
                <a:latin typeface="Arial" pitchFamily="34" charset="0"/>
                <a:cs typeface="Arial" pitchFamily="34" charset="0"/>
              </a:defRPr>
            </a:lvl2pPr>
            <a:lvl3pPr marL="1076325" indent="-161925" defTabSz="957263" fontAlgn="base">
              <a:spcBef>
                <a:spcPts val="0"/>
              </a:spcBef>
              <a:spcAft>
                <a:spcPts val="0"/>
              </a:spcAft>
              <a:buClr>
                <a:schemeClr val="tx1"/>
              </a:buClr>
              <a:buSzPct val="100000"/>
              <a:buFont typeface="Arial" pitchFamily="34" charset="0"/>
              <a:buChar char="−"/>
              <a:defRPr sz="1600">
                <a:solidFill>
                  <a:srgbClr val="00A8A4"/>
                </a:solidFill>
                <a:latin typeface="Arial" pitchFamily="34" charset="0"/>
                <a:cs typeface="Arial" pitchFamily="34" charset="0"/>
              </a:defRPr>
            </a:lvl3pPr>
            <a:lvl4pPr marL="1524000" indent="-152400" fontAlgn="base">
              <a:spcBef>
                <a:spcPts val="300"/>
              </a:spcBef>
              <a:spcAft>
                <a:spcPts val="0"/>
              </a:spcAft>
              <a:buClr>
                <a:srgbClr val="7F7F7F"/>
              </a:buClr>
              <a:buSzPct val="80000"/>
              <a:buFont typeface="Wingdings" pitchFamily="2" charset="2"/>
              <a:buChar char="n"/>
              <a:defRPr sz="1400" baseline="0">
                <a:solidFill>
                  <a:srgbClr val="7F7F7F"/>
                </a:solidFill>
                <a:latin typeface="+mj-lt"/>
                <a:cs typeface="Arial" charset="0"/>
              </a:defRPr>
            </a:lvl4pPr>
            <a:lvl5pPr marL="1844675" indent="-15875" fontAlgn="base">
              <a:spcBef>
                <a:spcPts val="0"/>
              </a:spcBef>
              <a:spcAft>
                <a:spcPts val="0"/>
              </a:spcAft>
              <a:defRPr sz="900">
                <a:latin typeface="Arial Narrow" pitchFamily="34" charset="0"/>
                <a:cs typeface="Arial" charset="0"/>
              </a:defRPr>
            </a:lvl5pPr>
            <a:lvl6pPr marL="2530475" indent="-228600" fontAlgn="base">
              <a:spcBef>
                <a:spcPct val="20000"/>
              </a:spcBef>
              <a:spcAft>
                <a:spcPct val="0"/>
              </a:spcAft>
              <a:buChar char="»"/>
              <a:defRPr sz="2000">
                <a:latin typeface="Arial" charset="0"/>
              </a:defRPr>
            </a:lvl6pPr>
            <a:lvl7pPr marL="2987675" indent="-228600" fontAlgn="base">
              <a:spcBef>
                <a:spcPct val="20000"/>
              </a:spcBef>
              <a:spcAft>
                <a:spcPct val="0"/>
              </a:spcAft>
              <a:buChar char="»"/>
              <a:defRPr sz="2000">
                <a:latin typeface="Arial" charset="0"/>
              </a:defRPr>
            </a:lvl7pPr>
            <a:lvl8pPr marL="3444875" indent="-228600" fontAlgn="base">
              <a:spcBef>
                <a:spcPct val="20000"/>
              </a:spcBef>
              <a:spcAft>
                <a:spcPct val="0"/>
              </a:spcAft>
              <a:buChar char="»"/>
              <a:defRPr sz="2000">
                <a:latin typeface="Arial" charset="0"/>
              </a:defRPr>
            </a:lvl8pPr>
            <a:lvl9pPr marL="3902075" indent="-228600" fontAlgn="base">
              <a:spcBef>
                <a:spcPct val="20000"/>
              </a:spcBef>
              <a:spcAft>
                <a:spcPct val="0"/>
              </a:spcAft>
              <a:buChar char="»"/>
              <a:defRPr sz="2000">
                <a:latin typeface="Arial" charset="0"/>
              </a:defRPr>
            </a:lvl9pPr>
          </a:lstStyle>
          <a:p>
            <a:r>
              <a:rPr lang="es-ES" sz="2400" dirty="0">
                <a:solidFill>
                  <a:schemeClr val="tx2">
                    <a:lumMod val="75000"/>
                  </a:schemeClr>
                </a:solidFill>
                <a:latin typeface="+mn-lt"/>
              </a:rPr>
              <a:t> </a:t>
            </a:r>
            <a:r>
              <a:rPr lang="es-ES" sz="2000" b="0" dirty="0">
                <a:solidFill>
                  <a:schemeClr val="tx1"/>
                </a:solidFill>
                <a:latin typeface="+mn-lt"/>
              </a:rPr>
              <a:t>Protección directa frente a patología VPH mujeres y varones</a:t>
            </a:r>
          </a:p>
          <a:p>
            <a:endParaRPr lang="es-ES" sz="2000" b="0" dirty="0">
              <a:solidFill>
                <a:schemeClr val="tx1"/>
              </a:solidFill>
              <a:latin typeface="+mn-lt"/>
            </a:endParaRPr>
          </a:p>
          <a:p>
            <a:r>
              <a:rPr lang="es-ES" sz="2000" b="0" dirty="0">
                <a:solidFill>
                  <a:schemeClr val="tx1"/>
                </a:solidFill>
                <a:latin typeface="+mn-lt"/>
              </a:rPr>
              <a:t> </a:t>
            </a:r>
            <a:r>
              <a:rPr lang="es-ES" sz="2000" b="0" dirty="0" smtClean="0">
                <a:solidFill>
                  <a:schemeClr val="tx1"/>
                </a:solidFill>
                <a:latin typeface="+mn-lt"/>
              </a:rPr>
              <a:t>Control de la circulación del virus</a:t>
            </a:r>
            <a:endParaRPr lang="es-ES" sz="2000" b="0" dirty="0">
              <a:solidFill>
                <a:schemeClr val="tx1"/>
              </a:solidFill>
              <a:latin typeface="+mn-lt"/>
            </a:endParaRPr>
          </a:p>
          <a:p>
            <a:endParaRPr lang="es-ES" sz="2000" b="0" dirty="0">
              <a:solidFill>
                <a:schemeClr val="tx1"/>
              </a:solidFill>
              <a:latin typeface="+mn-lt"/>
            </a:endParaRPr>
          </a:p>
          <a:p>
            <a:r>
              <a:rPr lang="es-ES" sz="2000" b="0" dirty="0">
                <a:solidFill>
                  <a:schemeClr val="tx1"/>
                </a:solidFill>
                <a:latin typeface="+mn-lt"/>
              </a:rPr>
              <a:t> Mejorar beneficios salud pública</a:t>
            </a:r>
          </a:p>
          <a:p>
            <a:endParaRPr lang="es-ES" sz="2000" b="0" dirty="0">
              <a:solidFill>
                <a:schemeClr val="tx1"/>
              </a:solidFill>
              <a:latin typeface="+mn-lt"/>
            </a:endParaRPr>
          </a:p>
          <a:p>
            <a:r>
              <a:rPr lang="es-ES" sz="2000" b="0" dirty="0">
                <a:solidFill>
                  <a:schemeClr val="tx1"/>
                </a:solidFill>
                <a:latin typeface="+mn-lt"/>
              </a:rPr>
              <a:t> Equidad en vacunación</a:t>
            </a:r>
          </a:p>
        </p:txBody>
      </p:sp>
      <p:sp>
        <p:nvSpPr>
          <p:cNvPr id="6" name="Rectangle 5"/>
          <p:cNvSpPr>
            <a:spLocks noChangeArrowheads="1"/>
          </p:cNvSpPr>
          <p:nvPr/>
        </p:nvSpPr>
        <p:spPr bwMode="auto">
          <a:xfrm>
            <a:off x="251520" y="5157192"/>
            <a:ext cx="4897438" cy="246221"/>
          </a:xfrm>
          <a:prstGeom prst="rect">
            <a:avLst/>
          </a:prstGeom>
          <a:noFill/>
          <a:ln w="9525">
            <a:noFill/>
            <a:miter lim="800000"/>
            <a:headEnd/>
            <a:tailEnd/>
          </a:ln>
          <a:effectLst/>
        </p:spPr>
        <p:txBody>
          <a:bodyPr anchor="ctr">
            <a:spAutoFit/>
          </a:bodyPr>
          <a:lstStyle/>
          <a:p>
            <a:pPr algn="r" eaLnBrk="0" hangingPunct="0"/>
            <a:r>
              <a:rPr lang="en-GB" sz="1000" dirty="0" smtClean="0">
                <a:solidFill>
                  <a:srgbClr val="000000"/>
                </a:solidFill>
                <a:latin typeface="Calibri" pitchFamily="34" charset="0"/>
                <a:cs typeface="Times New Roman" pitchFamily="18" charset="0"/>
              </a:rPr>
              <a:t>Newman et al. 2015</a:t>
            </a:r>
          </a:p>
        </p:txBody>
      </p:sp>
      <p:pic>
        <p:nvPicPr>
          <p:cNvPr id="8" name="Picture 4" descr="https://encrypted-tbn1.gstatic.com/images?q=tbn:ANd9GcTf3McH7a79GQm1e8FE6M1xVtd_oXzXmKMOCAruj1YFxtlq3letIk0s-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19" y="2132856"/>
            <a:ext cx="509588" cy="381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ncrypted-tbn1.gstatic.com/images?q=tbn:ANd9GcTf3McH7a79GQm1e8FE6M1xVtd_oXzXmKMOCAruj1YFxtlq3letIk0s-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11" y="2852936"/>
            <a:ext cx="509588"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1.gstatic.com/images?q=tbn:ANd9GcTf3McH7a79GQm1e8FE6M1xVtd_oXzXmKMOCAruj1YFxtlq3letIk0s-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81" y="3594640"/>
            <a:ext cx="509588"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encrypted-tbn1.gstatic.com/images?q=tbn:ANd9GcTf3McH7a79GQm1e8FE6M1xVtd_oXzXmKMOCAruj1YFxtlq3letIk0s-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74" y="4370349"/>
            <a:ext cx="509588" cy="381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7572391" y="6297865"/>
            <a:ext cx="1404156"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39602235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41784"/>
            <a:ext cx="8229600" cy="1143000"/>
          </a:xfrm>
        </p:spPr>
        <p:txBody>
          <a:bodyPr>
            <a:normAutofit/>
          </a:bodyPr>
          <a:lstStyle/>
          <a:p>
            <a:r>
              <a:rPr lang="es-ES" sz="3200" b="1" dirty="0" smtClean="0"/>
              <a:t>Consideraciones éticas</a:t>
            </a:r>
            <a:endParaRPr lang="es-ES" sz="3200" b="1" dirty="0"/>
          </a:p>
        </p:txBody>
      </p:sp>
      <p:sp>
        <p:nvSpPr>
          <p:cNvPr id="3" name="2 Marcador de contenido"/>
          <p:cNvSpPr>
            <a:spLocks noGrp="1"/>
          </p:cNvSpPr>
          <p:nvPr>
            <p:ph idx="1"/>
          </p:nvPr>
        </p:nvSpPr>
        <p:spPr>
          <a:xfrm>
            <a:off x="291255" y="4509120"/>
            <a:ext cx="8601225" cy="707886"/>
          </a:xfrm>
        </p:spPr>
        <p:txBody>
          <a:bodyPr wrap="square">
            <a:spAutoFit/>
          </a:bodyPr>
          <a:lstStyle/>
          <a:p>
            <a:pPr marL="0" indent="0" defTabSz="914400">
              <a:buNone/>
            </a:pPr>
            <a:r>
              <a:rPr lang="es-ES" sz="2000" kern="1200" dirty="0" smtClean="0">
                <a:cs typeface="+mn-cs"/>
              </a:rPr>
              <a:t>¿</a:t>
            </a:r>
            <a:r>
              <a:rPr lang="es-ES" sz="2000" kern="1200" dirty="0">
                <a:cs typeface="+mn-cs"/>
              </a:rPr>
              <a:t>Es ético dejar la prevención de la carga de enfermedad asociada a VPH sólo a las mujeres?</a:t>
            </a:r>
          </a:p>
        </p:txBody>
      </p:sp>
      <p:pic>
        <p:nvPicPr>
          <p:cNvPr id="27650" name="Picture 2" descr="https://encrypted-tbn3.gstatic.com/images?q=tbn:ANd9GcTPj7ZyuUYSwXDs-YisjNZcEoUvX2zcC5TPANYzLt-Qszi2V4OrY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255" y="1124744"/>
            <a:ext cx="3630655" cy="216024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91255" y="3318083"/>
            <a:ext cx="8359897" cy="707886"/>
          </a:xfrm>
          <a:prstGeom prst="rect">
            <a:avLst/>
          </a:prstGeom>
        </p:spPr>
        <p:txBody>
          <a:bodyPr wrap="square">
            <a:spAutoFit/>
          </a:bodyPr>
          <a:lstStyle/>
          <a:p>
            <a:r>
              <a:rPr lang="es-ES" sz="2000" dirty="0"/>
              <a:t>¿Sería ético que los hombres no pudieran beneficiarse directamente de los beneficios </a:t>
            </a:r>
            <a:r>
              <a:rPr lang="es-ES" sz="2000" dirty="0" smtClean="0"/>
              <a:t>de </a:t>
            </a:r>
            <a:r>
              <a:rPr lang="es-ES" sz="2000" dirty="0"/>
              <a:t>la vacunación VPH?</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949280"/>
            <a:ext cx="2272229" cy="680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7524328" y="6307672"/>
            <a:ext cx="1512168" cy="369332"/>
          </a:xfrm>
          <a:prstGeom prst="rect">
            <a:avLst/>
          </a:prstGeom>
          <a:noFill/>
        </p:spPr>
        <p:txBody>
          <a:bodyPr wrap="square" rtlCol="0">
            <a:spAutoFit/>
          </a:bodyPr>
          <a:lstStyle/>
          <a:p>
            <a:r>
              <a:rPr lang="es-ES" sz="900" i="1" dirty="0" err="1"/>
              <a:t>Dra</a:t>
            </a:r>
            <a:r>
              <a:rPr lang="es-ES" sz="900" i="1" dirty="0"/>
              <a:t> T. Alonso Gutiérrez</a:t>
            </a:r>
          </a:p>
          <a:p>
            <a:r>
              <a:rPr lang="es-ES" sz="900" i="1" dirty="0"/>
              <a:t>Soria Octubre 2022</a:t>
            </a:r>
          </a:p>
        </p:txBody>
      </p:sp>
    </p:spTree>
    <p:extLst>
      <p:ext uri="{BB962C8B-B14F-4D97-AF65-F5344CB8AC3E}">
        <p14:creationId xmlns:p14="http://schemas.microsoft.com/office/powerpoint/2010/main" val="347454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4047" y="332656"/>
            <a:ext cx="8424936" cy="5970865"/>
          </a:xfrm>
          <a:prstGeom prst="rect">
            <a:avLst/>
          </a:prstGeom>
          <a:solidFill>
            <a:schemeClr val="bg1"/>
          </a:solidFill>
          <a:ln w="57150">
            <a:solidFill>
              <a:schemeClr val="accent3">
                <a:lumMod val="50000"/>
              </a:schemeClr>
            </a:solidFill>
          </a:ln>
        </p:spPr>
        <p:txBody>
          <a:bodyPr wrap="square">
            <a:spAutoFit/>
          </a:bodyPr>
          <a:lstStyle/>
          <a:p>
            <a:r>
              <a:rPr lang="es-ES" sz="1600" b="1" dirty="0"/>
              <a:t>Eficacia de la vacuna tetravalente en hombres de 16 a 26 </a:t>
            </a:r>
            <a:r>
              <a:rPr lang="es-ES" sz="1600" b="1" dirty="0" smtClean="0"/>
              <a:t>años</a:t>
            </a:r>
          </a:p>
          <a:p>
            <a:endParaRPr lang="es-ES" sz="1600" b="1" dirty="0"/>
          </a:p>
          <a:p>
            <a:r>
              <a:rPr lang="es-ES" sz="1400" dirty="0"/>
              <a:t>  	</a:t>
            </a:r>
            <a:r>
              <a:rPr lang="es-ES" sz="1400" b="1" dirty="0" smtClean="0">
                <a:solidFill>
                  <a:schemeClr val="accent6">
                    <a:lumMod val="50000"/>
                  </a:schemeClr>
                </a:solidFill>
              </a:rPr>
              <a:t>                       ATP  </a:t>
            </a:r>
            <a:r>
              <a:rPr lang="es-ES" sz="1400" dirty="0"/>
              <a:t>	</a:t>
            </a:r>
            <a:r>
              <a:rPr lang="es-ES" sz="1400" b="1" dirty="0" smtClean="0"/>
              <a:t>                      </a:t>
            </a:r>
            <a:r>
              <a:rPr lang="es-ES" sz="1400" b="1" dirty="0" smtClean="0">
                <a:solidFill>
                  <a:schemeClr val="accent6">
                    <a:lumMod val="50000"/>
                  </a:schemeClr>
                </a:solidFill>
              </a:rPr>
              <a:t>ITT </a:t>
            </a:r>
            <a:endParaRPr lang="es-ES" sz="1400" b="1" dirty="0">
              <a:solidFill>
                <a:schemeClr val="accent6">
                  <a:lumMod val="50000"/>
                </a:schemeClr>
              </a:solidFill>
            </a:endParaRPr>
          </a:p>
          <a:p>
            <a:r>
              <a:rPr lang="es-ES" sz="1400" dirty="0"/>
              <a:t>  	</a:t>
            </a:r>
            <a:r>
              <a:rPr lang="es-ES" sz="1400" dirty="0" smtClean="0"/>
              <a:t>                      % </a:t>
            </a:r>
            <a:r>
              <a:rPr lang="es-ES" sz="1400" dirty="0"/>
              <a:t>eficacia (IC 95%)  	</a:t>
            </a:r>
            <a:r>
              <a:rPr lang="es-ES" sz="1400" dirty="0" smtClean="0"/>
              <a:t>% </a:t>
            </a:r>
            <a:r>
              <a:rPr lang="es-ES" sz="1400" dirty="0"/>
              <a:t>eficacia (IC 95%) </a:t>
            </a:r>
          </a:p>
          <a:p>
            <a:r>
              <a:rPr lang="es-ES" sz="1400" b="1" dirty="0"/>
              <a:t>Lesiones genitales </a:t>
            </a:r>
            <a:r>
              <a:rPr lang="es-ES" sz="1400" b="1" dirty="0" smtClean="0"/>
              <a:t>externas</a:t>
            </a:r>
            <a:endParaRPr lang="es-ES" sz="1400" b="1" dirty="0"/>
          </a:p>
          <a:p>
            <a:r>
              <a:rPr lang="es-ES" sz="1400" dirty="0"/>
              <a:t>Cualquier tipo de VPH  	83,8 (61,2 a 94,4)  	60,2 (40,8 a 73,8) </a:t>
            </a:r>
          </a:p>
          <a:p>
            <a:r>
              <a:rPr lang="es-ES" sz="1400" dirty="0"/>
              <a:t>VPH 6, 11, 16, 18  	</a:t>
            </a:r>
            <a:r>
              <a:rPr lang="es-ES" sz="1400" b="1" dirty="0">
                <a:solidFill>
                  <a:schemeClr val="accent6">
                    <a:lumMod val="75000"/>
                  </a:schemeClr>
                </a:solidFill>
              </a:rPr>
              <a:t>90,4 </a:t>
            </a:r>
            <a:r>
              <a:rPr lang="es-ES" sz="1400" dirty="0"/>
              <a:t>(69,2 a 98,1)  	65,5 (45,8 a 78,6) </a:t>
            </a:r>
          </a:p>
          <a:p>
            <a:r>
              <a:rPr lang="es-ES" sz="1400" b="1" dirty="0"/>
              <a:t>Infecciones genitales </a:t>
            </a:r>
            <a:r>
              <a:rPr lang="es-ES" sz="1400" b="1" dirty="0" smtClean="0"/>
              <a:t>persistentes</a:t>
            </a:r>
            <a:endParaRPr lang="es-ES" sz="1400" b="1" dirty="0"/>
          </a:p>
          <a:p>
            <a:r>
              <a:rPr lang="es-ES" sz="1400" dirty="0"/>
              <a:t>VPH 6, 11, 16, 18  	</a:t>
            </a:r>
            <a:r>
              <a:rPr lang="es-ES" sz="1400" b="1" dirty="0">
                <a:solidFill>
                  <a:schemeClr val="accent6">
                    <a:lumMod val="75000"/>
                  </a:schemeClr>
                </a:solidFill>
              </a:rPr>
              <a:t>85,6</a:t>
            </a:r>
            <a:r>
              <a:rPr lang="es-ES" sz="1400" dirty="0"/>
              <a:t> (73,4 a 92,9)d  	47,8 (36,0 a 57,6) </a:t>
            </a:r>
          </a:p>
          <a:p>
            <a:r>
              <a:rPr lang="es-ES" sz="1400" dirty="0"/>
              <a:t>VPH 6  	−  	44,7 (24,1 a 60,1) </a:t>
            </a:r>
          </a:p>
          <a:p>
            <a:r>
              <a:rPr lang="es-ES" sz="1400" dirty="0"/>
              <a:t>VPH 11  	−  	59,4 (25,7 a 78,8) </a:t>
            </a:r>
          </a:p>
          <a:p>
            <a:r>
              <a:rPr lang="es-ES" sz="1400" dirty="0"/>
              <a:t>VPH 16  	</a:t>
            </a:r>
            <a:r>
              <a:rPr lang="es-ES" sz="1400" dirty="0" smtClean="0"/>
              <a:t>                       78,7(55,5 </a:t>
            </a:r>
            <a:r>
              <a:rPr lang="es-ES" sz="1400" dirty="0"/>
              <a:t>a 90,9)  	</a:t>
            </a:r>
            <a:r>
              <a:rPr lang="es-ES" sz="1400" dirty="0" smtClean="0"/>
              <a:t>46,9 </a:t>
            </a:r>
            <a:r>
              <a:rPr lang="es-ES" sz="1400" dirty="0"/>
              <a:t>(28,6 a 60,8) </a:t>
            </a:r>
          </a:p>
          <a:p>
            <a:r>
              <a:rPr lang="es-ES" sz="1400" dirty="0"/>
              <a:t>VPH 18  	</a:t>
            </a:r>
            <a:r>
              <a:rPr lang="es-ES" sz="1400" dirty="0" smtClean="0"/>
              <a:t>                       96,0 </a:t>
            </a:r>
            <a:r>
              <a:rPr lang="es-ES" sz="1400" dirty="0"/>
              <a:t>(75,6 a 99,9)  	</a:t>
            </a:r>
            <a:r>
              <a:rPr lang="es-ES" sz="1400" dirty="0" smtClean="0"/>
              <a:t>56,0 </a:t>
            </a:r>
            <a:r>
              <a:rPr lang="es-ES" sz="1400" dirty="0"/>
              <a:t>(28,2 a 73,7) </a:t>
            </a:r>
          </a:p>
          <a:p>
            <a:r>
              <a:rPr lang="es-ES" sz="1400" b="1" dirty="0"/>
              <a:t>AIN (cualquier grado</a:t>
            </a:r>
            <a:r>
              <a:rPr lang="es-ES" sz="1400" b="1" dirty="0" smtClean="0"/>
              <a:t>)</a:t>
            </a:r>
            <a:endParaRPr lang="es-ES" sz="1400" b="1" dirty="0"/>
          </a:p>
          <a:p>
            <a:r>
              <a:rPr lang="es-ES" sz="1400" dirty="0"/>
              <a:t>Cualquier tipo de VPH  	54,9 (8,4 a 79,1)  	25,7 (−1,1 a 45,6) </a:t>
            </a:r>
          </a:p>
          <a:p>
            <a:r>
              <a:rPr lang="es-ES" sz="1400" dirty="0"/>
              <a:t>VPH 6, 11, 16, 18  	</a:t>
            </a:r>
            <a:r>
              <a:rPr lang="es-ES" sz="1400" b="1" dirty="0">
                <a:solidFill>
                  <a:schemeClr val="accent6">
                    <a:lumMod val="75000"/>
                  </a:schemeClr>
                </a:solidFill>
              </a:rPr>
              <a:t>77,5</a:t>
            </a:r>
            <a:r>
              <a:rPr lang="es-ES" sz="1400" dirty="0"/>
              <a:t> (39,6 a 93,3)  	50,3 (25,7 a 67,2) </a:t>
            </a:r>
          </a:p>
          <a:p>
            <a:r>
              <a:rPr lang="es-ES" sz="1400" b="1" dirty="0" smtClean="0"/>
              <a:t>AIN2/3</a:t>
            </a:r>
            <a:endParaRPr lang="es-ES" sz="1400" dirty="0"/>
          </a:p>
          <a:p>
            <a:r>
              <a:rPr lang="es-ES" sz="1400" dirty="0"/>
              <a:t>VPH 6, 11, 16, 18  	</a:t>
            </a:r>
            <a:r>
              <a:rPr lang="es-ES" sz="1400" b="1" dirty="0">
                <a:solidFill>
                  <a:schemeClr val="accent6">
                    <a:lumMod val="75000"/>
                  </a:schemeClr>
                </a:solidFill>
              </a:rPr>
              <a:t>74,9</a:t>
            </a:r>
            <a:r>
              <a:rPr lang="es-ES" sz="1400" dirty="0"/>
              <a:t> (8,8 a 95,4)  	54,2 (18,0 a 75,3) </a:t>
            </a:r>
          </a:p>
          <a:p>
            <a:r>
              <a:rPr lang="es-ES" sz="1400" b="1" dirty="0"/>
              <a:t>Infección anal </a:t>
            </a:r>
            <a:r>
              <a:rPr lang="es-ES" sz="1400" b="1" dirty="0" smtClean="0"/>
              <a:t>persistente</a:t>
            </a:r>
            <a:endParaRPr lang="es-ES" sz="1400" b="1" dirty="0"/>
          </a:p>
          <a:p>
            <a:r>
              <a:rPr lang="es-ES" sz="1400" dirty="0"/>
              <a:t>VPH 6, 11, 16, 18  	</a:t>
            </a:r>
            <a:r>
              <a:rPr lang="es-ES" sz="1400" b="1" dirty="0">
                <a:solidFill>
                  <a:schemeClr val="accent6">
                    <a:lumMod val="75000"/>
                  </a:schemeClr>
                </a:solidFill>
              </a:rPr>
              <a:t>94,9 </a:t>
            </a:r>
            <a:r>
              <a:rPr lang="es-ES" sz="1400" dirty="0"/>
              <a:t>(80,4 a 99,4)  	59,4 (43,0 a 71,4) </a:t>
            </a:r>
          </a:p>
          <a:p>
            <a:r>
              <a:rPr lang="es-ES" sz="1400" dirty="0"/>
              <a:t>VPH 6  	</a:t>
            </a:r>
            <a:r>
              <a:rPr lang="es-ES" sz="1400" dirty="0" smtClean="0"/>
              <a:t>                       92,1 </a:t>
            </a:r>
            <a:r>
              <a:rPr lang="es-ES" sz="1400" dirty="0"/>
              <a:t>(47,2 a 99,8)  	62,5 (37,5 a 78,2) </a:t>
            </a:r>
          </a:p>
          <a:p>
            <a:r>
              <a:rPr lang="es-ES" sz="1400" dirty="0"/>
              <a:t>VPH 11  	</a:t>
            </a:r>
            <a:r>
              <a:rPr lang="es-ES" sz="1400" dirty="0" smtClean="0"/>
              <a:t>                      100 </a:t>
            </a:r>
            <a:r>
              <a:rPr lang="es-ES" sz="1400" dirty="0"/>
              <a:t>(−15,5 a 100)  	53,7 (7,5 a 78,0) </a:t>
            </a:r>
          </a:p>
          <a:p>
            <a:r>
              <a:rPr lang="es-ES" sz="1400" dirty="0"/>
              <a:t>VPH 16  	</a:t>
            </a:r>
            <a:r>
              <a:rPr lang="es-ES" sz="1400" dirty="0" smtClean="0"/>
              <a:t>                       93,8 </a:t>
            </a:r>
            <a:r>
              <a:rPr lang="es-ES" sz="1400" dirty="0"/>
              <a:t>(60,0 a 99,9)  	54,0 (23,9 a 2,9) </a:t>
            </a:r>
          </a:p>
          <a:p>
            <a:r>
              <a:rPr lang="es-ES" sz="1400" dirty="0"/>
              <a:t>VPH 18  	</a:t>
            </a:r>
            <a:r>
              <a:rPr lang="es-ES" sz="1400" dirty="0" smtClean="0"/>
              <a:t>                      100 </a:t>
            </a:r>
            <a:r>
              <a:rPr lang="es-ES" sz="1400" dirty="0"/>
              <a:t>(51,5 a 100)  	49,5 (11,3 a 72,1) </a:t>
            </a:r>
          </a:p>
          <a:p>
            <a:endParaRPr lang="es-ES" sz="1400" dirty="0"/>
          </a:p>
          <a:p>
            <a:r>
              <a:rPr lang="es-ES" sz="1400" dirty="0"/>
              <a:t>ATP: análisis por protocolo; ITT: análisis por intención de tratar; AIN: neoplasia </a:t>
            </a:r>
            <a:r>
              <a:rPr lang="es-ES" sz="1400" dirty="0" err="1"/>
              <a:t>intraepitelial</a:t>
            </a:r>
            <a:r>
              <a:rPr lang="es-ES" sz="1400" dirty="0"/>
              <a:t> anal; VPH: virus del papiloma humano.</a:t>
            </a:r>
          </a:p>
        </p:txBody>
      </p:sp>
      <p:sp>
        <p:nvSpPr>
          <p:cNvPr id="3" name="2 CuadroTexto"/>
          <p:cNvSpPr txBox="1"/>
          <p:nvPr/>
        </p:nvSpPr>
        <p:spPr>
          <a:xfrm>
            <a:off x="465928" y="6420969"/>
            <a:ext cx="3909561" cy="246221"/>
          </a:xfrm>
          <a:prstGeom prst="rect">
            <a:avLst/>
          </a:prstGeom>
          <a:noFill/>
        </p:spPr>
        <p:txBody>
          <a:bodyPr wrap="square" rtlCol="0">
            <a:spAutoFit/>
          </a:bodyPr>
          <a:lstStyle/>
          <a:p>
            <a:r>
              <a:rPr lang="es-ES" sz="1000" dirty="0"/>
              <a:t>Fuentes: Giuliano et al.34 y </a:t>
            </a:r>
            <a:r>
              <a:rPr lang="es-ES" sz="1000" dirty="0" err="1"/>
              <a:t>Palefsky</a:t>
            </a:r>
            <a:r>
              <a:rPr lang="es-ES" sz="1000" dirty="0"/>
              <a:t> </a:t>
            </a:r>
            <a:r>
              <a:rPr lang="es-ES" sz="1000" dirty="0" smtClean="0"/>
              <a:t>et al  </a:t>
            </a:r>
            <a:r>
              <a:rPr lang="es-ES" sz="1000" dirty="0"/>
              <a:t>N </a:t>
            </a:r>
            <a:r>
              <a:rPr lang="es-ES" sz="1000" dirty="0" err="1"/>
              <a:t>Engl</a:t>
            </a:r>
            <a:r>
              <a:rPr lang="es-ES" sz="1000" dirty="0"/>
              <a:t> J </a:t>
            </a:r>
            <a:r>
              <a:rPr lang="es-ES" sz="1000" dirty="0" err="1"/>
              <a:t>Med</a:t>
            </a:r>
            <a:r>
              <a:rPr lang="es-ES" sz="1000" dirty="0"/>
              <a:t>., 364 (</a:t>
            </a:r>
            <a:r>
              <a:rPr lang="es-ES" sz="1000" dirty="0" smtClean="0"/>
              <a:t>2011).</a:t>
            </a:r>
            <a:endParaRPr lang="es-ES" sz="1000" dirty="0"/>
          </a:p>
        </p:txBody>
      </p:sp>
      <p:sp>
        <p:nvSpPr>
          <p:cNvPr id="4" name="3 CuadroTexto"/>
          <p:cNvSpPr txBox="1"/>
          <p:nvPr/>
        </p:nvSpPr>
        <p:spPr>
          <a:xfrm>
            <a:off x="7668344" y="6413936"/>
            <a:ext cx="1296144"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2160662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4294967295"/>
          </p:nvPr>
        </p:nvSpPr>
        <p:spPr>
          <a:xfrm>
            <a:off x="8655066" y="6554787"/>
            <a:ext cx="432048" cy="258589"/>
          </a:xfrm>
          <a:prstGeom prst="rect">
            <a:avLst/>
          </a:prstGeom>
        </p:spPr>
        <p:txBody>
          <a:bodyPr/>
          <a:lstStyle/>
          <a:p>
            <a:pPr>
              <a:defRPr/>
            </a:pPr>
            <a:fld id="{39EC799B-FE74-42DB-9CBD-7BBDD83686AD}" type="slidenum">
              <a:rPr lang="en-GB">
                <a:solidFill>
                  <a:prstClr val="white"/>
                </a:solidFill>
              </a:rPr>
              <a:pPr>
                <a:defRPr/>
              </a:pPr>
              <a:t>39</a:t>
            </a:fld>
            <a:endParaRPr lang="en-GB">
              <a:solidFill>
                <a:prstClr val="white"/>
              </a:solidFill>
            </a:endParaRPr>
          </a:p>
        </p:txBody>
      </p:sp>
      <p:sp>
        <p:nvSpPr>
          <p:cNvPr id="66562" name="Rectangle 2"/>
          <p:cNvSpPr>
            <a:spLocks noGrp="1" noChangeArrowheads="1"/>
          </p:cNvSpPr>
          <p:nvPr>
            <p:ph type="title" idx="4294967295"/>
          </p:nvPr>
        </p:nvSpPr>
        <p:spPr>
          <a:xfrm>
            <a:off x="3059832" y="116632"/>
            <a:ext cx="5839371" cy="1066800"/>
          </a:xfrm>
        </p:spPr>
        <p:txBody>
          <a:bodyPr>
            <a:normAutofit/>
          </a:bodyPr>
          <a:lstStyle/>
          <a:p>
            <a:pPr eaLnBrk="1" hangingPunct="1"/>
            <a:r>
              <a:rPr lang="es-ES" altLang="ja-JP" sz="3600" b="1" dirty="0" smtClean="0">
                <a:ea typeface="ＭＳ Ｐゴシック"/>
                <a:cs typeface="ＭＳ Ｐゴシック"/>
              </a:rPr>
              <a:t>Vacunación</a:t>
            </a:r>
            <a:endParaRPr lang="es-ES" sz="3600" b="1" dirty="0" smtClean="0"/>
          </a:p>
        </p:txBody>
      </p:sp>
      <p:graphicFrame>
        <p:nvGraphicFramePr>
          <p:cNvPr id="39026" name="Group 114"/>
          <p:cNvGraphicFramePr>
            <a:graphicFrameLocks noGrp="1"/>
          </p:cNvGraphicFramePr>
          <p:nvPr>
            <p:ph type="body" idx="4294967295"/>
            <p:extLst>
              <p:ext uri="{D42A27DB-BD31-4B8C-83A1-F6EECF244321}">
                <p14:modId xmlns:p14="http://schemas.microsoft.com/office/powerpoint/2010/main" val="1889744158"/>
              </p:ext>
            </p:extLst>
          </p:nvPr>
        </p:nvGraphicFramePr>
        <p:xfrm>
          <a:off x="107504" y="1340768"/>
          <a:ext cx="9001000" cy="2916302"/>
        </p:xfrm>
        <a:graphic>
          <a:graphicData uri="http://schemas.openxmlformats.org/drawingml/2006/table">
            <a:tbl>
              <a:tblPr firstRow="1" bandRow="1">
                <a:tableStyleId>{69CF1AB2-1976-4502-BF36-3FF5EA218861}</a:tableStyleId>
              </a:tblPr>
              <a:tblGrid>
                <a:gridCol w="1441713"/>
                <a:gridCol w="1366630"/>
                <a:gridCol w="1540852"/>
                <a:gridCol w="1592676"/>
                <a:gridCol w="1546961"/>
                <a:gridCol w="1512168"/>
              </a:tblGrid>
              <a:tr h="1185288">
                <a:tc>
                  <a:txBody>
                    <a:bodyPr/>
                    <a:lstStyle/>
                    <a:p>
                      <a:pPr marL="0" marR="0" lvl="0" indent="0" algn="ctr" defTabSz="957263" rtl="0" eaLnBrk="1" fontAlgn="base" latinLnBrk="0" hangingPunct="1">
                        <a:lnSpc>
                          <a:spcPct val="100000"/>
                        </a:lnSpc>
                        <a:spcBef>
                          <a:spcPct val="20000"/>
                        </a:spcBef>
                        <a:spcAft>
                          <a:spcPct val="0"/>
                        </a:spcAft>
                        <a:buClr>
                          <a:srgbClr val="00AFA5"/>
                        </a:buClr>
                        <a:buSzPct val="85000"/>
                        <a:buFont typeface="ZapfDingbats" pitchFamily="82" charset="2"/>
                        <a:buNone/>
                        <a:tabLst/>
                      </a:pPr>
                      <a:endParaRPr kumimoji="0" lang="es-ES" sz="2000" u="none" strike="noStrike" cap="none" normalizeH="0" baseline="0" noProof="0" dirty="0" smtClean="0">
                        <a:ln>
                          <a:noFill/>
                        </a:ln>
                        <a:solidFill>
                          <a:schemeClr val="bg1"/>
                        </a:solidFill>
                        <a:effectLst/>
                      </a:endParaRPr>
                    </a:p>
                    <a:p>
                      <a:pPr marL="0" marR="0" lvl="0" indent="0" algn="ctr" defTabSz="957263" rtl="0" eaLnBrk="1" fontAlgn="base" latinLnBrk="0" hangingPunct="1">
                        <a:lnSpc>
                          <a:spcPct val="100000"/>
                        </a:lnSpc>
                        <a:spcBef>
                          <a:spcPct val="20000"/>
                        </a:spcBef>
                        <a:spcAft>
                          <a:spcPct val="0"/>
                        </a:spcAft>
                        <a:buClr>
                          <a:srgbClr val="00AFA5"/>
                        </a:buClr>
                        <a:buSzPct val="85000"/>
                        <a:buFont typeface="ZapfDingbats" pitchFamily="82" charset="2"/>
                        <a:buNone/>
                        <a:tabLst/>
                      </a:pPr>
                      <a:r>
                        <a:rPr kumimoji="0" lang="es-ES" sz="2000" u="none" strike="noStrike" cap="none" normalizeH="0" baseline="0" noProof="0" dirty="0" smtClean="0">
                          <a:ln>
                            <a:noFill/>
                          </a:ln>
                          <a:solidFill>
                            <a:schemeClr val="bg1"/>
                          </a:solidFill>
                          <a:effectLst/>
                        </a:rPr>
                        <a:t>EEUU</a:t>
                      </a:r>
                      <a:r>
                        <a:rPr kumimoji="0" lang="es-ES" sz="1200" u="none" strike="noStrike" cap="none" normalizeH="0" baseline="30000" noProof="0" dirty="0" smtClean="0">
                          <a:ln>
                            <a:noFill/>
                          </a:ln>
                          <a:solidFill>
                            <a:schemeClr val="bg1"/>
                          </a:solidFill>
                          <a:effectLst/>
                        </a:rPr>
                        <a:t>(1)</a:t>
                      </a:r>
                      <a:endParaRPr kumimoji="0" lang="es-ES" sz="1200" b="0" i="0" u="none" strike="noStrike" cap="none" normalizeH="0" baseline="30000" noProof="0" dirty="0" smtClean="0">
                        <a:ln>
                          <a:noFill/>
                        </a:ln>
                        <a:solidFill>
                          <a:schemeClr val="bg1"/>
                        </a:solidFill>
                        <a:effectLst/>
                        <a:latin typeface="Calibri" pitchFamily="34" charset="0"/>
                      </a:endParaRPr>
                    </a:p>
                  </a:txBody>
                  <a:tcPr anchor="b" horzOverflow="overflow">
                    <a:solidFill>
                      <a:schemeClr val="accent1">
                        <a:lumMod val="75000"/>
                      </a:schemeClr>
                    </a:solidFill>
                  </a:tcPr>
                </a:tc>
                <a:tc>
                  <a:txBody>
                    <a:bodyPr/>
                    <a:lstStyle/>
                    <a:p>
                      <a:pPr marL="0" marR="0" lvl="0" indent="0" algn="ctr" defTabSz="957263" rtl="0" eaLnBrk="1" fontAlgn="base" latinLnBrk="0" hangingPunct="1">
                        <a:lnSpc>
                          <a:spcPct val="100000"/>
                        </a:lnSpc>
                        <a:spcBef>
                          <a:spcPct val="20000"/>
                        </a:spcBef>
                        <a:spcAft>
                          <a:spcPct val="0"/>
                        </a:spcAft>
                        <a:buClr>
                          <a:srgbClr val="00AFA5"/>
                        </a:buClr>
                        <a:buSzPct val="85000"/>
                        <a:buFont typeface="ZapfDingbats" pitchFamily="82" charset="2"/>
                        <a:buNone/>
                        <a:tabLst/>
                      </a:pPr>
                      <a:endParaRPr kumimoji="0" lang="es-ES" sz="1800" u="none" strike="noStrike" cap="none" normalizeH="0" baseline="0" noProof="0" dirty="0" smtClean="0">
                        <a:ln>
                          <a:noFill/>
                        </a:ln>
                        <a:solidFill>
                          <a:schemeClr val="bg1"/>
                        </a:solidFill>
                        <a:effectLst/>
                      </a:endParaRPr>
                    </a:p>
                    <a:p>
                      <a:pPr marL="0" marR="0" lvl="0" indent="0" algn="ctr" defTabSz="957263" rtl="0" eaLnBrk="1" fontAlgn="base" latinLnBrk="0" hangingPunct="1">
                        <a:lnSpc>
                          <a:spcPct val="100000"/>
                        </a:lnSpc>
                        <a:spcBef>
                          <a:spcPct val="20000"/>
                        </a:spcBef>
                        <a:spcAft>
                          <a:spcPct val="0"/>
                        </a:spcAft>
                        <a:buClr>
                          <a:srgbClr val="00AFA5"/>
                        </a:buClr>
                        <a:buSzPct val="85000"/>
                        <a:buFont typeface="ZapfDingbats" pitchFamily="82" charset="2"/>
                        <a:buNone/>
                        <a:tabLst/>
                      </a:pPr>
                      <a:r>
                        <a:rPr kumimoji="0" lang="es-ES" sz="1800" u="none" strike="noStrike" cap="none" normalizeH="0" baseline="0" noProof="0" dirty="0" smtClean="0">
                          <a:ln>
                            <a:noFill/>
                          </a:ln>
                          <a:solidFill>
                            <a:schemeClr val="bg1"/>
                          </a:solidFill>
                          <a:effectLst/>
                        </a:rPr>
                        <a:t>AUSTRALIA</a:t>
                      </a:r>
                      <a:r>
                        <a:rPr kumimoji="0" lang="es-ES" sz="1200" u="none" strike="noStrike" kern="1200" cap="none" normalizeH="0" baseline="30000" noProof="0" dirty="0" smtClean="0">
                          <a:ln>
                            <a:noFill/>
                          </a:ln>
                          <a:solidFill>
                            <a:schemeClr val="bg1"/>
                          </a:solidFill>
                          <a:effectLst/>
                        </a:rPr>
                        <a:t>(2)</a:t>
                      </a:r>
                      <a:endParaRPr kumimoji="0" lang="es-ES" sz="1200" b="0" i="0" u="none" strike="noStrike" kern="1200" cap="none" normalizeH="0" baseline="30000" noProof="0" dirty="0" smtClean="0">
                        <a:ln>
                          <a:noFill/>
                        </a:ln>
                        <a:solidFill>
                          <a:schemeClr val="bg1"/>
                        </a:solidFill>
                        <a:effectLst/>
                        <a:latin typeface="Calibri" pitchFamily="34" charset="0"/>
                        <a:ea typeface="+mn-ea"/>
                        <a:cs typeface="+mn-cs"/>
                      </a:endParaRPr>
                    </a:p>
                  </a:txBody>
                  <a:tcPr anchor="b" horzOverflow="overflow">
                    <a:solidFill>
                      <a:schemeClr val="accent1">
                        <a:lumMod val="75000"/>
                      </a:schemeClr>
                    </a:solidFill>
                  </a:tcPr>
                </a:tc>
                <a:tc>
                  <a:txBody>
                    <a:bodyPr/>
                    <a:lstStyle/>
                    <a:p>
                      <a:pPr marL="0" marR="0" lvl="0" indent="0" algn="ctr" defTabSz="957263" rtl="0" eaLnBrk="1" fontAlgn="base" latinLnBrk="0" hangingPunct="1">
                        <a:lnSpc>
                          <a:spcPct val="100000"/>
                        </a:lnSpc>
                        <a:spcBef>
                          <a:spcPct val="20000"/>
                        </a:spcBef>
                        <a:spcAft>
                          <a:spcPct val="0"/>
                        </a:spcAft>
                        <a:buClr>
                          <a:srgbClr val="00AFA5"/>
                        </a:buClr>
                        <a:buSzPct val="85000"/>
                        <a:buFont typeface="ZapfDingbats" pitchFamily="82" charset="2"/>
                        <a:buNone/>
                        <a:tabLst/>
                      </a:pPr>
                      <a:endParaRPr kumimoji="0" lang="es-ES" sz="1600" u="none" strike="noStrike" cap="none" normalizeH="0" baseline="0" noProof="0" dirty="0" smtClean="0">
                        <a:ln>
                          <a:noFill/>
                        </a:ln>
                        <a:solidFill>
                          <a:schemeClr val="bg1"/>
                        </a:solidFill>
                        <a:effectLst/>
                      </a:endParaRPr>
                    </a:p>
                    <a:p>
                      <a:pPr marL="0" marR="0" lvl="0" indent="0" algn="ctr" defTabSz="957263" rtl="0" eaLnBrk="1" fontAlgn="base" latinLnBrk="0" hangingPunct="1">
                        <a:lnSpc>
                          <a:spcPct val="100000"/>
                        </a:lnSpc>
                        <a:spcBef>
                          <a:spcPct val="20000"/>
                        </a:spcBef>
                        <a:spcAft>
                          <a:spcPct val="0"/>
                        </a:spcAft>
                        <a:buClr>
                          <a:srgbClr val="00AFA5"/>
                        </a:buClr>
                        <a:buSzPct val="85000"/>
                        <a:buFont typeface="ZapfDingbats" pitchFamily="82" charset="2"/>
                        <a:buNone/>
                        <a:tabLst/>
                      </a:pPr>
                      <a:r>
                        <a:rPr kumimoji="0" lang="es-ES" sz="1600" u="none" strike="noStrike" cap="none" normalizeH="0" baseline="0" noProof="0" dirty="0" smtClean="0">
                          <a:ln>
                            <a:noFill/>
                          </a:ln>
                          <a:solidFill>
                            <a:schemeClr val="bg1"/>
                          </a:solidFill>
                          <a:effectLst/>
                        </a:rPr>
                        <a:t>CANADA</a:t>
                      </a:r>
                      <a:r>
                        <a:rPr kumimoji="0" lang="es-ES" sz="1200" u="none" strike="noStrike" cap="none" normalizeH="0" baseline="30000" noProof="0" dirty="0" smtClean="0">
                          <a:ln>
                            <a:noFill/>
                          </a:ln>
                          <a:solidFill>
                            <a:schemeClr val="bg1"/>
                          </a:solidFill>
                          <a:effectLst/>
                        </a:rPr>
                        <a:t>(3)</a:t>
                      </a:r>
                      <a:endParaRPr kumimoji="0" lang="es-ES" sz="1200" b="0" i="0" u="none" strike="noStrike" cap="none" normalizeH="0" baseline="30000" noProof="0" dirty="0" smtClean="0">
                        <a:ln>
                          <a:noFill/>
                        </a:ln>
                        <a:solidFill>
                          <a:schemeClr val="bg1"/>
                        </a:solidFill>
                        <a:effectLst/>
                        <a:latin typeface="Calibri" pitchFamily="34" charset="0"/>
                      </a:endParaRPr>
                    </a:p>
                  </a:txBody>
                  <a:tcPr anchor="b" horzOverflow="overflow">
                    <a:solidFill>
                      <a:schemeClr val="accent1">
                        <a:lumMod val="75000"/>
                      </a:schemeClr>
                    </a:solidFill>
                  </a:tcPr>
                </a:tc>
                <a:tc>
                  <a:txBody>
                    <a:bodyPr/>
                    <a:lstStyle/>
                    <a:p>
                      <a:pPr marL="0" marR="0" lvl="0" indent="0" algn="ctr" defTabSz="957263" rtl="0" eaLnBrk="1" fontAlgn="base" latinLnBrk="0" hangingPunct="1">
                        <a:lnSpc>
                          <a:spcPct val="100000"/>
                        </a:lnSpc>
                        <a:spcBef>
                          <a:spcPct val="20000"/>
                        </a:spcBef>
                        <a:spcAft>
                          <a:spcPct val="0"/>
                        </a:spcAft>
                        <a:buClr>
                          <a:srgbClr val="00AFA5"/>
                        </a:buClr>
                        <a:buSzPct val="85000"/>
                        <a:buFont typeface="ZapfDingbats" pitchFamily="82" charset="2"/>
                        <a:buNone/>
                        <a:tabLst/>
                      </a:pPr>
                      <a:endParaRPr kumimoji="0" lang="es-ES" sz="1600" u="none" strike="noStrike" cap="none" normalizeH="0" baseline="0" noProof="0" dirty="0" smtClean="0">
                        <a:ln>
                          <a:noFill/>
                        </a:ln>
                        <a:solidFill>
                          <a:schemeClr val="bg1"/>
                        </a:solidFill>
                        <a:effectLst/>
                      </a:endParaRPr>
                    </a:p>
                    <a:p>
                      <a:pPr marL="0" marR="0" lvl="0" indent="0" algn="ctr" defTabSz="957263" rtl="0" eaLnBrk="1" fontAlgn="base" latinLnBrk="0" hangingPunct="1">
                        <a:lnSpc>
                          <a:spcPct val="100000"/>
                        </a:lnSpc>
                        <a:spcBef>
                          <a:spcPct val="20000"/>
                        </a:spcBef>
                        <a:spcAft>
                          <a:spcPct val="0"/>
                        </a:spcAft>
                        <a:buClr>
                          <a:srgbClr val="00AFA5"/>
                        </a:buClr>
                        <a:buSzPct val="85000"/>
                        <a:buFont typeface="ZapfDingbats" pitchFamily="82" charset="2"/>
                        <a:buNone/>
                        <a:tabLst/>
                      </a:pPr>
                      <a:r>
                        <a:rPr kumimoji="0" lang="es-ES" sz="1600" u="none" strike="noStrike" cap="none" normalizeH="0" baseline="0" noProof="0" dirty="0" smtClean="0">
                          <a:ln>
                            <a:noFill/>
                          </a:ln>
                          <a:solidFill>
                            <a:schemeClr val="bg1"/>
                          </a:solidFill>
                          <a:effectLst/>
                        </a:rPr>
                        <a:t>AUSTRIA</a:t>
                      </a:r>
                      <a:r>
                        <a:rPr kumimoji="0" lang="es-ES" sz="1200" u="none" strike="noStrike" cap="none" normalizeH="0" baseline="30000" noProof="0" dirty="0" smtClean="0">
                          <a:ln>
                            <a:noFill/>
                          </a:ln>
                          <a:solidFill>
                            <a:schemeClr val="bg1"/>
                          </a:solidFill>
                          <a:effectLst/>
                        </a:rPr>
                        <a:t>(4)</a:t>
                      </a:r>
                      <a:r>
                        <a:rPr kumimoji="0" lang="es-ES" sz="1200" u="none" strike="noStrike" cap="none" normalizeH="0" baseline="0" noProof="0" dirty="0" smtClean="0">
                          <a:ln>
                            <a:noFill/>
                          </a:ln>
                          <a:solidFill>
                            <a:schemeClr val="bg1"/>
                          </a:solidFill>
                          <a:effectLst/>
                        </a:rPr>
                        <a:t> </a:t>
                      </a:r>
                      <a:endParaRPr kumimoji="0" lang="es-ES" sz="1200" b="0" i="0" u="none" strike="noStrike" cap="none" normalizeH="0" baseline="0" noProof="0" dirty="0" smtClean="0">
                        <a:ln>
                          <a:noFill/>
                        </a:ln>
                        <a:solidFill>
                          <a:schemeClr val="bg1"/>
                        </a:solidFill>
                        <a:effectLst/>
                        <a:latin typeface="Calibri" pitchFamily="34" charset="0"/>
                      </a:endParaRPr>
                    </a:p>
                  </a:txBody>
                  <a:tcPr anchor="b" horzOverflow="overflow">
                    <a:solidFill>
                      <a:schemeClr val="accent1">
                        <a:lumMod val="75000"/>
                      </a:schemeClr>
                    </a:solidFill>
                  </a:tcPr>
                </a:tc>
                <a:tc>
                  <a:txBody>
                    <a:bodyPr/>
                    <a:lstStyle/>
                    <a:p>
                      <a:pPr marL="0" marR="0" lvl="0" indent="0" algn="ctr" defTabSz="957263" rtl="0" eaLnBrk="1" fontAlgn="base" latinLnBrk="0" hangingPunct="1">
                        <a:lnSpc>
                          <a:spcPct val="100000"/>
                        </a:lnSpc>
                        <a:spcBef>
                          <a:spcPct val="20000"/>
                        </a:spcBef>
                        <a:spcAft>
                          <a:spcPct val="0"/>
                        </a:spcAft>
                        <a:buClr>
                          <a:srgbClr val="00AFA5"/>
                        </a:buClr>
                        <a:buSzPct val="85000"/>
                        <a:buFont typeface="ZapfDingbats" pitchFamily="82" charset="2"/>
                        <a:buNone/>
                        <a:tabLst/>
                      </a:pPr>
                      <a:endParaRPr kumimoji="0" lang="es-ES" sz="1600" u="none" strike="noStrike" cap="none" normalizeH="0" baseline="0" noProof="0" dirty="0" smtClean="0">
                        <a:ln>
                          <a:noFill/>
                        </a:ln>
                        <a:solidFill>
                          <a:schemeClr val="bg1"/>
                        </a:solidFill>
                        <a:effectLst/>
                      </a:endParaRPr>
                    </a:p>
                    <a:p>
                      <a:pPr marL="0" marR="0" lvl="0" indent="0" algn="ctr" defTabSz="957263" rtl="0" eaLnBrk="1" fontAlgn="base" latinLnBrk="0" hangingPunct="1">
                        <a:lnSpc>
                          <a:spcPct val="100000"/>
                        </a:lnSpc>
                        <a:spcBef>
                          <a:spcPct val="20000"/>
                        </a:spcBef>
                        <a:spcAft>
                          <a:spcPct val="0"/>
                        </a:spcAft>
                        <a:buClr>
                          <a:srgbClr val="00AFA5"/>
                        </a:buClr>
                        <a:buSzPct val="85000"/>
                        <a:buFont typeface="ZapfDingbats" pitchFamily="82" charset="2"/>
                        <a:buNone/>
                        <a:tabLst/>
                      </a:pPr>
                      <a:r>
                        <a:rPr kumimoji="0" lang="es-ES" sz="1600" u="none" strike="noStrike" cap="none" normalizeH="0" baseline="0" noProof="0" dirty="0" smtClean="0">
                          <a:ln>
                            <a:noFill/>
                          </a:ln>
                          <a:solidFill>
                            <a:schemeClr val="bg1"/>
                          </a:solidFill>
                          <a:effectLst/>
                        </a:rPr>
                        <a:t>ALEMANIA </a:t>
                      </a:r>
                      <a:r>
                        <a:rPr kumimoji="0" lang="es-ES" sz="1600" u="none" strike="noStrike" cap="none" normalizeH="0" baseline="30000" noProof="0" dirty="0" smtClean="0">
                          <a:ln>
                            <a:noFill/>
                          </a:ln>
                          <a:solidFill>
                            <a:schemeClr val="bg1"/>
                          </a:solidFill>
                          <a:effectLst/>
                        </a:rPr>
                        <a:t>(5</a:t>
                      </a:r>
                      <a:r>
                        <a:rPr kumimoji="0" lang="es-ES" sz="1200" u="none" strike="noStrike" cap="none" normalizeH="0" baseline="30000" noProof="0" dirty="0" smtClean="0">
                          <a:ln>
                            <a:noFill/>
                          </a:ln>
                          <a:solidFill>
                            <a:schemeClr val="bg1"/>
                          </a:solidFill>
                          <a:effectLst/>
                        </a:rPr>
                        <a:t>)</a:t>
                      </a:r>
                      <a:endParaRPr kumimoji="0" lang="es-ES" sz="1200" b="0" i="0" u="none" strike="noStrike" cap="none" normalizeH="0" baseline="30000" noProof="0" dirty="0" smtClean="0">
                        <a:ln>
                          <a:noFill/>
                        </a:ln>
                        <a:solidFill>
                          <a:schemeClr val="bg1"/>
                        </a:solidFill>
                        <a:effectLst/>
                        <a:latin typeface="Calibri" pitchFamily="34" charset="0"/>
                      </a:endParaRPr>
                    </a:p>
                  </a:txBody>
                  <a:tcPr anchor="b" horzOverflow="overflow">
                    <a:solidFill>
                      <a:schemeClr val="accent1">
                        <a:lumMod val="75000"/>
                      </a:schemeClr>
                    </a:solidFill>
                  </a:tcPr>
                </a:tc>
                <a:tc>
                  <a:txBody>
                    <a:bodyPr/>
                    <a:lstStyle/>
                    <a:p>
                      <a:pPr marL="0" marR="0" lvl="0" indent="0" algn="ctr" defTabSz="957263" rtl="0" eaLnBrk="1" fontAlgn="base" latinLnBrk="0" hangingPunct="1">
                        <a:lnSpc>
                          <a:spcPct val="100000"/>
                        </a:lnSpc>
                        <a:spcBef>
                          <a:spcPct val="20000"/>
                        </a:spcBef>
                        <a:spcAft>
                          <a:spcPct val="0"/>
                        </a:spcAft>
                        <a:buClr>
                          <a:srgbClr val="00AFA5"/>
                        </a:buClr>
                        <a:buSzPct val="85000"/>
                        <a:buFont typeface="ZapfDingbats" pitchFamily="82" charset="2"/>
                        <a:buNone/>
                        <a:tabLst/>
                      </a:pPr>
                      <a:r>
                        <a:rPr kumimoji="0" lang="es-ES" sz="1600" b="1" u="none" strike="noStrike" kern="1200" cap="none" normalizeH="0" baseline="0" noProof="0" dirty="0" smtClean="0">
                          <a:ln>
                            <a:noFill/>
                          </a:ln>
                          <a:solidFill>
                            <a:schemeClr val="bg1"/>
                          </a:solidFill>
                          <a:effectLst/>
                          <a:latin typeface="+mn-lt"/>
                          <a:ea typeface="+mn-ea"/>
                          <a:cs typeface="+mn-cs"/>
                        </a:rPr>
                        <a:t>ITALIA</a:t>
                      </a:r>
                    </a:p>
                    <a:p>
                      <a:pPr marL="0" marR="0" lvl="0" indent="0" algn="ctr" defTabSz="957263" rtl="0" eaLnBrk="1" fontAlgn="base" latinLnBrk="0" hangingPunct="1">
                        <a:lnSpc>
                          <a:spcPct val="100000"/>
                        </a:lnSpc>
                        <a:spcBef>
                          <a:spcPct val="20000"/>
                        </a:spcBef>
                        <a:spcAft>
                          <a:spcPct val="0"/>
                        </a:spcAft>
                        <a:buClr>
                          <a:srgbClr val="00AFA5"/>
                        </a:buClr>
                        <a:buSzPct val="85000"/>
                        <a:buFont typeface="ZapfDingbats" pitchFamily="82" charset="2"/>
                        <a:buNone/>
                        <a:tabLst/>
                      </a:pPr>
                      <a:r>
                        <a:rPr kumimoji="0" lang="es-ES" sz="1600" b="1" u="none" strike="noStrike" kern="1200" cap="none" normalizeH="0" baseline="0" noProof="0" dirty="0" smtClean="0">
                          <a:ln>
                            <a:noFill/>
                          </a:ln>
                          <a:solidFill>
                            <a:schemeClr val="bg1"/>
                          </a:solidFill>
                          <a:effectLst/>
                          <a:latin typeface="+mn-lt"/>
                          <a:ea typeface="+mn-ea"/>
                          <a:cs typeface="+mn-cs"/>
                        </a:rPr>
                        <a:t>(2 regiones) </a:t>
                      </a:r>
                      <a:r>
                        <a:rPr kumimoji="0" lang="es-ES" sz="1600" b="1" u="none" strike="noStrike" kern="1200" cap="none" normalizeH="0" baseline="30000" noProof="0" dirty="0" smtClean="0">
                          <a:ln>
                            <a:noFill/>
                          </a:ln>
                          <a:solidFill>
                            <a:schemeClr val="bg1"/>
                          </a:solidFill>
                          <a:effectLst/>
                          <a:latin typeface="+mn-lt"/>
                          <a:ea typeface="+mn-ea"/>
                          <a:cs typeface="+mn-cs"/>
                        </a:rPr>
                        <a:t>(6)</a:t>
                      </a:r>
                    </a:p>
                  </a:txBody>
                  <a:tcPr anchor="b" horzOverflow="overflow">
                    <a:solidFill>
                      <a:schemeClr val="accent1">
                        <a:lumMod val="75000"/>
                      </a:schemeClr>
                    </a:solidFill>
                  </a:tcPr>
                </a:tc>
              </a:tr>
              <a:tr h="1132383">
                <a:tc>
                  <a:txBody>
                    <a:bodyPr/>
                    <a:lstStyle/>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400" u="none" strike="noStrike" cap="none" normalizeH="0" baseline="0" noProof="0" dirty="0" smtClean="0">
                          <a:ln>
                            <a:noFill/>
                          </a:ln>
                          <a:solidFill>
                            <a:schemeClr val="dk1"/>
                          </a:solidFill>
                          <a:effectLst/>
                          <a:latin typeface="+mj-lt"/>
                        </a:rPr>
                        <a:t>Rutinaria para niños </a:t>
                      </a:r>
                      <a:r>
                        <a:rPr kumimoji="0" lang="es-ES" sz="1400" u="none" strike="noStrike" cap="none" normalizeH="0" baseline="0" noProof="0" dirty="0" smtClean="0">
                          <a:ln>
                            <a:noFill/>
                          </a:ln>
                          <a:solidFill>
                            <a:srgbClr val="C00000"/>
                          </a:solidFill>
                          <a:effectLst/>
                          <a:latin typeface="+mj-lt"/>
                        </a:rPr>
                        <a:t>11/12a </a:t>
                      </a:r>
                    </a:p>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400" u="none" strike="noStrike" cap="none" normalizeH="0" baseline="0" noProof="0" dirty="0" smtClean="0">
                          <a:ln>
                            <a:noFill/>
                          </a:ln>
                          <a:effectLst/>
                          <a:latin typeface="+mj-lt"/>
                        </a:rPr>
                        <a:t>Catch up : 13-21a</a:t>
                      </a:r>
                      <a:endParaRPr kumimoji="0" lang="es-ES" sz="1400" b="1" i="0" u="none" strike="noStrike" cap="none" normalizeH="0" baseline="0" noProof="0" dirty="0" smtClean="0">
                        <a:ln>
                          <a:noFill/>
                        </a:ln>
                        <a:solidFill>
                          <a:srgbClr val="1D60D2"/>
                        </a:solidFill>
                        <a:effectLst/>
                        <a:latin typeface="+mj-lt"/>
                      </a:endParaRPr>
                    </a:p>
                  </a:txBody>
                  <a:tcPr anchor="ctr" horzOverflow="overflow"/>
                </a:tc>
                <a:tc>
                  <a:txBody>
                    <a:bodyPr/>
                    <a:lstStyle/>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400" u="none" strike="noStrike" kern="1200" cap="none" normalizeH="0" baseline="0" noProof="0" dirty="0" smtClean="0">
                          <a:ln>
                            <a:noFill/>
                          </a:ln>
                          <a:solidFill>
                            <a:schemeClr val="dk1"/>
                          </a:solidFill>
                          <a:effectLst/>
                          <a:latin typeface="+mn-lt"/>
                          <a:ea typeface="+mn-ea"/>
                          <a:cs typeface="+mn-cs"/>
                        </a:rPr>
                        <a:t>Rutinaria para niños </a:t>
                      </a:r>
                      <a:r>
                        <a:rPr kumimoji="0" lang="es-ES" sz="1400" u="none" strike="noStrike" cap="none" normalizeH="0" baseline="0" noProof="0" dirty="0" smtClean="0">
                          <a:ln>
                            <a:noFill/>
                          </a:ln>
                          <a:solidFill>
                            <a:srgbClr val="C00000"/>
                          </a:solidFill>
                          <a:effectLst/>
                          <a:latin typeface="+mj-lt"/>
                        </a:rPr>
                        <a:t>12-13a</a:t>
                      </a:r>
                    </a:p>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400" u="none" strike="noStrike" kern="1200" cap="none" normalizeH="0" baseline="0" noProof="0" dirty="0" smtClean="0">
                          <a:ln>
                            <a:noFill/>
                          </a:ln>
                          <a:solidFill>
                            <a:schemeClr val="dk1"/>
                          </a:solidFill>
                          <a:effectLst/>
                          <a:latin typeface="+mn-lt"/>
                          <a:ea typeface="+mn-ea"/>
                          <a:cs typeface="+mn-cs"/>
                        </a:rPr>
                        <a:t>Catch up </a:t>
                      </a:r>
                      <a:r>
                        <a:rPr kumimoji="0" lang="es-ES" sz="1400" u="none" strike="noStrike" cap="none" normalizeH="0" baseline="0" noProof="0" dirty="0" smtClean="0">
                          <a:ln>
                            <a:noFill/>
                          </a:ln>
                          <a:effectLst/>
                          <a:latin typeface="+mj-lt"/>
                        </a:rPr>
                        <a:t>: 14-15a</a:t>
                      </a:r>
                      <a:endParaRPr kumimoji="0" lang="es-ES" sz="1400" b="1" i="0" u="none" strike="noStrike" cap="none" normalizeH="0" baseline="0" noProof="0" dirty="0" smtClean="0">
                        <a:ln>
                          <a:noFill/>
                        </a:ln>
                        <a:solidFill>
                          <a:srgbClr val="1D60D2"/>
                        </a:solidFill>
                        <a:effectLst/>
                        <a:latin typeface="+mj-lt"/>
                      </a:endParaRPr>
                    </a:p>
                  </a:txBody>
                  <a:tcPr anchor="ctr" horzOverflow="overflow"/>
                </a:tc>
                <a:tc>
                  <a:txBody>
                    <a:bodyPr/>
                    <a:lstStyle/>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400" u="none" strike="noStrike" cap="none" normalizeH="0" baseline="0" noProof="0" dirty="0" smtClean="0">
                          <a:ln>
                            <a:noFill/>
                          </a:ln>
                          <a:effectLst/>
                          <a:latin typeface="+mj-lt"/>
                        </a:rPr>
                        <a:t>Niños 9-26 a</a:t>
                      </a:r>
                    </a:p>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400" u="none" strike="noStrike" cap="none" normalizeH="0" baseline="0" noProof="0" dirty="0" smtClean="0">
                          <a:ln>
                            <a:noFill/>
                          </a:ln>
                          <a:effectLst/>
                          <a:latin typeface="+mj-lt"/>
                        </a:rPr>
                        <a:t>Rutinaria </a:t>
                      </a:r>
                      <a:r>
                        <a:rPr kumimoji="0" lang="es-ES" sz="1400" u="none" strike="noStrike" cap="none" normalizeH="0" baseline="0" noProof="0" dirty="0" smtClean="0">
                          <a:ln>
                            <a:noFill/>
                          </a:ln>
                          <a:solidFill>
                            <a:srgbClr val="C00000"/>
                          </a:solidFill>
                          <a:effectLst/>
                          <a:latin typeface="+mj-lt"/>
                        </a:rPr>
                        <a:t>9-13 a</a:t>
                      </a:r>
                    </a:p>
                  </a:txBody>
                  <a:tcPr anchor="ctr" horzOverflow="overflow"/>
                </a:tc>
                <a:tc>
                  <a:txBody>
                    <a:bodyPr/>
                    <a:lstStyle/>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400" u="none" strike="noStrike" cap="none" normalizeH="0" baseline="0" noProof="0" dirty="0" smtClean="0">
                          <a:ln>
                            <a:noFill/>
                          </a:ln>
                          <a:effectLst/>
                          <a:latin typeface="+mj-lt"/>
                        </a:rPr>
                        <a:t>Niños de </a:t>
                      </a:r>
                      <a:r>
                        <a:rPr kumimoji="0" lang="es-ES" sz="1400" u="none" strike="noStrike" cap="none" normalizeH="0" baseline="0" noProof="0" dirty="0" smtClean="0">
                          <a:ln>
                            <a:noFill/>
                          </a:ln>
                          <a:solidFill>
                            <a:srgbClr val="C00000"/>
                          </a:solidFill>
                          <a:effectLst/>
                          <a:latin typeface="+mj-lt"/>
                        </a:rPr>
                        <a:t>9-12 a</a:t>
                      </a:r>
                    </a:p>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defRPr/>
                      </a:pPr>
                      <a:r>
                        <a:rPr kumimoji="0" lang="es-ES" sz="1400" u="none" strike="noStrike" cap="none" normalizeH="0" baseline="0" noProof="0" dirty="0" smtClean="0">
                          <a:ln>
                            <a:noFill/>
                          </a:ln>
                          <a:effectLst/>
                          <a:latin typeface="+mj-lt"/>
                        </a:rPr>
                        <a:t>(2-Dosis)</a:t>
                      </a:r>
                      <a:endParaRPr kumimoji="0" lang="es-ES" sz="1400" b="1" i="0" u="none" strike="noStrike" cap="none" normalizeH="0" baseline="0" noProof="0" dirty="0" smtClean="0">
                        <a:ln>
                          <a:noFill/>
                        </a:ln>
                        <a:solidFill>
                          <a:srgbClr val="1D60D2"/>
                        </a:solidFill>
                        <a:effectLst/>
                        <a:latin typeface="+mj-lt"/>
                      </a:endParaRPr>
                    </a:p>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400" u="none" strike="noStrike" cap="none" normalizeH="0" baseline="0" noProof="0" dirty="0" smtClean="0">
                          <a:ln>
                            <a:noFill/>
                          </a:ln>
                          <a:effectLst/>
                          <a:latin typeface="+mj-lt"/>
                        </a:rPr>
                        <a:t>Catch up: 13-15a</a:t>
                      </a:r>
                    </a:p>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400" u="none" strike="noStrike" cap="none" normalizeH="0" baseline="0" noProof="0" dirty="0" smtClean="0">
                          <a:ln>
                            <a:noFill/>
                          </a:ln>
                          <a:effectLst/>
                          <a:latin typeface="+mj-lt"/>
                        </a:rPr>
                        <a:t>(3-Dosis)</a:t>
                      </a:r>
                    </a:p>
                  </a:txBody>
                  <a:tcPr anchor="ctr" horzOverflow="overflow"/>
                </a:tc>
                <a:tc>
                  <a:txBody>
                    <a:bodyPr/>
                    <a:lstStyle/>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400" u="none" strike="noStrike" cap="none" normalizeH="0" baseline="0" noProof="0" dirty="0" smtClean="0">
                          <a:ln>
                            <a:noFill/>
                          </a:ln>
                          <a:effectLst/>
                          <a:latin typeface="+mj-lt"/>
                        </a:rPr>
                        <a:t>Adolescentes masculinos (12-17 años, preferiblemente) </a:t>
                      </a:r>
                      <a:endParaRPr kumimoji="0" lang="es-ES" sz="1400" b="1" i="0" u="none" strike="noStrike" cap="none" normalizeH="0" baseline="0" noProof="0" dirty="0" smtClean="0">
                        <a:ln>
                          <a:noFill/>
                        </a:ln>
                        <a:solidFill>
                          <a:srgbClr val="1D60D2"/>
                        </a:solidFill>
                        <a:effectLst/>
                        <a:latin typeface="+mj-lt"/>
                      </a:endParaRPr>
                    </a:p>
                  </a:txBody>
                  <a:tcPr anchor="ctr" horzOverflow="overflow"/>
                </a:tc>
                <a:tc>
                  <a:txBody>
                    <a:bodyPr/>
                    <a:lstStyle/>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400" u="none" strike="noStrike" kern="1200" cap="none" normalizeH="0" baseline="0" noProof="0" dirty="0" smtClean="0">
                          <a:ln>
                            <a:noFill/>
                          </a:ln>
                          <a:solidFill>
                            <a:schemeClr val="dk1"/>
                          </a:solidFill>
                          <a:effectLst/>
                          <a:latin typeface="+mj-lt"/>
                          <a:ea typeface="+mn-ea"/>
                          <a:cs typeface="+mn-cs"/>
                        </a:rPr>
                        <a:t>Vacunación en niños 11 años</a:t>
                      </a:r>
                      <a:endParaRPr kumimoji="0" lang="es-ES" sz="1400" u="none" strike="noStrike" kern="1200" cap="none" normalizeH="0" baseline="0" noProof="0" dirty="0" smtClean="0">
                        <a:ln>
                          <a:noFill/>
                        </a:ln>
                        <a:solidFill>
                          <a:srgbClr val="C00000"/>
                        </a:solidFill>
                        <a:effectLst/>
                        <a:latin typeface="+mj-lt"/>
                        <a:ea typeface="+mn-ea"/>
                        <a:cs typeface="+mn-cs"/>
                      </a:endParaRPr>
                    </a:p>
                  </a:txBody>
                  <a:tcPr anchor="ctr" horzOverflow="overflow"/>
                </a:tc>
              </a:tr>
              <a:tr h="598631">
                <a:tc>
                  <a:txBody>
                    <a:bodyPr/>
                    <a:lstStyle/>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100" u="none" strike="noStrike" cap="none" normalizeH="0" baseline="0" noProof="0" dirty="0" smtClean="0">
                          <a:ln>
                            <a:noFill/>
                          </a:ln>
                          <a:effectLst/>
                        </a:rPr>
                        <a:t>Programa financiado desde el 2011 en todos los estados</a:t>
                      </a:r>
                      <a:endParaRPr kumimoji="0" lang="es-ES" sz="1100" b="0" i="1" u="none" strike="noStrike" cap="none" normalizeH="0" baseline="0" noProof="0" dirty="0" smtClean="0">
                        <a:ln>
                          <a:noFill/>
                        </a:ln>
                        <a:solidFill>
                          <a:srgbClr val="1D60D2"/>
                        </a:solidFill>
                        <a:effectLst/>
                        <a:latin typeface="Calibri" pitchFamily="34" charset="0"/>
                      </a:endParaRPr>
                    </a:p>
                  </a:txBody>
                  <a:tcPr anchor="ctr" horzOverflow="overflow"/>
                </a:tc>
                <a:tc>
                  <a:txBody>
                    <a:bodyPr/>
                    <a:lstStyle/>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100" u="none" strike="noStrike" cap="none" normalizeH="0" baseline="0" noProof="0" dirty="0" smtClean="0">
                          <a:ln>
                            <a:noFill/>
                          </a:ln>
                          <a:effectLst/>
                        </a:rPr>
                        <a:t>Programa escolar; inicio Q2 2013</a:t>
                      </a:r>
                      <a:endParaRPr kumimoji="0" lang="es-ES" sz="1100" b="0" i="1" u="none" strike="noStrike" cap="none" normalizeH="0" baseline="0" noProof="0" dirty="0" smtClean="0">
                        <a:ln>
                          <a:noFill/>
                        </a:ln>
                        <a:solidFill>
                          <a:srgbClr val="1D60D2"/>
                        </a:solidFill>
                        <a:effectLst/>
                        <a:latin typeface="Calibri" pitchFamily="34" charset="0"/>
                      </a:endParaRPr>
                    </a:p>
                  </a:txBody>
                  <a:tcPr anchor="ctr" horzOverflow="overflow"/>
                </a:tc>
                <a:tc>
                  <a:txBody>
                    <a:bodyPr/>
                    <a:lstStyle/>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100" u="none" strike="noStrike" cap="none" normalizeH="0" baseline="0" noProof="0" dirty="0" smtClean="0">
                          <a:ln>
                            <a:noFill/>
                          </a:ln>
                          <a:effectLst/>
                        </a:rPr>
                        <a:t>2013</a:t>
                      </a:r>
                      <a:endParaRPr kumimoji="0" lang="es-ES" sz="1100" b="0" i="1" u="none" strike="noStrike" cap="none" normalizeH="0" baseline="0" noProof="0" dirty="0" smtClean="0">
                        <a:ln>
                          <a:noFill/>
                        </a:ln>
                        <a:solidFill>
                          <a:srgbClr val="1D60D2"/>
                        </a:solidFill>
                        <a:effectLst/>
                        <a:latin typeface="Calibri" pitchFamily="34" charset="0"/>
                      </a:endParaRPr>
                    </a:p>
                  </a:txBody>
                  <a:tcPr anchor="ctr" horzOverflow="overflow"/>
                </a:tc>
                <a:tc>
                  <a:txBody>
                    <a:bodyPr/>
                    <a:lstStyle/>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defRPr/>
                      </a:pPr>
                      <a:r>
                        <a:rPr kumimoji="0" lang="es-ES" sz="1100" u="none" strike="noStrike" cap="none" normalizeH="0" baseline="0" noProof="0" dirty="0" smtClean="0">
                          <a:ln>
                            <a:noFill/>
                          </a:ln>
                          <a:effectLst/>
                        </a:rPr>
                        <a:t>2014</a:t>
                      </a:r>
                      <a:endParaRPr kumimoji="0" lang="es-ES" sz="1100" b="0" i="1" u="none" strike="noStrike" cap="none" normalizeH="0" baseline="0" noProof="0" dirty="0" smtClean="0">
                        <a:ln>
                          <a:noFill/>
                        </a:ln>
                        <a:solidFill>
                          <a:srgbClr val="1D60D2"/>
                        </a:solidFill>
                        <a:effectLst/>
                        <a:latin typeface="Calibri" pitchFamily="34" charset="0"/>
                      </a:endParaRPr>
                    </a:p>
                  </a:txBody>
                  <a:tcPr anchor="ctr" horzOverflow="overflow"/>
                </a:tc>
                <a:tc>
                  <a:txBody>
                    <a:bodyPr/>
                    <a:lstStyle/>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100" u="none" strike="noStrike" cap="none" normalizeH="0" baseline="0" noProof="0" dirty="0" smtClean="0">
                          <a:ln>
                            <a:noFill/>
                          </a:ln>
                          <a:effectLst/>
                        </a:rPr>
                        <a:t>2013</a:t>
                      </a:r>
                      <a:endParaRPr kumimoji="0" lang="es-ES" sz="1100" b="0" i="1" u="none" strike="noStrike" cap="none" normalizeH="0" baseline="0" noProof="0" dirty="0" smtClean="0">
                        <a:ln>
                          <a:noFill/>
                        </a:ln>
                        <a:solidFill>
                          <a:srgbClr val="1D60D2"/>
                        </a:solidFill>
                        <a:effectLst/>
                        <a:latin typeface="Calibri" pitchFamily="34" charset="0"/>
                      </a:endParaRPr>
                    </a:p>
                  </a:txBody>
                  <a:tcPr anchor="ctr" horzOverflow="overflow"/>
                </a:tc>
                <a:tc>
                  <a:txBody>
                    <a:bodyPr/>
                    <a:lstStyle/>
                    <a:p>
                      <a:pPr marL="0" marR="0" lvl="0" indent="0" algn="ctr" defTabSz="957263" rtl="0" eaLnBrk="1" fontAlgn="base" latinLnBrk="0" hangingPunct="1">
                        <a:lnSpc>
                          <a:spcPct val="100000"/>
                        </a:lnSpc>
                        <a:spcBef>
                          <a:spcPct val="20000"/>
                        </a:spcBef>
                        <a:spcAft>
                          <a:spcPct val="0"/>
                        </a:spcAft>
                        <a:buClr>
                          <a:srgbClr val="1D60D2"/>
                        </a:buClr>
                        <a:buSzPct val="85000"/>
                        <a:buFont typeface="Arial" charset="0"/>
                        <a:buNone/>
                        <a:tabLst/>
                      </a:pPr>
                      <a:r>
                        <a:rPr kumimoji="0" lang="es-ES" sz="1100" u="none" strike="noStrike" kern="1200" cap="none" normalizeH="0" baseline="0" noProof="0" dirty="0" smtClean="0">
                          <a:ln>
                            <a:noFill/>
                          </a:ln>
                          <a:solidFill>
                            <a:schemeClr val="dk1"/>
                          </a:solidFill>
                          <a:effectLst/>
                          <a:latin typeface="+mn-lt"/>
                          <a:ea typeface="+mn-ea"/>
                          <a:cs typeface="+mn-cs"/>
                        </a:rPr>
                        <a:t>2014</a:t>
                      </a:r>
                    </a:p>
                  </a:txBody>
                  <a:tcPr anchor="ctr" horzOverflow="overflow"/>
                </a:tc>
              </a:tr>
            </a:tbl>
          </a:graphicData>
        </a:graphic>
      </p:graphicFrame>
      <p:sp>
        <p:nvSpPr>
          <p:cNvPr id="3" name="Rectangle 2"/>
          <p:cNvSpPr/>
          <p:nvPr/>
        </p:nvSpPr>
        <p:spPr>
          <a:xfrm>
            <a:off x="6141387" y="4303730"/>
            <a:ext cx="2816634" cy="338554"/>
          </a:xfrm>
          <a:prstGeom prst="rect">
            <a:avLst/>
          </a:prstGeom>
        </p:spPr>
        <p:txBody>
          <a:bodyPr wrap="square">
            <a:spAutoFit/>
          </a:bodyPr>
          <a:lstStyle/>
          <a:p>
            <a:r>
              <a:rPr lang="en-GB" sz="1050" dirty="0" err="1" smtClean="0">
                <a:solidFill>
                  <a:schemeClr val="accent1">
                    <a:lumMod val="50000"/>
                  </a:schemeClr>
                </a:solidFill>
                <a:latin typeface="Calibri" pitchFamily="34" charset="0"/>
              </a:rPr>
              <a:t>Audisio</a:t>
            </a:r>
            <a:r>
              <a:rPr lang="en-GB" sz="1050" dirty="0" smtClean="0">
                <a:solidFill>
                  <a:schemeClr val="accent1">
                    <a:lumMod val="50000"/>
                  </a:schemeClr>
                </a:solidFill>
                <a:latin typeface="Calibri" pitchFamily="34" charset="0"/>
              </a:rPr>
              <a:t> et al . </a:t>
            </a:r>
            <a:r>
              <a:rPr lang="en-GB" sz="1600" b="1" dirty="0" smtClean="0">
                <a:solidFill>
                  <a:schemeClr val="accent1">
                    <a:lumMod val="50000"/>
                  </a:schemeClr>
                </a:solidFill>
                <a:latin typeface="Calibri" pitchFamily="34" charset="0"/>
              </a:rPr>
              <a:t>2015</a:t>
            </a:r>
            <a:endParaRPr lang="fr-FR" sz="1600" b="1" dirty="0">
              <a:solidFill>
                <a:schemeClr val="accent1">
                  <a:lumMod val="50000"/>
                </a:schemeClr>
              </a:solidFill>
              <a:latin typeface="Calibri" pitchFamily="34"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556792"/>
            <a:ext cx="609524" cy="609524"/>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1556792"/>
            <a:ext cx="609524" cy="609524"/>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0588" y="1556792"/>
            <a:ext cx="609524" cy="609524"/>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7864" y="1556792"/>
            <a:ext cx="609524" cy="609524"/>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4764" y="1484784"/>
            <a:ext cx="753540" cy="609524"/>
          </a:xfrm>
          <a:prstGeom prst="rect">
            <a:avLst/>
          </a:prstGeom>
        </p:spPr>
      </p:pic>
      <p:pic>
        <p:nvPicPr>
          <p:cNvPr id="11" name="Picture 2" descr="C:\Users\sboht\AppData\Local\Microsoft\Windows\Temporary Internet Files\Content.IE5\QTZKWLHJ\MP900362708[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1556792"/>
            <a:ext cx="792088" cy="40210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740352" y="6417148"/>
            <a:ext cx="1296144"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
        <p:nvSpPr>
          <p:cNvPr id="5" name="4 CuadroTexto"/>
          <p:cNvSpPr txBox="1"/>
          <p:nvPr/>
        </p:nvSpPr>
        <p:spPr>
          <a:xfrm>
            <a:off x="329624" y="4781897"/>
            <a:ext cx="8496944" cy="1046440"/>
          </a:xfrm>
          <a:prstGeom prst="rect">
            <a:avLst/>
          </a:prstGeom>
          <a:noFill/>
        </p:spPr>
        <p:txBody>
          <a:bodyPr wrap="square" rtlCol="0">
            <a:spAutoFit/>
          </a:bodyPr>
          <a:lstStyle/>
          <a:p>
            <a:r>
              <a:rPr lang="es-ES" sz="1400" dirty="0"/>
              <a:t>Hay </a:t>
            </a:r>
            <a:r>
              <a:rPr lang="es-ES" sz="2000" b="1" dirty="0"/>
              <a:t>42</a:t>
            </a:r>
            <a:r>
              <a:rPr lang="es-ES" sz="2000" dirty="0"/>
              <a:t> </a:t>
            </a:r>
            <a:r>
              <a:rPr lang="es-ES" sz="1400" dirty="0"/>
              <a:t>países que tienen </a:t>
            </a:r>
            <a:r>
              <a:rPr lang="es-ES" sz="1400" b="1" dirty="0"/>
              <a:t>incluida la vacunación sistemática frente </a:t>
            </a:r>
            <a:r>
              <a:rPr lang="es-ES" sz="1400" b="1" dirty="0" smtClean="0"/>
              <a:t>al VPH </a:t>
            </a:r>
            <a:r>
              <a:rPr lang="es-ES" sz="1400" b="1" dirty="0"/>
              <a:t>en </a:t>
            </a:r>
            <a:r>
              <a:rPr lang="es-ES" sz="1400" b="1" dirty="0" smtClean="0"/>
              <a:t>varones</a:t>
            </a:r>
            <a:r>
              <a:rPr lang="es-ES" sz="1400" dirty="0" smtClean="0"/>
              <a:t>: EE.UU</a:t>
            </a:r>
            <a:r>
              <a:rPr lang="es-ES" sz="1400" dirty="0"/>
              <a:t>., Canadá, Australia, Nueva </a:t>
            </a:r>
            <a:r>
              <a:rPr lang="es-ES" sz="1400" dirty="0" smtClean="0"/>
              <a:t>Zelanda, Argentina</a:t>
            </a:r>
            <a:r>
              <a:rPr lang="es-ES" sz="1400" dirty="0"/>
              <a:t>, Brasil, Chile, Panamá, Uruguay, Israel, Alemania, </a:t>
            </a:r>
            <a:r>
              <a:rPr lang="es-ES" sz="1400" dirty="0" smtClean="0"/>
              <a:t>Austria, Bélgica</a:t>
            </a:r>
            <a:r>
              <a:rPr lang="es-ES" sz="1400" dirty="0"/>
              <a:t>, Croacia, República Checa, Dinamarca, Eslovaquia, </a:t>
            </a:r>
            <a:r>
              <a:rPr lang="es-ES" sz="1400" dirty="0" smtClean="0"/>
              <a:t>Eslovenia, Finlandia</a:t>
            </a:r>
            <a:r>
              <a:rPr lang="es-ES" sz="1400" dirty="0"/>
              <a:t>, Francia, Hungría, Irlanda, Italia, Liechtenstein,</a:t>
            </a:r>
          </a:p>
          <a:p>
            <a:r>
              <a:rPr lang="es-ES" sz="1400" dirty="0"/>
              <a:t>Luxemburgo, Noruega, Países Bajos, Portugal, Serbia, Suecia, Suiza </a:t>
            </a:r>
            <a:r>
              <a:rPr lang="es-ES" sz="1400" dirty="0" smtClean="0"/>
              <a:t>y Reino </a:t>
            </a:r>
            <a:r>
              <a:rPr lang="es-ES" sz="1400" dirty="0"/>
              <a:t>Unido</a:t>
            </a:r>
          </a:p>
        </p:txBody>
      </p:sp>
      <p:sp>
        <p:nvSpPr>
          <p:cNvPr id="12" name="11 CuadroTexto"/>
          <p:cNvSpPr txBox="1"/>
          <p:nvPr/>
        </p:nvSpPr>
        <p:spPr>
          <a:xfrm>
            <a:off x="6998871" y="5674448"/>
            <a:ext cx="689897" cy="338554"/>
          </a:xfrm>
          <a:prstGeom prst="rect">
            <a:avLst/>
          </a:prstGeom>
          <a:noFill/>
        </p:spPr>
        <p:txBody>
          <a:bodyPr wrap="square" rtlCol="0">
            <a:spAutoFit/>
          </a:bodyPr>
          <a:lstStyle/>
          <a:p>
            <a:r>
              <a:rPr lang="es-ES" sz="1600" b="1" dirty="0" smtClean="0"/>
              <a:t>2021</a:t>
            </a:r>
            <a:endParaRPr lang="es-ES" sz="1600" b="1" dirty="0"/>
          </a:p>
        </p:txBody>
      </p:sp>
    </p:spTree>
    <p:extLst>
      <p:ext uri="{BB962C8B-B14F-4D97-AF65-F5344CB8AC3E}">
        <p14:creationId xmlns:p14="http://schemas.microsoft.com/office/powerpoint/2010/main" val="1478909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23851" y="211138"/>
            <a:ext cx="7560518" cy="696912"/>
          </a:xfrm>
        </p:spPr>
        <p:txBody>
          <a:bodyPr>
            <a:noAutofit/>
          </a:bodyPr>
          <a:lstStyle/>
          <a:p>
            <a:pPr eaLnBrk="1" hangingPunct="1"/>
            <a:r>
              <a:rPr lang="es-ES" altLang="es-ES" sz="2800" b="1" dirty="0" smtClean="0"/>
              <a:t>CARGA DE LA ENFERMEDAD POR VPH EN MUJERES Y HOMBRES EN EUROPA</a:t>
            </a:r>
            <a:endParaRPr lang="es-ES" altLang="es-ES" sz="2800" b="1" dirty="0" smtClean="0">
              <a:solidFill>
                <a:srgbClr val="FFFF00"/>
              </a:solidFill>
            </a:endParaRPr>
          </a:p>
        </p:txBody>
      </p:sp>
      <p:sp>
        <p:nvSpPr>
          <p:cNvPr id="7173" name="Rectangle 4"/>
          <p:cNvSpPr>
            <a:spLocks noChangeArrowheads="1"/>
          </p:cNvSpPr>
          <p:nvPr/>
        </p:nvSpPr>
        <p:spPr bwMode="auto">
          <a:xfrm>
            <a:off x="3627438" y="6021388"/>
            <a:ext cx="2030412" cy="620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s-ES" dirty="0">
              <a:solidFill>
                <a:srgbClr val="000099"/>
              </a:solidFill>
            </a:endParaRPr>
          </a:p>
        </p:txBody>
      </p:sp>
      <p:sp>
        <p:nvSpPr>
          <p:cNvPr id="7174" name="Text Box 5"/>
          <p:cNvSpPr txBox="1">
            <a:spLocks noChangeArrowheads="1"/>
          </p:cNvSpPr>
          <p:nvPr/>
        </p:nvSpPr>
        <p:spPr bwMode="auto">
          <a:xfrm>
            <a:off x="665163" y="6310313"/>
            <a:ext cx="4554537"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Aft>
                <a:spcPct val="0"/>
              </a:spcAft>
              <a:buClrTx/>
              <a:buSzTx/>
              <a:buFontTx/>
              <a:buNone/>
            </a:pPr>
            <a:endParaRPr lang="es-ES" altLang="es-ES" sz="1000" b="0" dirty="0" smtClean="0">
              <a:solidFill>
                <a:srgbClr val="5F5F5F"/>
              </a:solidFill>
            </a:endParaRPr>
          </a:p>
        </p:txBody>
      </p:sp>
      <p:grpSp>
        <p:nvGrpSpPr>
          <p:cNvPr id="17414" name="Group 6"/>
          <p:cNvGrpSpPr>
            <a:grpSpLocks/>
          </p:cNvGrpSpPr>
          <p:nvPr/>
        </p:nvGrpSpPr>
        <p:grpSpPr bwMode="auto">
          <a:xfrm>
            <a:off x="881062" y="1670542"/>
            <a:ext cx="7416801" cy="4346575"/>
            <a:chOff x="567" y="694"/>
            <a:chExt cx="4672" cy="2738"/>
          </a:xfrm>
        </p:grpSpPr>
        <p:sp>
          <p:nvSpPr>
            <p:cNvPr id="7185" name="Text Box 7"/>
            <p:cNvSpPr txBox="1">
              <a:spLocks noChangeArrowheads="1"/>
            </p:cNvSpPr>
            <p:nvPr/>
          </p:nvSpPr>
          <p:spPr bwMode="auto">
            <a:xfrm>
              <a:off x="1376" y="694"/>
              <a:ext cx="326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ClrTx/>
                <a:buSzTx/>
                <a:buFontTx/>
                <a:buNone/>
              </a:pPr>
              <a:endParaRPr lang="es-ES" altLang="es-ES" sz="1600" i="1" dirty="0" smtClean="0">
                <a:solidFill>
                  <a:srgbClr val="000099"/>
                </a:solidFill>
              </a:endParaRPr>
            </a:p>
          </p:txBody>
        </p:sp>
        <p:sp>
          <p:nvSpPr>
            <p:cNvPr id="7186" name="Freeform 8"/>
            <p:cNvSpPr>
              <a:spLocks/>
            </p:cNvSpPr>
            <p:nvPr/>
          </p:nvSpPr>
          <p:spPr bwMode="auto">
            <a:xfrm>
              <a:off x="2935" y="2822"/>
              <a:ext cx="1141" cy="404"/>
            </a:xfrm>
            <a:custGeom>
              <a:avLst/>
              <a:gdLst>
                <a:gd name="T0" fmla="*/ 0 w 1414"/>
                <a:gd name="T1" fmla="*/ 2 h 492"/>
                <a:gd name="T2" fmla="*/ 0 w 1414"/>
                <a:gd name="T3" fmla="*/ 184 h 492"/>
                <a:gd name="T4" fmla="*/ 484 w 1414"/>
                <a:gd name="T5" fmla="*/ 184 h 492"/>
                <a:gd name="T6" fmla="*/ 388 w 1414"/>
                <a:gd name="T7" fmla="*/ 0 h 492"/>
                <a:gd name="T8" fmla="*/ 0 w 1414"/>
                <a:gd name="T9" fmla="*/ 2 h 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4" h="492">
                  <a:moveTo>
                    <a:pt x="0" y="2"/>
                  </a:moveTo>
                  <a:lnTo>
                    <a:pt x="0" y="492"/>
                  </a:lnTo>
                  <a:lnTo>
                    <a:pt x="1414" y="492"/>
                  </a:lnTo>
                  <a:lnTo>
                    <a:pt x="1135" y="0"/>
                  </a:lnTo>
                  <a:lnTo>
                    <a:pt x="0" y="2"/>
                  </a:lnTo>
                  <a:close/>
                </a:path>
              </a:pathLst>
            </a:custGeom>
            <a:solidFill>
              <a:srgbClr val="9933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99"/>
                </a:solidFill>
              </a:endParaRPr>
            </a:p>
          </p:txBody>
        </p:sp>
        <p:sp>
          <p:nvSpPr>
            <p:cNvPr id="7187" name="Freeform 9"/>
            <p:cNvSpPr>
              <a:spLocks/>
            </p:cNvSpPr>
            <p:nvPr/>
          </p:nvSpPr>
          <p:spPr bwMode="auto">
            <a:xfrm>
              <a:off x="1532" y="2822"/>
              <a:ext cx="1390" cy="404"/>
            </a:xfrm>
            <a:custGeom>
              <a:avLst/>
              <a:gdLst>
                <a:gd name="T0" fmla="*/ 588 w 1723"/>
                <a:gd name="T1" fmla="*/ 2 h 492"/>
                <a:gd name="T2" fmla="*/ 588 w 1723"/>
                <a:gd name="T3" fmla="*/ 184 h 492"/>
                <a:gd name="T4" fmla="*/ 0 w 1723"/>
                <a:gd name="T5" fmla="*/ 184 h 492"/>
                <a:gd name="T6" fmla="*/ 103 w 1723"/>
                <a:gd name="T7" fmla="*/ 0 h 492"/>
                <a:gd name="T8" fmla="*/ 588 w 1723"/>
                <a:gd name="T9" fmla="*/ 2 h 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3" h="492">
                  <a:moveTo>
                    <a:pt x="1723" y="2"/>
                  </a:moveTo>
                  <a:lnTo>
                    <a:pt x="1723" y="492"/>
                  </a:lnTo>
                  <a:lnTo>
                    <a:pt x="0" y="492"/>
                  </a:lnTo>
                  <a:lnTo>
                    <a:pt x="302" y="0"/>
                  </a:lnTo>
                  <a:lnTo>
                    <a:pt x="1723" y="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99"/>
                </a:solidFill>
              </a:endParaRPr>
            </a:p>
          </p:txBody>
        </p:sp>
        <p:sp>
          <p:nvSpPr>
            <p:cNvPr id="7188" name="Line 10"/>
            <p:cNvSpPr>
              <a:spLocks noChangeShapeType="1"/>
            </p:cNvSpPr>
            <p:nvPr/>
          </p:nvSpPr>
          <p:spPr bwMode="auto">
            <a:xfrm>
              <a:off x="791" y="3243"/>
              <a:ext cx="406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99"/>
                </a:solidFill>
              </a:endParaRPr>
            </a:p>
          </p:txBody>
        </p:sp>
        <p:sp>
          <p:nvSpPr>
            <p:cNvPr id="7189" name="Line 11"/>
            <p:cNvSpPr>
              <a:spLocks noChangeShapeType="1"/>
            </p:cNvSpPr>
            <p:nvPr/>
          </p:nvSpPr>
          <p:spPr bwMode="auto">
            <a:xfrm>
              <a:off x="1118" y="1211"/>
              <a:ext cx="15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99"/>
                </a:solidFill>
              </a:endParaRPr>
            </a:p>
          </p:txBody>
        </p:sp>
        <p:sp>
          <p:nvSpPr>
            <p:cNvPr id="7190" name="Line 12"/>
            <p:cNvSpPr>
              <a:spLocks noChangeShapeType="1"/>
            </p:cNvSpPr>
            <p:nvPr/>
          </p:nvSpPr>
          <p:spPr bwMode="auto">
            <a:xfrm>
              <a:off x="1102" y="1775"/>
              <a:ext cx="36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99"/>
                </a:solidFill>
              </a:endParaRPr>
            </a:p>
          </p:txBody>
        </p:sp>
        <p:sp>
          <p:nvSpPr>
            <p:cNvPr id="7191" name="Line 13"/>
            <p:cNvSpPr>
              <a:spLocks noChangeShapeType="1"/>
            </p:cNvSpPr>
            <p:nvPr/>
          </p:nvSpPr>
          <p:spPr bwMode="auto">
            <a:xfrm>
              <a:off x="1121" y="2191"/>
              <a:ext cx="36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99"/>
                </a:solidFill>
              </a:endParaRPr>
            </a:p>
          </p:txBody>
        </p:sp>
        <p:sp>
          <p:nvSpPr>
            <p:cNvPr id="7192" name="AutoShape 14"/>
            <p:cNvSpPr>
              <a:spLocks noChangeArrowheads="1"/>
            </p:cNvSpPr>
            <p:nvPr/>
          </p:nvSpPr>
          <p:spPr bwMode="auto">
            <a:xfrm rot="10800000">
              <a:off x="2102" y="1791"/>
              <a:ext cx="1410" cy="41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77 w 21600"/>
                <a:gd name="T13" fmla="*/ 3704 h 21600"/>
                <a:gd name="T14" fmla="*/ 17923 w 21600"/>
                <a:gd name="T15" fmla="*/ 17896 h 21600"/>
              </a:gdLst>
              <a:ahLst/>
              <a:cxnLst>
                <a:cxn ang="T8">
                  <a:pos x="T0" y="T1"/>
                </a:cxn>
                <a:cxn ang="T9">
                  <a:pos x="T2" y="T3"/>
                </a:cxn>
                <a:cxn ang="T10">
                  <a:pos x="T4" y="T5"/>
                </a:cxn>
                <a:cxn ang="T11">
                  <a:pos x="T6" y="T7"/>
                </a:cxn>
              </a:cxnLst>
              <a:rect l="T12" t="T13" r="T14" b="T15"/>
              <a:pathLst>
                <a:path w="21600" h="21600">
                  <a:moveTo>
                    <a:pt x="0" y="0"/>
                  </a:moveTo>
                  <a:lnTo>
                    <a:pt x="3763" y="21600"/>
                  </a:lnTo>
                  <a:lnTo>
                    <a:pt x="17837" y="21600"/>
                  </a:lnTo>
                  <a:lnTo>
                    <a:pt x="21600" y="0"/>
                  </a:lnTo>
                  <a:lnTo>
                    <a:pt x="0" y="0"/>
                  </a:lnTo>
                  <a:close/>
                </a:path>
              </a:pathLst>
            </a:custGeom>
            <a:solidFill>
              <a:srgbClr val="9F9F9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s-ES" dirty="0">
                <a:solidFill>
                  <a:srgbClr val="000099"/>
                </a:solidFill>
              </a:endParaRPr>
            </a:p>
          </p:txBody>
        </p:sp>
        <p:sp>
          <p:nvSpPr>
            <p:cNvPr id="7193" name="AutoShape 15"/>
            <p:cNvSpPr>
              <a:spLocks noChangeArrowheads="1"/>
            </p:cNvSpPr>
            <p:nvPr/>
          </p:nvSpPr>
          <p:spPr bwMode="auto">
            <a:xfrm rot="10800000">
              <a:off x="1781" y="2213"/>
              <a:ext cx="2045" cy="5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96 w 21600"/>
                <a:gd name="T13" fmla="*/ 3510 h 21600"/>
                <a:gd name="T14" fmla="*/ 18104 w 21600"/>
                <a:gd name="T15" fmla="*/ 18090 h 21600"/>
              </a:gdLst>
              <a:ahLst/>
              <a:cxnLst>
                <a:cxn ang="T8">
                  <a:pos x="T0" y="T1"/>
                </a:cxn>
                <a:cxn ang="T9">
                  <a:pos x="T2" y="T3"/>
                </a:cxn>
                <a:cxn ang="T10">
                  <a:pos x="T4" y="T5"/>
                </a:cxn>
                <a:cxn ang="T11">
                  <a:pos x="T6" y="T7"/>
                </a:cxn>
              </a:cxnLst>
              <a:rect l="T12" t="T13" r="T14" b="T15"/>
              <a:pathLst>
                <a:path w="21600" h="21600">
                  <a:moveTo>
                    <a:pt x="0" y="0"/>
                  </a:moveTo>
                  <a:lnTo>
                    <a:pt x="3389" y="21600"/>
                  </a:lnTo>
                  <a:lnTo>
                    <a:pt x="18211" y="21600"/>
                  </a:lnTo>
                  <a:lnTo>
                    <a:pt x="21600" y="0"/>
                  </a:lnTo>
                  <a:lnTo>
                    <a:pt x="0" y="0"/>
                  </a:lnTo>
                  <a:close/>
                </a:path>
              </a:pathLst>
            </a:custGeom>
            <a:solidFill>
              <a:srgbClr val="993366"/>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s-ES" dirty="0">
                <a:solidFill>
                  <a:srgbClr val="000099"/>
                </a:solidFill>
              </a:endParaRPr>
            </a:p>
          </p:txBody>
        </p:sp>
        <p:sp>
          <p:nvSpPr>
            <p:cNvPr id="7194" name="Text Box 16"/>
            <p:cNvSpPr txBox="1">
              <a:spLocks noChangeArrowheads="1"/>
            </p:cNvSpPr>
            <p:nvPr/>
          </p:nvSpPr>
          <p:spPr bwMode="auto">
            <a:xfrm>
              <a:off x="3972" y="2609"/>
              <a:ext cx="921"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lnSpc>
                  <a:spcPct val="90000"/>
                </a:lnSpc>
                <a:spcBef>
                  <a:spcPct val="0"/>
                </a:spcBef>
                <a:spcAft>
                  <a:spcPct val="0"/>
                </a:spcAft>
                <a:buClrTx/>
                <a:buSzTx/>
                <a:buFontTx/>
                <a:buNone/>
              </a:pPr>
              <a:r>
                <a:rPr lang="es-ES" altLang="es-ES" sz="1600" dirty="0" smtClean="0">
                  <a:solidFill>
                    <a:srgbClr val="993366"/>
                  </a:solidFill>
                </a:rPr>
                <a:t>Cáncer cervical</a:t>
              </a:r>
            </a:p>
          </p:txBody>
        </p:sp>
        <p:sp>
          <p:nvSpPr>
            <p:cNvPr id="7195" name="AutoShape 17"/>
            <p:cNvSpPr>
              <a:spLocks noChangeArrowheads="1"/>
            </p:cNvSpPr>
            <p:nvPr/>
          </p:nvSpPr>
          <p:spPr bwMode="auto">
            <a:xfrm>
              <a:off x="2643" y="965"/>
              <a:ext cx="309" cy="269"/>
            </a:xfrm>
            <a:prstGeom prst="triangle">
              <a:avLst>
                <a:gd name="adj" fmla="val 49597"/>
              </a:avLst>
            </a:prstGeom>
            <a:solidFill>
              <a:srgbClr val="3366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s-ES" dirty="0">
                <a:solidFill>
                  <a:srgbClr val="000099"/>
                </a:solidFill>
              </a:endParaRPr>
            </a:p>
          </p:txBody>
        </p:sp>
        <p:sp>
          <p:nvSpPr>
            <p:cNvPr id="7196" name="Text Box 18"/>
            <p:cNvSpPr txBox="1">
              <a:spLocks noChangeArrowheads="1"/>
            </p:cNvSpPr>
            <p:nvPr/>
          </p:nvSpPr>
          <p:spPr bwMode="auto">
            <a:xfrm>
              <a:off x="4170" y="2035"/>
              <a:ext cx="1069"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lnSpc>
                  <a:spcPct val="90000"/>
                </a:lnSpc>
                <a:spcBef>
                  <a:spcPct val="0"/>
                </a:spcBef>
                <a:spcAft>
                  <a:spcPct val="0"/>
                </a:spcAft>
                <a:buClrTx/>
                <a:buSzTx/>
                <a:buFontTx/>
                <a:buNone/>
              </a:pPr>
              <a:r>
                <a:rPr lang="es-ES" altLang="es-ES" sz="1600" dirty="0" smtClean="0">
                  <a:solidFill>
                    <a:srgbClr val="993366"/>
                  </a:solidFill>
                </a:rPr>
                <a:t>Cáncer de cabeza y cuello</a:t>
              </a:r>
            </a:p>
          </p:txBody>
        </p:sp>
        <p:sp>
          <p:nvSpPr>
            <p:cNvPr id="7197" name="AutoShape 19"/>
            <p:cNvSpPr>
              <a:spLocks noChangeArrowheads="1"/>
            </p:cNvSpPr>
            <p:nvPr/>
          </p:nvSpPr>
          <p:spPr bwMode="auto">
            <a:xfrm rot="10800000">
              <a:off x="2339" y="1532"/>
              <a:ext cx="930" cy="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1 w 21600"/>
                <a:gd name="T13" fmla="*/ 3415 h 21600"/>
                <a:gd name="T14" fmla="*/ 18139 w 21600"/>
                <a:gd name="T15" fmla="*/ 18185 h 21600"/>
              </a:gdLst>
              <a:ahLst/>
              <a:cxnLst>
                <a:cxn ang="T8">
                  <a:pos x="T0" y="T1"/>
                </a:cxn>
                <a:cxn ang="T9">
                  <a:pos x="T2" y="T3"/>
                </a:cxn>
                <a:cxn ang="T10">
                  <a:pos x="T4" y="T5"/>
                </a:cxn>
                <a:cxn ang="T11">
                  <a:pos x="T6" y="T7"/>
                </a:cxn>
              </a:cxnLst>
              <a:rect l="T12" t="T13" r="T14" b="T15"/>
              <a:pathLst>
                <a:path w="21600" h="21600">
                  <a:moveTo>
                    <a:pt x="0" y="0"/>
                  </a:moveTo>
                  <a:lnTo>
                    <a:pt x="3314" y="21600"/>
                  </a:lnTo>
                  <a:lnTo>
                    <a:pt x="18286" y="21600"/>
                  </a:lnTo>
                  <a:lnTo>
                    <a:pt x="21600" y="0"/>
                  </a:lnTo>
                  <a:lnTo>
                    <a:pt x="0" y="0"/>
                  </a:lnTo>
                  <a:close/>
                </a:path>
              </a:pathLst>
            </a:custGeom>
            <a:solidFill>
              <a:srgbClr val="9F9F9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defRPr/>
              </a:pPr>
              <a:endParaRPr lang="es-ES" dirty="0">
                <a:solidFill>
                  <a:srgbClr val="000099"/>
                </a:solidFill>
              </a:endParaRPr>
            </a:p>
          </p:txBody>
        </p:sp>
        <p:sp>
          <p:nvSpPr>
            <p:cNvPr id="7198" name="Text Box 20"/>
            <p:cNvSpPr txBox="1">
              <a:spLocks noChangeArrowheads="1"/>
            </p:cNvSpPr>
            <p:nvPr/>
          </p:nvSpPr>
          <p:spPr bwMode="auto">
            <a:xfrm>
              <a:off x="4108" y="1624"/>
              <a:ext cx="694"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lnSpc>
                  <a:spcPct val="90000"/>
                </a:lnSpc>
                <a:spcBef>
                  <a:spcPct val="0"/>
                </a:spcBef>
                <a:spcAft>
                  <a:spcPct val="0"/>
                </a:spcAft>
                <a:buClrTx/>
                <a:buSzTx/>
                <a:buFontTx/>
                <a:buNone/>
              </a:pPr>
              <a:r>
                <a:rPr lang="es-ES" altLang="es-ES" sz="1600" dirty="0" smtClean="0">
                  <a:solidFill>
                    <a:srgbClr val="993366"/>
                  </a:solidFill>
                </a:rPr>
                <a:t>Cáncer anal</a:t>
              </a:r>
            </a:p>
          </p:txBody>
        </p:sp>
        <p:sp>
          <p:nvSpPr>
            <p:cNvPr id="7199" name="Text Box 21"/>
            <p:cNvSpPr txBox="1">
              <a:spLocks noChangeArrowheads="1"/>
            </p:cNvSpPr>
            <p:nvPr/>
          </p:nvSpPr>
          <p:spPr bwMode="auto">
            <a:xfrm>
              <a:off x="2506" y="2446"/>
              <a:ext cx="691"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lnSpc>
                  <a:spcPct val="90000"/>
                </a:lnSpc>
                <a:spcBef>
                  <a:spcPct val="0"/>
                </a:spcBef>
                <a:spcAft>
                  <a:spcPct val="0"/>
                </a:spcAft>
                <a:buClrTx/>
                <a:buSzTx/>
                <a:buFontTx/>
                <a:buNone/>
              </a:pPr>
              <a:r>
                <a:rPr lang="es-ES" altLang="es-ES" sz="1400" dirty="0" smtClean="0">
                  <a:solidFill>
                    <a:srgbClr val="FFFFFF"/>
                  </a:solidFill>
                </a:rPr>
                <a:t>23.250</a:t>
              </a:r>
            </a:p>
          </p:txBody>
        </p:sp>
        <p:sp>
          <p:nvSpPr>
            <p:cNvPr id="7200" name="Text Box 22"/>
            <p:cNvSpPr txBox="1">
              <a:spLocks noChangeArrowheads="1"/>
            </p:cNvSpPr>
            <p:nvPr/>
          </p:nvSpPr>
          <p:spPr bwMode="auto">
            <a:xfrm>
              <a:off x="3349" y="1365"/>
              <a:ext cx="1444"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lnSpc>
                  <a:spcPct val="90000"/>
                </a:lnSpc>
                <a:spcBef>
                  <a:spcPct val="0"/>
                </a:spcBef>
                <a:spcAft>
                  <a:spcPct val="0"/>
                </a:spcAft>
                <a:buClrTx/>
                <a:buSzTx/>
                <a:buFontTx/>
                <a:buNone/>
              </a:pPr>
              <a:r>
                <a:rPr lang="es-ES" altLang="es-ES" sz="1600" dirty="0" smtClean="0">
                  <a:solidFill>
                    <a:srgbClr val="993366"/>
                  </a:solidFill>
                </a:rPr>
                <a:t>Cáncer </a:t>
              </a:r>
              <a:r>
                <a:rPr lang="es-ES" altLang="es-ES" sz="1600" dirty="0" err="1" smtClean="0">
                  <a:solidFill>
                    <a:srgbClr val="993366"/>
                  </a:solidFill>
                </a:rPr>
                <a:t>vulvar</a:t>
              </a:r>
              <a:r>
                <a:rPr lang="es-ES" altLang="es-ES" sz="1600" dirty="0" smtClean="0">
                  <a:solidFill>
                    <a:srgbClr val="993366"/>
                  </a:solidFill>
                </a:rPr>
                <a:t> y vaginal</a:t>
              </a:r>
            </a:p>
          </p:txBody>
        </p:sp>
        <p:sp>
          <p:nvSpPr>
            <p:cNvPr id="7201" name="Line 23"/>
            <p:cNvSpPr>
              <a:spLocks noChangeShapeType="1"/>
            </p:cNvSpPr>
            <p:nvPr/>
          </p:nvSpPr>
          <p:spPr bwMode="auto">
            <a:xfrm>
              <a:off x="3861" y="2757"/>
              <a:ext cx="9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99"/>
                </a:solidFill>
              </a:endParaRPr>
            </a:p>
          </p:txBody>
        </p:sp>
        <p:sp>
          <p:nvSpPr>
            <p:cNvPr id="7202" name="Line 24"/>
            <p:cNvSpPr>
              <a:spLocks noChangeShapeType="1"/>
            </p:cNvSpPr>
            <p:nvPr/>
          </p:nvSpPr>
          <p:spPr bwMode="auto">
            <a:xfrm>
              <a:off x="3119" y="1518"/>
              <a:ext cx="16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99"/>
                </a:solidFill>
              </a:endParaRPr>
            </a:p>
          </p:txBody>
        </p:sp>
        <p:sp>
          <p:nvSpPr>
            <p:cNvPr id="7203" name="AutoShape 25"/>
            <p:cNvSpPr>
              <a:spLocks noChangeArrowheads="1"/>
            </p:cNvSpPr>
            <p:nvPr/>
          </p:nvSpPr>
          <p:spPr bwMode="auto">
            <a:xfrm rot="10800000">
              <a:off x="2480" y="1231"/>
              <a:ext cx="639" cy="2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99 w 21600"/>
                <a:gd name="T13" fmla="*/ 4727 h 21600"/>
                <a:gd name="T14" fmla="*/ 16901 w 21600"/>
                <a:gd name="T15" fmla="*/ 16873 h 21600"/>
              </a:gdLst>
              <a:ahLst/>
              <a:cxnLst>
                <a:cxn ang="T8">
                  <a:pos x="T0" y="T1"/>
                </a:cxn>
                <a:cxn ang="T9">
                  <a:pos x="T2" y="T3"/>
                </a:cxn>
                <a:cxn ang="T10">
                  <a:pos x="T4" y="T5"/>
                </a:cxn>
                <a:cxn ang="T11">
                  <a:pos x="T6" y="T7"/>
                </a:cxn>
              </a:cxnLst>
              <a:rect l="T12" t="T13" r="T14" b="T15"/>
              <a:pathLst>
                <a:path w="21600" h="21600">
                  <a:moveTo>
                    <a:pt x="0" y="0"/>
                  </a:moveTo>
                  <a:lnTo>
                    <a:pt x="5820" y="21600"/>
                  </a:lnTo>
                  <a:lnTo>
                    <a:pt x="15780" y="21600"/>
                  </a:lnTo>
                  <a:lnTo>
                    <a:pt x="21600" y="0"/>
                  </a:lnTo>
                  <a:lnTo>
                    <a:pt x="0" y="0"/>
                  </a:lnTo>
                  <a:close/>
                </a:path>
              </a:pathLst>
            </a:custGeom>
            <a:solidFill>
              <a:srgbClr val="993366"/>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defRPr/>
              </a:pPr>
              <a:endParaRPr lang="es-ES" dirty="0">
                <a:solidFill>
                  <a:srgbClr val="000099"/>
                </a:solidFill>
              </a:endParaRPr>
            </a:p>
          </p:txBody>
        </p:sp>
        <p:sp>
          <p:nvSpPr>
            <p:cNvPr id="7204" name="Text Box 26"/>
            <p:cNvSpPr txBox="1">
              <a:spLocks noChangeArrowheads="1"/>
            </p:cNvSpPr>
            <p:nvPr/>
          </p:nvSpPr>
          <p:spPr bwMode="auto">
            <a:xfrm>
              <a:off x="2411" y="1300"/>
              <a:ext cx="783"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lnSpc>
                  <a:spcPct val="90000"/>
                </a:lnSpc>
                <a:spcBef>
                  <a:spcPct val="0"/>
                </a:spcBef>
                <a:spcAft>
                  <a:spcPct val="0"/>
                </a:spcAft>
                <a:buClrTx/>
                <a:buSzTx/>
                <a:buFontTx/>
                <a:buNone/>
              </a:pPr>
              <a:r>
                <a:rPr lang="es-ES" altLang="es-ES" sz="1400" dirty="0" smtClean="0">
                  <a:solidFill>
                    <a:srgbClr val="FFFFFF"/>
                  </a:solidFill>
                </a:rPr>
                <a:t>3.850</a:t>
              </a:r>
            </a:p>
          </p:txBody>
        </p:sp>
        <p:sp>
          <p:nvSpPr>
            <p:cNvPr id="7205" name="Text Box 27"/>
            <p:cNvSpPr txBox="1">
              <a:spLocks noChangeArrowheads="1"/>
            </p:cNvSpPr>
            <p:nvPr/>
          </p:nvSpPr>
          <p:spPr bwMode="auto">
            <a:xfrm>
              <a:off x="2398" y="1090"/>
              <a:ext cx="783"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lnSpc>
                  <a:spcPct val="90000"/>
                </a:lnSpc>
                <a:spcBef>
                  <a:spcPct val="0"/>
                </a:spcBef>
                <a:spcAft>
                  <a:spcPct val="0"/>
                </a:spcAft>
                <a:buClrTx/>
                <a:buSzTx/>
                <a:buFontTx/>
                <a:buNone/>
              </a:pPr>
              <a:r>
                <a:rPr lang="es-ES" altLang="es-ES" sz="1400" dirty="0" smtClean="0">
                  <a:solidFill>
                    <a:srgbClr val="FFFFFF"/>
                  </a:solidFill>
                </a:rPr>
                <a:t>1090</a:t>
              </a:r>
            </a:p>
          </p:txBody>
        </p:sp>
        <p:sp>
          <p:nvSpPr>
            <p:cNvPr id="7206" name="Text Box 28"/>
            <p:cNvSpPr txBox="1">
              <a:spLocks noChangeArrowheads="1"/>
            </p:cNvSpPr>
            <p:nvPr/>
          </p:nvSpPr>
          <p:spPr bwMode="auto">
            <a:xfrm>
              <a:off x="1068" y="1061"/>
              <a:ext cx="695"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90000"/>
                </a:lnSpc>
                <a:spcBef>
                  <a:spcPct val="0"/>
                </a:spcBef>
                <a:spcAft>
                  <a:spcPct val="0"/>
                </a:spcAft>
                <a:buClrTx/>
                <a:buSzTx/>
                <a:buFontTx/>
                <a:buNone/>
              </a:pPr>
              <a:r>
                <a:rPr lang="es-ES" altLang="es-ES" sz="1600" dirty="0" smtClean="0">
                  <a:solidFill>
                    <a:srgbClr val="1D60D2"/>
                  </a:solidFill>
                </a:rPr>
                <a:t>Cáncer de pene</a:t>
              </a:r>
            </a:p>
          </p:txBody>
        </p:sp>
        <p:sp>
          <p:nvSpPr>
            <p:cNvPr id="7207" name="Line 29"/>
            <p:cNvSpPr>
              <a:spLocks noChangeShapeType="1"/>
            </p:cNvSpPr>
            <p:nvPr/>
          </p:nvSpPr>
          <p:spPr bwMode="auto">
            <a:xfrm>
              <a:off x="2792" y="1531"/>
              <a:ext cx="0" cy="24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99"/>
                </a:solidFill>
              </a:endParaRPr>
            </a:p>
          </p:txBody>
        </p:sp>
        <p:sp>
          <p:nvSpPr>
            <p:cNvPr id="7208" name="Line 30"/>
            <p:cNvSpPr>
              <a:spLocks noChangeShapeType="1"/>
            </p:cNvSpPr>
            <p:nvPr/>
          </p:nvSpPr>
          <p:spPr bwMode="auto">
            <a:xfrm flipH="1">
              <a:off x="3163" y="1797"/>
              <a:ext cx="0" cy="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99"/>
                </a:solidFill>
              </a:endParaRPr>
            </a:p>
          </p:txBody>
        </p:sp>
        <p:sp>
          <p:nvSpPr>
            <p:cNvPr id="7209" name="Text Box 31"/>
            <p:cNvSpPr txBox="1">
              <a:spLocks noChangeArrowheads="1"/>
            </p:cNvSpPr>
            <p:nvPr/>
          </p:nvSpPr>
          <p:spPr bwMode="auto">
            <a:xfrm>
              <a:off x="567" y="1979"/>
              <a:ext cx="1139"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90000"/>
                </a:lnSpc>
                <a:spcBef>
                  <a:spcPct val="0"/>
                </a:spcBef>
                <a:spcAft>
                  <a:spcPct val="0"/>
                </a:spcAft>
                <a:buClrTx/>
                <a:buSzTx/>
                <a:buFontTx/>
                <a:buNone/>
              </a:pPr>
              <a:r>
                <a:rPr lang="es-ES" altLang="es-ES" sz="1600" dirty="0" smtClean="0">
                  <a:solidFill>
                    <a:srgbClr val="1D60D2"/>
                  </a:solidFill>
                </a:rPr>
                <a:t>Cáncer de cabeza y cuello</a:t>
              </a:r>
            </a:p>
          </p:txBody>
        </p:sp>
        <p:sp>
          <p:nvSpPr>
            <p:cNvPr id="7210" name="Text Box 32"/>
            <p:cNvSpPr txBox="1">
              <a:spLocks noChangeArrowheads="1"/>
            </p:cNvSpPr>
            <p:nvPr/>
          </p:nvSpPr>
          <p:spPr bwMode="auto">
            <a:xfrm>
              <a:off x="1068" y="1629"/>
              <a:ext cx="695"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90000"/>
                </a:lnSpc>
                <a:spcBef>
                  <a:spcPct val="0"/>
                </a:spcBef>
                <a:spcAft>
                  <a:spcPct val="0"/>
                </a:spcAft>
                <a:buClrTx/>
                <a:buSzTx/>
                <a:buFontTx/>
                <a:buNone/>
              </a:pPr>
              <a:r>
                <a:rPr lang="es-ES" altLang="es-ES" sz="1600" dirty="0" smtClean="0">
                  <a:solidFill>
                    <a:srgbClr val="1D60D2"/>
                  </a:solidFill>
                </a:rPr>
                <a:t>Cáncer anal</a:t>
              </a:r>
            </a:p>
          </p:txBody>
        </p:sp>
        <p:sp>
          <p:nvSpPr>
            <p:cNvPr id="7211" name="Text Box 33"/>
            <p:cNvSpPr txBox="1">
              <a:spLocks noChangeArrowheads="1"/>
            </p:cNvSpPr>
            <p:nvPr/>
          </p:nvSpPr>
          <p:spPr bwMode="auto">
            <a:xfrm>
              <a:off x="2080" y="2947"/>
              <a:ext cx="689"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lnSpc>
                  <a:spcPct val="90000"/>
                </a:lnSpc>
                <a:spcBef>
                  <a:spcPct val="0"/>
                </a:spcBef>
                <a:spcAft>
                  <a:spcPct val="0"/>
                </a:spcAft>
                <a:buClrTx/>
                <a:buSzTx/>
                <a:buFontTx/>
                <a:buNone/>
              </a:pPr>
              <a:r>
                <a:rPr lang="es-ES" altLang="es-ES" sz="1400" dirty="0" smtClean="0">
                  <a:solidFill>
                    <a:srgbClr val="FFFFFF"/>
                  </a:solidFill>
                </a:rPr>
                <a:t>325.700</a:t>
              </a:r>
            </a:p>
          </p:txBody>
        </p:sp>
        <p:sp>
          <p:nvSpPr>
            <p:cNvPr id="7212" name="Text Box 34"/>
            <p:cNvSpPr txBox="1">
              <a:spLocks noChangeArrowheads="1"/>
            </p:cNvSpPr>
            <p:nvPr/>
          </p:nvSpPr>
          <p:spPr bwMode="auto">
            <a:xfrm>
              <a:off x="3106" y="2951"/>
              <a:ext cx="687"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lnSpc>
                  <a:spcPct val="90000"/>
                </a:lnSpc>
                <a:spcBef>
                  <a:spcPct val="0"/>
                </a:spcBef>
                <a:spcAft>
                  <a:spcPct val="0"/>
                </a:spcAft>
                <a:buClrTx/>
                <a:buSzTx/>
                <a:buFontTx/>
                <a:buNone/>
              </a:pPr>
              <a:r>
                <a:rPr lang="es-ES" altLang="es-ES" sz="1400" dirty="0" smtClean="0">
                  <a:solidFill>
                    <a:srgbClr val="FFFFFF"/>
                  </a:solidFill>
                </a:rPr>
                <a:t>289.000</a:t>
              </a:r>
            </a:p>
          </p:txBody>
        </p:sp>
        <p:sp>
          <p:nvSpPr>
            <p:cNvPr id="7213" name="Text Box 35"/>
            <p:cNvSpPr txBox="1">
              <a:spLocks noChangeArrowheads="1"/>
            </p:cNvSpPr>
            <p:nvPr/>
          </p:nvSpPr>
          <p:spPr bwMode="auto">
            <a:xfrm>
              <a:off x="748" y="3095"/>
              <a:ext cx="633"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90000"/>
                </a:lnSpc>
                <a:spcBef>
                  <a:spcPct val="0"/>
                </a:spcBef>
                <a:spcAft>
                  <a:spcPct val="0"/>
                </a:spcAft>
                <a:buClrTx/>
                <a:buSzTx/>
                <a:buFontTx/>
                <a:buNone/>
              </a:pPr>
              <a:r>
                <a:rPr lang="es-ES" altLang="es-ES" sz="1600" dirty="0" smtClean="0">
                  <a:solidFill>
                    <a:srgbClr val="1D60D2"/>
                  </a:solidFill>
                </a:rPr>
                <a:t>Verrugas genitales</a:t>
              </a:r>
            </a:p>
          </p:txBody>
        </p:sp>
        <p:sp>
          <p:nvSpPr>
            <p:cNvPr id="7214" name="Text Box 36"/>
            <p:cNvSpPr txBox="1">
              <a:spLocks noChangeArrowheads="1"/>
            </p:cNvSpPr>
            <p:nvPr/>
          </p:nvSpPr>
          <p:spPr bwMode="auto">
            <a:xfrm>
              <a:off x="4275" y="3095"/>
              <a:ext cx="633"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90000"/>
                </a:lnSpc>
                <a:spcBef>
                  <a:spcPct val="0"/>
                </a:spcBef>
                <a:spcAft>
                  <a:spcPct val="0"/>
                </a:spcAft>
                <a:buClrTx/>
                <a:buSzTx/>
                <a:buFontTx/>
                <a:buNone/>
              </a:pPr>
              <a:r>
                <a:rPr lang="es-ES" altLang="es-ES" sz="1600" dirty="0" smtClean="0">
                  <a:solidFill>
                    <a:srgbClr val="993366"/>
                  </a:solidFill>
                </a:rPr>
                <a:t>Verrugas genitales</a:t>
              </a:r>
            </a:p>
          </p:txBody>
        </p:sp>
        <p:sp>
          <p:nvSpPr>
            <p:cNvPr id="7215" name="Text Box 37"/>
            <p:cNvSpPr txBox="1">
              <a:spLocks noChangeArrowheads="1"/>
            </p:cNvSpPr>
            <p:nvPr/>
          </p:nvSpPr>
          <p:spPr bwMode="auto">
            <a:xfrm>
              <a:off x="1091" y="836"/>
              <a:ext cx="749" cy="2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ClrTx/>
                <a:buSzTx/>
                <a:buFontTx/>
                <a:buNone/>
              </a:pPr>
              <a:r>
                <a:rPr lang="es-ES" altLang="es-ES" sz="1800" dirty="0" smtClean="0">
                  <a:solidFill>
                    <a:srgbClr val="FFFFFF"/>
                  </a:solidFill>
                </a:rPr>
                <a:t>HOMBRES</a:t>
              </a:r>
            </a:p>
          </p:txBody>
        </p:sp>
        <p:sp>
          <p:nvSpPr>
            <p:cNvPr id="7216" name="Text Box 38"/>
            <p:cNvSpPr txBox="1">
              <a:spLocks noChangeArrowheads="1"/>
            </p:cNvSpPr>
            <p:nvPr/>
          </p:nvSpPr>
          <p:spPr bwMode="auto">
            <a:xfrm>
              <a:off x="4020" y="919"/>
              <a:ext cx="753" cy="231"/>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ClrTx/>
                <a:buSzTx/>
                <a:buFontTx/>
                <a:buNone/>
              </a:pPr>
              <a:r>
                <a:rPr lang="es-ES" altLang="es-ES" sz="1800" dirty="0" smtClean="0">
                  <a:solidFill>
                    <a:srgbClr val="FFFFFF"/>
                  </a:solidFill>
                </a:rPr>
                <a:t>MUJERES</a:t>
              </a:r>
            </a:p>
          </p:txBody>
        </p:sp>
        <p:pic>
          <p:nvPicPr>
            <p:cNvPr id="17454" name="Picture 39" descr="Afficher les détails"/>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3201" y="1529"/>
              <a:ext cx="24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5" name="Picture 40" descr="Afficher les détails"/>
            <p:cNvPicPr>
              <a:picLocks noChangeAspect="1" noChangeArrowheads="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3012" y="1238"/>
              <a:ext cx="27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6" name="Picture 41" descr="Afficher les détails"/>
            <p:cNvPicPr>
              <a:picLocks noChangeAspect="1" noChangeArrowheads="1"/>
            </p:cNvPicPr>
            <p:nvPr/>
          </p:nvPicPr>
          <p:blipFill>
            <a:blip r:embed="rId6"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3660" y="2380"/>
              <a:ext cx="36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7" name="Picture 42" descr="Afficher les détails"/>
            <p:cNvPicPr>
              <a:picLocks noChangeAspect="1" noChangeArrowheads="1"/>
            </p:cNvPicPr>
            <p:nvPr/>
          </p:nvPicPr>
          <p:blipFill>
            <a:blip r:embed="rId6"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3922" y="2818"/>
              <a:ext cx="421"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8" name="Picture 43" descr="Afficher les détails"/>
            <p:cNvPicPr>
              <a:picLocks noChangeAspect="1" noChangeArrowheads="1"/>
            </p:cNvPicPr>
            <p:nvPr/>
          </p:nvPicPr>
          <p:blipFill>
            <a:blip r:embed="rId7">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3432" y="1969"/>
              <a:ext cx="21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9" name="Picture 44" descr="hommes,panneaux de signalisation,silhouettes,symboles,toilette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 y="1781"/>
              <a:ext cx="408"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0" name="Picture 45" descr="hommes,panneaux de signalisation,silhouettes,symboles,toilette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8" y="2826"/>
              <a:ext cx="417"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1" name="Picture 46" descr="hommes,panneaux de signalisation,silhouettes,symboles,toilette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1" y="1527"/>
              <a:ext cx="24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2" name="Picture 47" descr="hommes,panneaux de signalisation,silhouettes,symboles,toilettes"/>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9" y="1030"/>
              <a:ext cx="18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48"/>
            <p:cNvSpPr>
              <a:spLocks noChangeShapeType="1"/>
            </p:cNvSpPr>
            <p:nvPr/>
          </p:nvSpPr>
          <p:spPr bwMode="auto">
            <a:xfrm>
              <a:off x="810" y="2799"/>
              <a:ext cx="404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99"/>
                </a:solidFill>
              </a:endParaRPr>
            </a:p>
          </p:txBody>
        </p:sp>
        <p:sp>
          <p:nvSpPr>
            <p:cNvPr id="7227" name="Freeform 49"/>
            <p:cNvSpPr>
              <a:spLocks/>
            </p:cNvSpPr>
            <p:nvPr/>
          </p:nvSpPr>
          <p:spPr bwMode="auto">
            <a:xfrm>
              <a:off x="2337" y="1538"/>
              <a:ext cx="439" cy="241"/>
            </a:xfrm>
            <a:custGeom>
              <a:avLst/>
              <a:gdLst>
                <a:gd name="T0" fmla="*/ 186 w 544"/>
                <a:gd name="T1" fmla="*/ 0 h 294"/>
                <a:gd name="T2" fmla="*/ 186 w 544"/>
                <a:gd name="T3" fmla="*/ 109 h 294"/>
                <a:gd name="T4" fmla="*/ 0 w 544"/>
                <a:gd name="T5" fmla="*/ 109 h 294"/>
                <a:gd name="T6" fmla="*/ 58 w 544"/>
                <a:gd name="T7" fmla="*/ 0 h 294"/>
                <a:gd name="T8" fmla="*/ 186 w 544"/>
                <a:gd name="T9" fmla="*/ 0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4" h="294">
                  <a:moveTo>
                    <a:pt x="544" y="0"/>
                  </a:moveTo>
                  <a:lnTo>
                    <a:pt x="544" y="294"/>
                  </a:lnTo>
                  <a:lnTo>
                    <a:pt x="0" y="294"/>
                  </a:lnTo>
                  <a:lnTo>
                    <a:pt x="168" y="0"/>
                  </a:lnTo>
                  <a:lnTo>
                    <a:pt x="544"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99"/>
                </a:solidFill>
              </a:endParaRPr>
            </a:p>
          </p:txBody>
        </p:sp>
        <p:sp>
          <p:nvSpPr>
            <p:cNvPr id="7228" name="Freeform 50"/>
            <p:cNvSpPr>
              <a:spLocks/>
            </p:cNvSpPr>
            <p:nvPr/>
          </p:nvSpPr>
          <p:spPr bwMode="auto">
            <a:xfrm>
              <a:off x="2795" y="1538"/>
              <a:ext cx="461" cy="241"/>
            </a:xfrm>
            <a:custGeom>
              <a:avLst/>
              <a:gdLst>
                <a:gd name="T0" fmla="*/ 0 w 572"/>
                <a:gd name="T1" fmla="*/ 0 h 294"/>
                <a:gd name="T2" fmla="*/ 0 w 572"/>
                <a:gd name="T3" fmla="*/ 109 h 294"/>
                <a:gd name="T4" fmla="*/ 195 w 572"/>
                <a:gd name="T5" fmla="*/ 109 h 294"/>
                <a:gd name="T6" fmla="*/ 138 w 572"/>
                <a:gd name="T7" fmla="*/ 0 h 294"/>
                <a:gd name="T8" fmla="*/ 0 w 572"/>
                <a:gd name="T9" fmla="*/ 0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2" h="294">
                  <a:moveTo>
                    <a:pt x="0" y="0"/>
                  </a:moveTo>
                  <a:lnTo>
                    <a:pt x="0" y="294"/>
                  </a:lnTo>
                  <a:lnTo>
                    <a:pt x="572" y="294"/>
                  </a:lnTo>
                  <a:lnTo>
                    <a:pt x="404" y="0"/>
                  </a:lnTo>
                  <a:lnTo>
                    <a:pt x="0" y="0"/>
                  </a:lnTo>
                  <a:close/>
                </a:path>
              </a:pathLst>
            </a:custGeom>
            <a:solidFill>
              <a:srgbClr val="9933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99"/>
                </a:solidFill>
              </a:endParaRPr>
            </a:p>
          </p:txBody>
        </p:sp>
        <p:sp>
          <p:nvSpPr>
            <p:cNvPr id="7229" name="Freeform 51"/>
            <p:cNvSpPr>
              <a:spLocks/>
            </p:cNvSpPr>
            <p:nvPr/>
          </p:nvSpPr>
          <p:spPr bwMode="auto">
            <a:xfrm>
              <a:off x="2111" y="1797"/>
              <a:ext cx="1045" cy="402"/>
            </a:xfrm>
            <a:custGeom>
              <a:avLst/>
              <a:gdLst>
                <a:gd name="T0" fmla="*/ 442 w 1296"/>
                <a:gd name="T1" fmla="*/ 0 h 490"/>
                <a:gd name="T2" fmla="*/ 442 w 1296"/>
                <a:gd name="T3" fmla="*/ 182 h 490"/>
                <a:gd name="T4" fmla="*/ 0 w 1296"/>
                <a:gd name="T5" fmla="*/ 182 h 490"/>
                <a:gd name="T6" fmla="*/ 102 w 1296"/>
                <a:gd name="T7" fmla="*/ 0 h 490"/>
                <a:gd name="T8" fmla="*/ 442 w 1296"/>
                <a:gd name="T9" fmla="*/ 0 h 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490">
                  <a:moveTo>
                    <a:pt x="1296" y="0"/>
                  </a:moveTo>
                  <a:lnTo>
                    <a:pt x="1296" y="490"/>
                  </a:lnTo>
                  <a:lnTo>
                    <a:pt x="0" y="490"/>
                  </a:lnTo>
                  <a:lnTo>
                    <a:pt x="296" y="0"/>
                  </a:lnTo>
                  <a:lnTo>
                    <a:pt x="1296"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99"/>
                </a:solidFill>
              </a:endParaRPr>
            </a:p>
          </p:txBody>
        </p:sp>
        <p:sp>
          <p:nvSpPr>
            <p:cNvPr id="7230" name="Freeform 52"/>
            <p:cNvSpPr>
              <a:spLocks/>
            </p:cNvSpPr>
            <p:nvPr/>
          </p:nvSpPr>
          <p:spPr bwMode="auto">
            <a:xfrm>
              <a:off x="3169" y="1797"/>
              <a:ext cx="333" cy="402"/>
            </a:xfrm>
            <a:custGeom>
              <a:avLst/>
              <a:gdLst>
                <a:gd name="T0" fmla="*/ 0 w 412"/>
                <a:gd name="T1" fmla="*/ 0 h 490"/>
                <a:gd name="T2" fmla="*/ 0 w 412"/>
                <a:gd name="T3" fmla="*/ 182 h 490"/>
                <a:gd name="T4" fmla="*/ 141 w 412"/>
                <a:gd name="T5" fmla="*/ 182 h 490"/>
                <a:gd name="T6" fmla="*/ 39 w 412"/>
                <a:gd name="T7" fmla="*/ 0 h 490"/>
                <a:gd name="T8" fmla="*/ 0 w 412"/>
                <a:gd name="T9" fmla="*/ 0 h 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490">
                  <a:moveTo>
                    <a:pt x="0" y="0"/>
                  </a:moveTo>
                  <a:lnTo>
                    <a:pt x="0" y="490"/>
                  </a:lnTo>
                  <a:lnTo>
                    <a:pt x="412" y="490"/>
                  </a:lnTo>
                  <a:lnTo>
                    <a:pt x="114" y="0"/>
                  </a:lnTo>
                  <a:lnTo>
                    <a:pt x="0" y="0"/>
                  </a:lnTo>
                  <a:close/>
                </a:path>
              </a:pathLst>
            </a:custGeom>
            <a:solidFill>
              <a:srgbClr val="9933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99"/>
                </a:solidFill>
              </a:endParaRPr>
            </a:p>
          </p:txBody>
        </p:sp>
        <p:sp>
          <p:nvSpPr>
            <p:cNvPr id="7231" name="Text Box 53"/>
            <p:cNvSpPr txBox="1">
              <a:spLocks noChangeArrowheads="1"/>
            </p:cNvSpPr>
            <p:nvPr/>
          </p:nvSpPr>
          <p:spPr bwMode="auto">
            <a:xfrm>
              <a:off x="2917" y="2031"/>
              <a:ext cx="783"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lnSpc>
                  <a:spcPct val="90000"/>
                </a:lnSpc>
                <a:spcBef>
                  <a:spcPct val="0"/>
                </a:spcBef>
                <a:spcAft>
                  <a:spcPct val="0"/>
                </a:spcAft>
                <a:buClrTx/>
                <a:buSzTx/>
                <a:buFontTx/>
                <a:buNone/>
              </a:pPr>
              <a:r>
                <a:rPr lang="es-ES" altLang="es-ES" sz="1400" dirty="0" smtClean="0">
                  <a:solidFill>
                    <a:srgbClr val="FFFFFF"/>
                  </a:solidFill>
                </a:rPr>
                <a:t>2.530</a:t>
              </a:r>
            </a:p>
          </p:txBody>
        </p:sp>
        <p:sp>
          <p:nvSpPr>
            <p:cNvPr id="7232" name="Text Box 54"/>
            <p:cNvSpPr txBox="1">
              <a:spLocks noChangeArrowheads="1"/>
            </p:cNvSpPr>
            <p:nvPr/>
          </p:nvSpPr>
          <p:spPr bwMode="auto">
            <a:xfrm>
              <a:off x="2765" y="1595"/>
              <a:ext cx="510"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lnSpc>
                  <a:spcPct val="90000"/>
                </a:lnSpc>
                <a:spcBef>
                  <a:spcPct val="0"/>
                </a:spcBef>
                <a:spcAft>
                  <a:spcPct val="0"/>
                </a:spcAft>
                <a:buClrTx/>
                <a:buSzTx/>
                <a:buFontTx/>
                <a:buNone/>
              </a:pPr>
              <a:r>
                <a:rPr lang="es-ES" altLang="es-ES" sz="1400" dirty="0" smtClean="0">
                  <a:solidFill>
                    <a:srgbClr val="FFFFFF"/>
                  </a:solidFill>
                </a:rPr>
                <a:t>2.930</a:t>
              </a:r>
            </a:p>
          </p:txBody>
        </p:sp>
        <p:sp>
          <p:nvSpPr>
            <p:cNvPr id="7233" name="Text Box 55"/>
            <p:cNvSpPr txBox="1">
              <a:spLocks noChangeArrowheads="1"/>
            </p:cNvSpPr>
            <p:nvPr/>
          </p:nvSpPr>
          <p:spPr bwMode="auto">
            <a:xfrm>
              <a:off x="2381" y="1594"/>
              <a:ext cx="510"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90000"/>
                </a:lnSpc>
                <a:spcBef>
                  <a:spcPct val="0"/>
                </a:spcBef>
                <a:spcAft>
                  <a:spcPct val="0"/>
                </a:spcAft>
                <a:buClrTx/>
                <a:buSzTx/>
                <a:buFontTx/>
                <a:buNone/>
              </a:pPr>
              <a:r>
                <a:rPr lang="es-ES" altLang="es-ES" sz="1400" dirty="0" smtClean="0">
                  <a:solidFill>
                    <a:srgbClr val="FFFFFF"/>
                  </a:solidFill>
                </a:rPr>
                <a:t>1.700</a:t>
              </a:r>
            </a:p>
          </p:txBody>
        </p:sp>
        <p:sp>
          <p:nvSpPr>
            <p:cNvPr id="7234" name="Text Box 56"/>
            <p:cNvSpPr txBox="1">
              <a:spLocks noChangeArrowheads="1"/>
            </p:cNvSpPr>
            <p:nvPr/>
          </p:nvSpPr>
          <p:spPr bwMode="auto">
            <a:xfrm>
              <a:off x="2491" y="2024"/>
              <a:ext cx="621"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90000"/>
                </a:lnSpc>
                <a:spcBef>
                  <a:spcPct val="0"/>
                </a:spcBef>
                <a:spcAft>
                  <a:spcPct val="0"/>
                </a:spcAft>
                <a:buClrTx/>
                <a:buSzTx/>
                <a:buFontTx/>
                <a:buNone/>
              </a:pPr>
              <a:r>
                <a:rPr lang="es-ES" altLang="es-ES" sz="1400" dirty="0" smtClean="0">
                  <a:solidFill>
                    <a:srgbClr val="FFFFFF"/>
                  </a:solidFill>
                </a:rPr>
                <a:t>12.700</a:t>
              </a:r>
            </a:p>
          </p:txBody>
        </p:sp>
      </p:grpSp>
      <p:sp>
        <p:nvSpPr>
          <p:cNvPr id="17415" name="Rectangle 57"/>
          <p:cNvSpPr>
            <a:spLocks noChangeArrowheads="1"/>
          </p:cNvSpPr>
          <p:nvPr/>
        </p:nvSpPr>
        <p:spPr bwMode="auto">
          <a:xfrm>
            <a:off x="589757" y="1226661"/>
            <a:ext cx="80819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ClrTx/>
              <a:buSzTx/>
              <a:buFontTx/>
              <a:buNone/>
            </a:pPr>
            <a:r>
              <a:rPr lang="es-ES" altLang="es-ES" sz="1800" i="1" dirty="0" smtClean="0">
                <a:solidFill>
                  <a:prstClr val="black"/>
                </a:solidFill>
              </a:rPr>
              <a:t>Nuevos casos de cánceres relacionados con el 16 y 18 y VG relacionados con 6 y 11</a:t>
            </a:r>
          </a:p>
        </p:txBody>
      </p:sp>
      <p:sp>
        <p:nvSpPr>
          <p:cNvPr id="7178" name="Rectangle 60"/>
          <p:cNvSpPr>
            <a:spLocks noChangeArrowheads="1"/>
          </p:cNvSpPr>
          <p:nvPr/>
        </p:nvSpPr>
        <p:spPr bwMode="auto">
          <a:xfrm>
            <a:off x="1042988" y="6380163"/>
            <a:ext cx="576262" cy="1444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s-ES" dirty="0">
              <a:solidFill>
                <a:srgbClr val="000099"/>
              </a:solidFill>
            </a:endParaRPr>
          </a:p>
        </p:txBody>
      </p:sp>
      <p:sp>
        <p:nvSpPr>
          <p:cNvPr id="7179" name="Text Box 61"/>
          <p:cNvSpPr txBox="1">
            <a:spLocks noChangeArrowheads="1"/>
          </p:cNvSpPr>
          <p:nvPr/>
        </p:nvSpPr>
        <p:spPr bwMode="auto">
          <a:xfrm>
            <a:off x="5657850" y="6057824"/>
            <a:ext cx="25209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Clr>
                <a:srgbClr val="00AFA5"/>
              </a:buClr>
              <a:buSzPct val="85000"/>
              <a:buFont typeface="ZapfDingbats" pitchFamily="82" charset="2"/>
              <a:buBlip>
                <a:blip r:embed="rId3"/>
              </a:buBlip>
              <a:defRPr sz="2400" b="1">
                <a:solidFill>
                  <a:schemeClr val="accent2"/>
                </a:solidFill>
                <a:latin typeface="Calibri" pitchFamily="34" charset="0"/>
              </a:defRPr>
            </a:lvl1pPr>
            <a:lvl2pPr marL="742950" indent="-285750" defTabSz="957263" eaLnBrk="0" hangingPunct="0">
              <a:spcBef>
                <a:spcPct val="20000"/>
              </a:spcBef>
              <a:buClr>
                <a:srgbClr val="777777"/>
              </a:buClr>
              <a:buSzPct val="75000"/>
              <a:buFont typeface="ZapfDingbats" pitchFamily="82" charset="2"/>
              <a:buChar char="è"/>
              <a:defRPr sz="2000" b="1">
                <a:solidFill>
                  <a:schemeClr val="accent2"/>
                </a:solidFill>
                <a:latin typeface="Calibri" pitchFamily="34" charset="0"/>
              </a:defRPr>
            </a:lvl2pPr>
            <a:lvl3pPr marL="1143000" indent="-228600" defTabSz="957263" eaLnBrk="0" hangingPunct="0">
              <a:spcBef>
                <a:spcPct val="20000"/>
              </a:spcBef>
              <a:buSzPct val="95000"/>
              <a:buFont typeface="Arial Narrow" pitchFamily="34" charset="0"/>
              <a:buChar char="-"/>
              <a:defRPr sz="1600">
                <a:solidFill>
                  <a:srgbClr val="000000"/>
                </a:solidFill>
                <a:latin typeface="Calibri"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50000"/>
              </a:spcBef>
              <a:spcAft>
                <a:spcPct val="0"/>
              </a:spcAft>
              <a:buClrTx/>
              <a:buSzTx/>
              <a:buFontTx/>
              <a:buNone/>
            </a:pPr>
            <a:r>
              <a:rPr lang="es-ES" altLang="es-ES" sz="1000" b="0" dirty="0" smtClean="0">
                <a:solidFill>
                  <a:prstClr val="black"/>
                </a:solidFill>
              </a:rPr>
              <a:t>Hartwig S et al. </a:t>
            </a:r>
            <a:r>
              <a:rPr lang="es-ES" altLang="es-ES" sz="1000" b="0" dirty="0" err="1" smtClean="0">
                <a:solidFill>
                  <a:prstClr val="black"/>
                </a:solidFill>
              </a:rPr>
              <a:t>BioMed</a:t>
            </a:r>
            <a:r>
              <a:rPr lang="es-ES" altLang="es-ES" sz="1000" b="0" dirty="0" smtClean="0">
                <a:solidFill>
                  <a:prstClr val="black"/>
                </a:solidFill>
              </a:rPr>
              <a:t> Central </a:t>
            </a:r>
            <a:r>
              <a:rPr lang="es-ES" altLang="es-ES" sz="1000" b="0" dirty="0" err="1" smtClean="0">
                <a:solidFill>
                  <a:prstClr val="black"/>
                </a:solidFill>
              </a:rPr>
              <a:t>Cancer</a:t>
            </a:r>
            <a:r>
              <a:rPr lang="es-ES" altLang="es-ES" sz="1000" b="0" dirty="0" smtClean="0">
                <a:solidFill>
                  <a:prstClr val="black"/>
                </a:solidFill>
              </a:rPr>
              <a:t> 2012</a:t>
            </a:r>
          </a:p>
        </p:txBody>
      </p:sp>
      <p:sp>
        <p:nvSpPr>
          <p:cNvPr id="7180" name="Rectangle 62"/>
          <p:cNvSpPr>
            <a:spLocks noChangeArrowheads="1"/>
          </p:cNvSpPr>
          <p:nvPr/>
        </p:nvSpPr>
        <p:spPr bwMode="auto">
          <a:xfrm>
            <a:off x="1644650" y="6597650"/>
            <a:ext cx="71438" cy="1444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s-ES" dirty="0">
              <a:solidFill>
                <a:srgbClr val="000099"/>
              </a:solidFill>
            </a:endParaRPr>
          </a:p>
        </p:txBody>
      </p:sp>
      <p:pic>
        <p:nvPicPr>
          <p:cNvPr id="17420" name="Picture 3" descr="EU"/>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37525" y="138113"/>
            <a:ext cx="969963" cy="769937"/>
          </a:xfrm>
          <a:prstGeom prst="rect">
            <a:avLst/>
          </a:prstGeom>
          <a:solidFill>
            <a:schemeClr val="bg1"/>
          </a:solidFill>
          <a:ln w="19050">
            <a:solidFill>
              <a:schemeClr val="bg1"/>
            </a:solidFill>
            <a:miter lim="800000"/>
            <a:headEnd/>
            <a:tailEnd/>
          </a:ln>
        </p:spPr>
      </p:pic>
      <p:sp>
        <p:nvSpPr>
          <p:cNvPr id="67" name="Rektangel 66"/>
          <p:cNvSpPr/>
          <p:nvPr/>
        </p:nvSpPr>
        <p:spPr>
          <a:xfrm>
            <a:off x="721772" y="6137304"/>
            <a:ext cx="4813876" cy="553998"/>
          </a:xfrm>
          <a:prstGeom prst="rect">
            <a:avLst/>
          </a:prstGeom>
        </p:spPr>
        <p:txBody>
          <a:bodyPr wrap="square">
            <a:spAutoFit/>
          </a:bodyPr>
          <a:lstStyle/>
          <a:p>
            <a:pPr fontAlgn="base">
              <a:spcBef>
                <a:spcPct val="0"/>
              </a:spcBef>
              <a:spcAft>
                <a:spcPct val="0"/>
              </a:spcAft>
              <a:defRPr/>
            </a:pPr>
            <a:r>
              <a:rPr lang="en-US" sz="500" dirty="0">
                <a:solidFill>
                  <a:prstClr val="white">
                    <a:lumMod val="65000"/>
                  </a:prstClr>
                </a:solidFill>
              </a:rPr>
              <a:t>The annual number of new HPV-related cancers in Europe  (27 countries = EU countries  plus Iceland, Norway and Switzerland minus Greece, Hungary, Luxembourg and Romania) was estimated using Eurostat population data (</a:t>
            </a:r>
            <a:r>
              <a:rPr lang="sv-SE" sz="500" dirty="0">
                <a:solidFill>
                  <a:prstClr val="white">
                    <a:lumMod val="65000"/>
                  </a:prstClr>
                </a:solidFill>
                <a:hlinkClick r:id="rId13"/>
              </a:rPr>
              <a:t>http://epp.eurostat.ec.europa.eu/portal/page/portal/</a:t>
            </a:r>
            <a:r>
              <a:rPr lang="sv-SE" sz="500" dirty="0" err="1">
                <a:solidFill>
                  <a:prstClr val="white">
                    <a:lumMod val="65000"/>
                  </a:prstClr>
                </a:solidFill>
                <a:hlinkClick r:id="rId13"/>
              </a:rPr>
              <a:t>eurostat</a:t>
            </a:r>
            <a:r>
              <a:rPr lang="sv-SE" sz="500" dirty="0">
                <a:solidFill>
                  <a:prstClr val="white">
                    <a:lumMod val="65000"/>
                  </a:prstClr>
                </a:solidFill>
                <a:hlinkClick r:id="rId13"/>
              </a:rPr>
              <a:t>/</a:t>
            </a:r>
            <a:r>
              <a:rPr lang="sv-SE" sz="500" dirty="0" err="1">
                <a:solidFill>
                  <a:prstClr val="white">
                    <a:lumMod val="65000"/>
                  </a:prstClr>
                </a:solidFill>
                <a:hlinkClick r:id="rId13"/>
              </a:rPr>
              <a:t>home</a:t>
            </a:r>
            <a:r>
              <a:rPr lang="sv-SE" sz="500" dirty="0">
                <a:solidFill>
                  <a:prstClr val="white">
                    <a:lumMod val="65000"/>
                  </a:prstClr>
                </a:solidFill>
              </a:rPr>
              <a:t>) </a:t>
            </a:r>
            <a:r>
              <a:rPr lang="en-US" sz="500" dirty="0">
                <a:solidFill>
                  <a:prstClr val="white">
                    <a:lumMod val="65000"/>
                  </a:prstClr>
                </a:solidFill>
              </a:rPr>
              <a:t>and applying cancer incidence rates published by the International Agency for Research on Cancer C15 data base, </a:t>
            </a:r>
            <a:r>
              <a:rPr lang="en-US" sz="500" dirty="0" err="1">
                <a:solidFill>
                  <a:prstClr val="white">
                    <a:lumMod val="65000"/>
                  </a:prstClr>
                </a:solidFill>
              </a:rPr>
              <a:t>Vol.IX</a:t>
            </a:r>
            <a:r>
              <a:rPr lang="en-US" sz="500" dirty="0">
                <a:solidFill>
                  <a:prstClr val="white">
                    <a:lumMod val="65000"/>
                  </a:prstClr>
                </a:solidFill>
              </a:rPr>
              <a:t> (</a:t>
            </a:r>
            <a:r>
              <a:rPr lang="sv-SE" sz="500" dirty="0">
                <a:solidFill>
                  <a:prstClr val="white">
                    <a:lumMod val="65000"/>
                  </a:prstClr>
                </a:solidFill>
                <a:hlinkClick r:id="rId14"/>
              </a:rPr>
              <a:t>http://www.iarc.fr</a:t>
            </a:r>
            <a:r>
              <a:rPr lang="sv-SE" sz="500" dirty="0">
                <a:solidFill>
                  <a:prstClr val="white">
                    <a:lumMod val="65000"/>
                  </a:prstClr>
                </a:solidFill>
              </a:rPr>
              <a:t>; data </a:t>
            </a:r>
            <a:r>
              <a:rPr lang="sv-SE" sz="500" dirty="0" err="1">
                <a:solidFill>
                  <a:prstClr val="white">
                    <a:lumMod val="65000"/>
                  </a:prstClr>
                </a:solidFill>
              </a:rPr>
              <a:t>between</a:t>
            </a:r>
            <a:r>
              <a:rPr lang="sv-SE" sz="500" dirty="0">
                <a:solidFill>
                  <a:prstClr val="white">
                    <a:lumMod val="65000"/>
                  </a:prstClr>
                </a:solidFill>
              </a:rPr>
              <a:t> 1998 and 2002)</a:t>
            </a:r>
            <a:r>
              <a:rPr lang="en-US" sz="500" dirty="0">
                <a:solidFill>
                  <a:prstClr val="white">
                    <a:lumMod val="65000"/>
                  </a:prstClr>
                </a:solidFill>
              </a:rPr>
              <a:t>. The number of cancer cases attributable to HPV, and specifically to HPV16/18, was calculated based on the </a:t>
            </a:r>
            <a:r>
              <a:rPr lang="sv-SE" sz="500" dirty="0" err="1">
                <a:solidFill>
                  <a:prstClr val="white">
                    <a:lumMod val="65000"/>
                  </a:prstClr>
                </a:solidFill>
              </a:rPr>
              <a:t>most</a:t>
            </a:r>
            <a:r>
              <a:rPr lang="sv-SE" sz="500" dirty="0">
                <a:solidFill>
                  <a:prstClr val="white">
                    <a:lumMod val="65000"/>
                  </a:prstClr>
                </a:solidFill>
              </a:rPr>
              <a:t> relevant </a:t>
            </a:r>
            <a:r>
              <a:rPr lang="sv-SE" sz="500" dirty="0" err="1">
                <a:solidFill>
                  <a:prstClr val="white">
                    <a:lumMod val="65000"/>
                  </a:prstClr>
                </a:solidFill>
              </a:rPr>
              <a:t>prevalence</a:t>
            </a:r>
            <a:r>
              <a:rPr lang="sv-SE" sz="500" dirty="0">
                <a:solidFill>
                  <a:prstClr val="white">
                    <a:lumMod val="65000"/>
                  </a:prstClr>
                </a:solidFill>
              </a:rPr>
              <a:t> </a:t>
            </a:r>
            <a:r>
              <a:rPr lang="sv-SE" sz="500" dirty="0" err="1">
                <a:solidFill>
                  <a:prstClr val="white">
                    <a:lumMod val="65000"/>
                  </a:prstClr>
                </a:solidFill>
              </a:rPr>
              <a:t>estimates</a:t>
            </a:r>
            <a:r>
              <a:rPr lang="sv-SE" sz="500" dirty="0">
                <a:solidFill>
                  <a:prstClr val="white">
                    <a:lumMod val="65000"/>
                  </a:prstClr>
                </a:solidFill>
              </a:rPr>
              <a:t>.</a:t>
            </a:r>
            <a:r>
              <a:rPr lang="en-GB" sz="500" dirty="0">
                <a:solidFill>
                  <a:prstClr val="white">
                    <a:lumMod val="65000"/>
                  </a:prstClr>
                </a:solidFill>
              </a:rPr>
              <a:t> Genital warts estimates presented in the pyramid are based on UK incidence rates from Desai  et al. STI 2011, the upper incidence estimates in </a:t>
            </a:r>
            <a:r>
              <a:rPr lang="en-GB" sz="500" dirty="0" err="1">
                <a:solidFill>
                  <a:prstClr val="white">
                    <a:lumMod val="65000"/>
                  </a:prstClr>
                </a:solidFill>
              </a:rPr>
              <a:t>Hartwig</a:t>
            </a:r>
            <a:r>
              <a:rPr lang="en-GB" sz="500" dirty="0">
                <a:solidFill>
                  <a:prstClr val="white">
                    <a:lumMod val="65000"/>
                  </a:prstClr>
                </a:solidFill>
              </a:rPr>
              <a:t> et al. BMC Cancer 2012 . HPV =  human papillomavirus</a:t>
            </a:r>
          </a:p>
          <a:p>
            <a:pPr fontAlgn="base">
              <a:spcBef>
                <a:spcPct val="0"/>
              </a:spcBef>
              <a:spcAft>
                <a:spcPct val="0"/>
              </a:spcAft>
              <a:defRPr/>
            </a:pPr>
            <a:endParaRPr lang="en-GB" sz="500" dirty="0">
              <a:solidFill>
                <a:prstClr val="white">
                  <a:lumMod val="65000"/>
                </a:prstClr>
              </a:solidFill>
            </a:endParaRPr>
          </a:p>
        </p:txBody>
      </p:sp>
      <p:sp>
        <p:nvSpPr>
          <p:cNvPr id="2" name="1 CuadroTexto"/>
          <p:cNvSpPr txBox="1"/>
          <p:nvPr/>
        </p:nvSpPr>
        <p:spPr>
          <a:xfrm>
            <a:off x="7589038" y="6457434"/>
            <a:ext cx="1494207"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316556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8460432" cy="45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611560" y="5273824"/>
            <a:ext cx="7632848" cy="923330"/>
          </a:xfrm>
          <a:prstGeom prst="rect">
            <a:avLst/>
          </a:prstGeom>
          <a:noFill/>
        </p:spPr>
        <p:txBody>
          <a:bodyPr wrap="square" rtlCol="0">
            <a:spAutoFit/>
          </a:bodyPr>
          <a:lstStyle/>
          <a:p>
            <a:r>
              <a:rPr lang="es-ES" dirty="0"/>
              <a:t>Proporción de mujeres nacidas en Australia con diagnóstico de verrugas genitales en la primera visita, por grupos de edad, desde 2004 hasta 2011 (inicio del programa de vacunación en 2007). Fuente: adaptada de Ali et </a:t>
            </a:r>
            <a:r>
              <a:rPr lang="es-ES" dirty="0" smtClean="0"/>
              <a:t>al.</a:t>
            </a:r>
            <a:endParaRPr lang="es-ES" dirty="0"/>
          </a:p>
        </p:txBody>
      </p:sp>
      <p:sp>
        <p:nvSpPr>
          <p:cNvPr id="3" name="2 CuadroTexto"/>
          <p:cNvSpPr txBox="1"/>
          <p:nvPr/>
        </p:nvSpPr>
        <p:spPr>
          <a:xfrm>
            <a:off x="7668344" y="6340678"/>
            <a:ext cx="1296144"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1523115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332656"/>
            <a:ext cx="8208912" cy="2923877"/>
          </a:xfrm>
          <a:prstGeom prst="rect">
            <a:avLst/>
          </a:prstGeom>
        </p:spPr>
        <p:txBody>
          <a:bodyPr wrap="square">
            <a:spAutoFit/>
          </a:bodyPr>
          <a:lstStyle/>
          <a:p>
            <a:r>
              <a:rPr lang="es-ES" sz="2000" b="1" dirty="0"/>
              <a:t>VACUNACIÓN FRENTE AL PAPILOMAVIRUS HUMANO (VPH</a:t>
            </a:r>
            <a:r>
              <a:rPr lang="es-ES" sz="2000" b="1" dirty="0" smtClean="0"/>
              <a:t>).</a:t>
            </a:r>
            <a:endParaRPr lang="es-ES" sz="2000" b="1" dirty="0"/>
          </a:p>
          <a:p>
            <a:r>
              <a:rPr lang="es-ES" sz="2000" b="1" dirty="0"/>
              <a:t>Recomendación </a:t>
            </a:r>
            <a:r>
              <a:rPr lang="es-ES" sz="2000" b="1" dirty="0" smtClean="0"/>
              <a:t>2022.</a:t>
            </a:r>
          </a:p>
          <a:p>
            <a:endParaRPr lang="es-ES" dirty="0"/>
          </a:p>
          <a:p>
            <a:endParaRPr lang="es-ES" dirty="0"/>
          </a:p>
          <a:p>
            <a:r>
              <a:rPr lang="es-ES" dirty="0"/>
              <a:t>El CAV-AEP recomienda la vacunación sistemática universal frente al virus del papiloma humano (VPH) tanto </a:t>
            </a:r>
            <a:r>
              <a:rPr lang="es-ES" dirty="0" smtClean="0"/>
              <a:t>en chicas </a:t>
            </a:r>
            <a:r>
              <a:rPr lang="es-ES" dirty="0"/>
              <a:t>como en chicos, preferentemente a los 11-12 años, siendo importante que se administre antes del inicio </a:t>
            </a:r>
            <a:r>
              <a:rPr lang="es-ES" dirty="0" smtClean="0"/>
              <a:t>de las </a:t>
            </a:r>
            <a:r>
              <a:rPr lang="es-ES" dirty="0"/>
              <a:t>relaciones sexuales, para prevenir la enfermedad oncológica y la carga de la enfermedad no oncológica</a:t>
            </a:r>
          </a:p>
          <a:p>
            <a:r>
              <a:rPr lang="es-ES" dirty="0"/>
              <a:t>relacionada con este virus. </a:t>
            </a:r>
            <a:r>
              <a:rPr lang="es-ES" dirty="0" smtClean="0"/>
              <a:t>Asimismo</a:t>
            </a:r>
            <a:r>
              <a:rPr lang="es-ES" dirty="0"/>
              <a:t>, se recomienda también la vacunación de rescate y de las </a:t>
            </a:r>
            <a:r>
              <a:rPr lang="es-ES" dirty="0" smtClean="0"/>
              <a:t>personas incluidas </a:t>
            </a:r>
            <a:r>
              <a:rPr lang="es-ES" dirty="0"/>
              <a:t>en grupos de </a:t>
            </a:r>
            <a:r>
              <a:rPr lang="es-ES" dirty="0" smtClean="0"/>
              <a:t>riesgo.</a:t>
            </a:r>
            <a:endParaRPr lang="es-ES" dirty="0"/>
          </a:p>
        </p:txBody>
      </p:sp>
      <p:sp>
        <p:nvSpPr>
          <p:cNvPr id="3" name="2 Rectángulo"/>
          <p:cNvSpPr/>
          <p:nvPr/>
        </p:nvSpPr>
        <p:spPr>
          <a:xfrm>
            <a:off x="395536" y="3789040"/>
            <a:ext cx="8532440" cy="646331"/>
          </a:xfrm>
          <a:prstGeom prst="rect">
            <a:avLst/>
          </a:prstGeom>
        </p:spPr>
        <p:txBody>
          <a:bodyPr wrap="square">
            <a:spAutoFit/>
          </a:bodyPr>
          <a:lstStyle/>
          <a:p>
            <a:r>
              <a:rPr lang="es-ES" dirty="0" smtClean="0"/>
              <a:t>En </a:t>
            </a:r>
            <a:r>
              <a:rPr lang="es-ES" b="1" i="1" dirty="0" smtClean="0">
                <a:solidFill>
                  <a:srgbClr val="7030A0"/>
                </a:solidFill>
              </a:rPr>
              <a:t>Europa 21 países recomiendan la vacunación en varones y en 15 está financiada </a:t>
            </a:r>
            <a:r>
              <a:rPr lang="es-ES" dirty="0" smtClean="0"/>
              <a:t>y a nivel mundial, son  42 los que la incluyen.</a:t>
            </a:r>
            <a:endParaRPr lang="es-ES" dirty="0"/>
          </a:p>
        </p:txBody>
      </p:sp>
      <p:sp>
        <p:nvSpPr>
          <p:cNvPr id="4" name="3 CuadroTexto"/>
          <p:cNvSpPr txBox="1"/>
          <p:nvPr/>
        </p:nvSpPr>
        <p:spPr>
          <a:xfrm>
            <a:off x="251520" y="6021288"/>
            <a:ext cx="7848872" cy="507831"/>
          </a:xfrm>
          <a:prstGeom prst="rect">
            <a:avLst/>
          </a:prstGeom>
          <a:noFill/>
        </p:spPr>
        <p:txBody>
          <a:bodyPr wrap="square" rtlCol="0">
            <a:spAutoFit/>
          </a:bodyPr>
          <a:lstStyle/>
          <a:p>
            <a:r>
              <a:rPr lang="es-ES" sz="900" dirty="0"/>
              <a:t>CAV-AEP. Calendario de Vacunaciones de la Asociación Española de Pediatría. Razones y bases de las</a:t>
            </a:r>
          </a:p>
          <a:p>
            <a:r>
              <a:rPr lang="es-ES" sz="900" dirty="0"/>
              <a:t>recomendaciones 2022. [Internet]. Madrid: AEP; 2022 [Consultado el </a:t>
            </a:r>
            <a:r>
              <a:rPr lang="es-ES" sz="900" dirty="0" err="1"/>
              <a:t>dd</a:t>
            </a:r>
            <a:r>
              <a:rPr lang="es-ES" sz="900" dirty="0"/>
              <a:t>/mmm/</a:t>
            </a:r>
            <a:r>
              <a:rPr lang="es-ES" sz="900" dirty="0" err="1"/>
              <a:t>aaaa</a:t>
            </a:r>
            <a:r>
              <a:rPr lang="es-ES" sz="900" dirty="0"/>
              <a:t>]. Disponible en:</a:t>
            </a:r>
          </a:p>
          <a:p>
            <a:r>
              <a:rPr lang="es-ES" sz="900" dirty="0"/>
              <a:t>https://vacunasaep.org/profesionales/calendario-de-vacunaciones-de-la-aep-2022</a:t>
            </a:r>
          </a:p>
        </p:txBody>
      </p:sp>
      <p:sp>
        <p:nvSpPr>
          <p:cNvPr id="5" name="4 CuadroTexto"/>
          <p:cNvSpPr txBox="1"/>
          <p:nvPr/>
        </p:nvSpPr>
        <p:spPr>
          <a:xfrm>
            <a:off x="517781" y="4900895"/>
            <a:ext cx="7560840" cy="646331"/>
          </a:xfrm>
          <a:prstGeom prst="rect">
            <a:avLst/>
          </a:prstGeom>
          <a:solidFill>
            <a:schemeClr val="accent6">
              <a:lumMod val="20000"/>
              <a:lumOff val="80000"/>
            </a:schemeClr>
          </a:solidFill>
        </p:spPr>
        <p:txBody>
          <a:bodyPr wrap="square" rtlCol="0">
            <a:spAutoFit/>
          </a:bodyPr>
          <a:lstStyle/>
          <a:p>
            <a:r>
              <a:rPr lang="es-ES" sz="1200" dirty="0"/>
              <a:t>En octubre de 2020 la vacuna VPH9 ha incluido en su ficha técnica en EE. UU. la indicación de prevención frente al cáncer de </a:t>
            </a:r>
            <a:r>
              <a:rPr lang="es-ES" sz="1200" dirty="0" err="1"/>
              <a:t>orofaringe</a:t>
            </a:r>
            <a:r>
              <a:rPr lang="es-ES" sz="1200" dirty="0"/>
              <a:t> y de cabeza y cuello</a:t>
            </a:r>
            <a:r>
              <a:rPr lang="es-ES" sz="1200" dirty="0" smtClean="0"/>
              <a:t>, mediante </a:t>
            </a:r>
            <a:r>
              <a:rPr lang="es-ES" sz="1200" dirty="0"/>
              <a:t>aprobación acelerada por la FDA basada en su efectividad para prevenir la enfermedad </a:t>
            </a:r>
            <a:r>
              <a:rPr lang="es-ES" sz="1200" dirty="0" err="1"/>
              <a:t>anogenital</a:t>
            </a:r>
            <a:r>
              <a:rPr lang="es-ES" sz="1200" dirty="0"/>
              <a:t> relacionada con el VPH</a:t>
            </a:r>
          </a:p>
        </p:txBody>
      </p:sp>
      <p:sp>
        <p:nvSpPr>
          <p:cNvPr id="6" name="5 CuadroTexto"/>
          <p:cNvSpPr txBox="1"/>
          <p:nvPr/>
        </p:nvSpPr>
        <p:spPr>
          <a:xfrm>
            <a:off x="7668344" y="6344453"/>
            <a:ext cx="1346381"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784876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644366" y="258248"/>
            <a:ext cx="3076789" cy="584775"/>
          </a:xfrm>
          <a:prstGeom prst="rect">
            <a:avLst/>
          </a:prstGeom>
        </p:spPr>
        <p:txBody>
          <a:bodyPr wrap="square">
            <a:spAutoFit/>
          </a:bodyPr>
          <a:lstStyle/>
          <a:p>
            <a:r>
              <a:rPr lang="es-ES" altLang="ja-JP" sz="3200" b="1" dirty="0" smtClean="0">
                <a:solidFill>
                  <a:prstClr val="black"/>
                </a:solidFill>
                <a:cs typeface="ＭＳ Ｐゴシック"/>
              </a:rPr>
              <a:t>En nuestro país:</a:t>
            </a:r>
            <a:endParaRPr lang="es-ES" sz="3200" dirty="0"/>
          </a:p>
        </p:txBody>
      </p:sp>
      <p:sp>
        <p:nvSpPr>
          <p:cNvPr id="6" name="5 Rectángulo"/>
          <p:cNvSpPr/>
          <p:nvPr/>
        </p:nvSpPr>
        <p:spPr>
          <a:xfrm>
            <a:off x="5698908" y="854849"/>
            <a:ext cx="3347864" cy="3323987"/>
          </a:xfrm>
          <a:prstGeom prst="rect">
            <a:avLst/>
          </a:prstGeom>
        </p:spPr>
        <p:txBody>
          <a:bodyPr wrap="square">
            <a:spAutoFit/>
          </a:bodyPr>
          <a:lstStyle/>
          <a:p>
            <a:pPr marL="285750" indent="-285750">
              <a:buFont typeface="Arial" panose="020B0604020202020204" pitchFamily="34" charset="0"/>
              <a:buChar char="•"/>
            </a:pPr>
            <a:r>
              <a:rPr lang="es-ES" sz="1600" dirty="0"/>
              <a:t>La vacuna </a:t>
            </a:r>
            <a:r>
              <a:rPr lang="es-ES" sz="1600" dirty="0" smtClean="0"/>
              <a:t>está </a:t>
            </a:r>
            <a:r>
              <a:rPr lang="es-ES" sz="1600" dirty="0"/>
              <a:t>aprobada para </a:t>
            </a:r>
            <a:r>
              <a:rPr lang="es-ES" sz="1600" dirty="0" smtClean="0"/>
              <a:t>varones e incluida </a:t>
            </a:r>
            <a:r>
              <a:rPr lang="es-ES" sz="1600" dirty="0"/>
              <a:t>en calendario oficial de algunos países </a:t>
            </a:r>
            <a:r>
              <a:rPr lang="es-ES" sz="1600" dirty="0" smtClean="0"/>
              <a:t>como EE</a:t>
            </a:r>
            <a:r>
              <a:rPr lang="es-ES" sz="1600" dirty="0"/>
              <a:t>. UU., Australia, Canadá, Austria, </a:t>
            </a:r>
            <a:r>
              <a:rPr lang="es-ES" sz="1600" dirty="0" smtClean="0"/>
              <a:t>Suiza, Israel, Italia, </a:t>
            </a:r>
            <a:r>
              <a:rPr lang="es-ES" sz="1600" dirty="0" err="1" smtClean="0"/>
              <a:t>Hungria</a:t>
            </a:r>
            <a:r>
              <a:rPr lang="es-ES" sz="1600" dirty="0" smtClean="0"/>
              <a:t>… (42). </a:t>
            </a:r>
          </a:p>
          <a:p>
            <a:pPr marL="285750" indent="-285750">
              <a:buFont typeface="Arial" panose="020B0604020202020204" pitchFamily="34" charset="0"/>
              <a:buChar char="•"/>
            </a:pPr>
            <a:r>
              <a:rPr lang="es-ES" sz="1600" dirty="0" smtClean="0"/>
              <a:t>Cada </a:t>
            </a:r>
            <a:r>
              <a:rPr lang="es-ES" sz="1600" dirty="0"/>
              <a:t>vez se va acumulando más información </a:t>
            </a:r>
            <a:r>
              <a:rPr lang="es-ES" sz="1600" dirty="0" smtClean="0"/>
              <a:t>sobre el </a:t>
            </a:r>
            <a:r>
              <a:rPr lang="es-ES" sz="1600" dirty="0"/>
              <a:t>papel </a:t>
            </a:r>
            <a:r>
              <a:rPr lang="es-ES" sz="1600" dirty="0" err="1"/>
              <a:t>etiopatogénico</a:t>
            </a:r>
            <a:r>
              <a:rPr lang="es-ES" sz="1600" dirty="0"/>
              <a:t> del VPH en ciertos tipos de </a:t>
            </a:r>
            <a:r>
              <a:rPr lang="es-ES" sz="1600" dirty="0" smtClean="0"/>
              <a:t>cáncer que </a:t>
            </a:r>
            <a:r>
              <a:rPr lang="es-ES" sz="1600" dirty="0"/>
              <a:t>afectan a ambos sexos, pero sobre todo con </a:t>
            </a:r>
            <a:r>
              <a:rPr lang="es-ES" sz="1600" dirty="0" smtClean="0"/>
              <a:t>mayor incidencia </a:t>
            </a:r>
            <a:r>
              <a:rPr lang="es-ES" sz="1600" dirty="0"/>
              <a:t>en el varón, como el cáncer anal y de cabeza </a:t>
            </a:r>
            <a:r>
              <a:rPr lang="es-ES" sz="1600" dirty="0" smtClean="0"/>
              <a:t>y cuello</a:t>
            </a:r>
            <a:r>
              <a:rPr lang="es-ES" dirty="0" smtClean="0"/>
              <a:t>. </a:t>
            </a:r>
            <a:endParaRPr lang="es-ES" dirty="0"/>
          </a:p>
        </p:txBody>
      </p:sp>
      <p:sp>
        <p:nvSpPr>
          <p:cNvPr id="7" name="6 Rectángulo"/>
          <p:cNvSpPr/>
          <p:nvPr/>
        </p:nvSpPr>
        <p:spPr>
          <a:xfrm>
            <a:off x="230991" y="4581128"/>
            <a:ext cx="6285226" cy="1477328"/>
          </a:xfrm>
          <a:prstGeom prst="rect">
            <a:avLst/>
          </a:prstGeom>
        </p:spPr>
        <p:txBody>
          <a:bodyPr wrap="square">
            <a:spAutoFit/>
          </a:bodyPr>
          <a:lstStyle/>
          <a:p>
            <a:pPr algn="ctr"/>
            <a:r>
              <a:rPr lang="es-ES" b="1" dirty="0"/>
              <a:t>Se debe informar y </a:t>
            </a:r>
            <a:r>
              <a:rPr lang="es-ES" b="1" dirty="0" smtClean="0"/>
              <a:t>recomendar  la vacuna en varones.</a:t>
            </a:r>
          </a:p>
          <a:p>
            <a:pPr algn="ctr"/>
            <a:r>
              <a:rPr lang="es-ES" b="1" dirty="0" smtClean="0"/>
              <a:t>Recomendada por Sociedad Española de </a:t>
            </a:r>
            <a:r>
              <a:rPr lang="es-ES" b="1" dirty="0" err="1" smtClean="0"/>
              <a:t>Pediatria</a:t>
            </a:r>
            <a:r>
              <a:rPr lang="es-ES" b="1" dirty="0" smtClean="0"/>
              <a:t> .</a:t>
            </a:r>
          </a:p>
          <a:p>
            <a:pPr algn="ctr"/>
            <a:r>
              <a:rPr lang="es-ES" b="1" dirty="0" smtClean="0"/>
              <a:t>Incluida en calendario en Comunidad Gallega, Catalana y Valenciana.</a:t>
            </a:r>
          </a:p>
          <a:p>
            <a:pPr algn="ctr"/>
            <a:r>
              <a:rPr lang="es-ES" b="1" dirty="0" err="1" smtClean="0"/>
              <a:t>Sogicyl</a:t>
            </a:r>
            <a:r>
              <a:rPr lang="es-ES" b="1" dirty="0" smtClean="0"/>
              <a:t> debe recomendar incluir en calendario </a:t>
            </a:r>
            <a:r>
              <a:rPr lang="es-ES" b="1" dirty="0" err="1" smtClean="0"/>
              <a:t>vacunal</a:t>
            </a:r>
            <a:endParaRPr lang="es-ES" b="1" dirty="0"/>
          </a:p>
        </p:txBody>
      </p:sp>
      <p:sp>
        <p:nvSpPr>
          <p:cNvPr id="8" name="7 CuadroTexto"/>
          <p:cNvSpPr txBox="1"/>
          <p:nvPr/>
        </p:nvSpPr>
        <p:spPr>
          <a:xfrm>
            <a:off x="539552" y="6119336"/>
            <a:ext cx="5790368" cy="577081"/>
          </a:xfrm>
          <a:prstGeom prst="rect">
            <a:avLst/>
          </a:prstGeom>
          <a:noFill/>
        </p:spPr>
        <p:txBody>
          <a:bodyPr wrap="none" rtlCol="0">
            <a:spAutoFit/>
          </a:bodyPr>
          <a:lstStyle/>
          <a:p>
            <a:r>
              <a:rPr lang="es-ES" sz="1050" dirty="0"/>
              <a:t>MCAV-AEP. Calendario de Vacunaciones de la Asociación Española de Pediatría. Razones y bases de las</a:t>
            </a:r>
          </a:p>
          <a:p>
            <a:r>
              <a:rPr lang="es-ES" sz="1050" dirty="0"/>
              <a:t>recomendaciones 2022. [Internet]. Madrid: AEP; 2022 [Consultado el </a:t>
            </a:r>
            <a:r>
              <a:rPr lang="es-ES" sz="1050" dirty="0" err="1"/>
              <a:t>dd</a:t>
            </a:r>
            <a:r>
              <a:rPr lang="es-ES" sz="1050" dirty="0"/>
              <a:t>/mmm/</a:t>
            </a:r>
            <a:r>
              <a:rPr lang="es-ES" sz="1050" dirty="0" err="1"/>
              <a:t>aaaa</a:t>
            </a:r>
            <a:r>
              <a:rPr lang="es-ES" sz="1050" dirty="0"/>
              <a:t>]. Disponible en:</a:t>
            </a:r>
          </a:p>
          <a:p>
            <a:r>
              <a:rPr lang="es-ES" sz="1050" dirty="0"/>
              <a:t>https://</a:t>
            </a:r>
            <a:r>
              <a:rPr lang="es-ES" sz="1050" dirty="0" smtClean="0"/>
              <a:t>vacunasaep.org/profesionales/calendario-de-vacunaciones-de-la-aep-2022</a:t>
            </a:r>
            <a:endParaRPr lang="es-ES" sz="1050" dirty="0"/>
          </a:p>
        </p:txBody>
      </p:sp>
      <p:sp>
        <p:nvSpPr>
          <p:cNvPr id="2" name="1 CuadroTexto"/>
          <p:cNvSpPr txBox="1"/>
          <p:nvPr/>
        </p:nvSpPr>
        <p:spPr>
          <a:xfrm>
            <a:off x="7660748" y="6407876"/>
            <a:ext cx="1368152"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91" y="556225"/>
            <a:ext cx="5413375"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897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836712"/>
            <a:ext cx="8496944" cy="4062651"/>
          </a:xfrm>
          <a:prstGeom prst="rect">
            <a:avLst/>
          </a:prstGeom>
        </p:spPr>
        <p:txBody>
          <a:bodyPr wrap="square">
            <a:spAutoFit/>
          </a:bodyPr>
          <a:lstStyle/>
          <a:p>
            <a:endParaRPr lang="es-ES" b="1" dirty="0"/>
          </a:p>
          <a:p>
            <a:r>
              <a:rPr lang="es-ES" sz="1600" b="1" dirty="0" smtClean="0">
                <a:solidFill>
                  <a:srgbClr val="7030A0"/>
                </a:solidFill>
              </a:rPr>
              <a:t>Las </a:t>
            </a:r>
            <a:r>
              <a:rPr lang="es-ES" sz="1600" b="1" dirty="0">
                <a:solidFill>
                  <a:srgbClr val="7030A0"/>
                </a:solidFill>
              </a:rPr>
              <a:t>10 razones actuales para recomendar la vacunación frente al VPH en adolescentes </a:t>
            </a:r>
            <a:r>
              <a:rPr lang="es-ES" sz="1600" b="1" dirty="0" smtClean="0">
                <a:solidFill>
                  <a:srgbClr val="7030A0"/>
                </a:solidFill>
              </a:rPr>
              <a:t>varones:</a:t>
            </a:r>
          </a:p>
          <a:p>
            <a:endParaRPr lang="es-ES" sz="1400" dirty="0"/>
          </a:p>
          <a:p>
            <a:pPr marL="285750" indent="-285750">
              <a:buFont typeface="Wingdings" panose="05000000000000000000" pitchFamily="2" charset="2"/>
              <a:buChar char="q"/>
            </a:pPr>
            <a:r>
              <a:rPr lang="es-ES" sz="1400" dirty="0" smtClean="0"/>
              <a:t>1.- </a:t>
            </a:r>
            <a:r>
              <a:rPr lang="es-ES" sz="1400" dirty="0"/>
              <a:t>Fracción importante de casos en </a:t>
            </a:r>
            <a:r>
              <a:rPr lang="es-ES" sz="1400" dirty="0" smtClean="0"/>
              <a:t>el  varón </a:t>
            </a:r>
            <a:r>
              <a:rPr lang="es-ES" sz="1400" dirty="0"/>
              <a:t>de patología </a:t>
            </a:r>
            <a:r>
              <a:rPr lang="es-ES" sz="1400" dirty="0" smtClean="0"/>
              <a:t>oncológica relacionada </a:t>
            </a:r>
            <a:r>
              <a:rPr lang="es-ES" sz="1400" dirty="0"/>
              <a:t>con el </a:t>
            </a:r>
            <a:r>
              <a:rPr lang="es-ES" sz="1400" dirty="0" smtClean="0"/>
              <a:t>VPH. En </a:t>
            </a:r>
            <a:r>
              <a:rPr lang="es-ES" sz="1400" dirty="0"/>
              <a:t>nuestro medio, de todos los casos de patología </a:t>
            </a:r>
            <a:r>
              <a:rPr lang="es-ES" sz="1400" dirty="0" smtClean="0"/>
              <a:t>oncológica relacionada </a:t>
            </a:r>
            <a:r>
              <a:rPr lang="es-ES" sz="1400" dirty="0"/>
              <a:t>con el VPH, una cuarta parte corresponde al </a:t>
            </a:r>
            <a:r>
              <a:rPr lang="es-ES" sz="1400" dirty="0" smtClean="0"/>
              <a:t>varón.</a:t>
            </a:r>
          </a:p>
          <a:p>
            <a:endParaRPr lang="es-ES" sz="1400" dirty="0"/>
          </a:p>
          <a:p>
            <a:pPr marL="285750" indent="-285750">
              <a:buFont typeface="Wingdings" panose="05000000000000000000" pitchFamily="2" charset="2"/>
              <a:buChar char="q"/>
            </a:pPr>
            <a:r>
              <a:rPr lang="es-ES" sz="1400" dirty="0" smtClean="0"/>
              <a:t>2.- </a:t>
            </a:r>
            <a:r>
              <a:rPr lang="es-ES" sz="1400" dirty="0"/>
              <a:t>Cáncer de cabeza y cuello y </a:t>
            </a:r>
            <a:r>
              <a:rPr lang="es-ES" sz="1400" dirty="0" smtClean="0"/>
              <a:t>cáncer anal </a:t>
            </a:r>
            <a:r>
              <a:rPr lang="es-ES" sz="1400" dirty="0"/>
              <a:t>en </a:t>
            </a:r>
            <a:r>
              <a:rPr lang="es-ES" sz="1400" dirty="0" smtClean="0"/>
              <a:t>aumento. El </a:t>
            </a:r>
            <a:r>
              <a:rPr lang="es-ES" sz="1400" dirty="0"/>
              <a:t>cáncer de cabeza y cuello es mucho más frecuente en el varón. </a:t>
            </a:r>
            <a:r>
              <a:rPr lang="es-ES" sz="1400" dirty="0" smtClean="0"/>
              <a:t>El cáncer </a:t>
            </a:r>
            <a:r>
              <a:rPr lang="es-ES" sz="1400" dirty="0"/>
              <a:t>anal es tan frecuente en el varón como en la </a:t>
            </a:r>
            <a:r>
              <a:rPr lang="es-ES" sz="1400" dirty="0" smtClean="0"/>
              <a:t>mujer.</a:t>
            </a:r>
          </a:p>
          <a:p>
            <a:endParaRPr lang="es-ES" sz="1400" dirty="0"/>
          </a:p>
          <a:p>
            <a:pPr marL="285750" indent="-285750">
              <a:buFont typeface="Wingdings" panose="05000000000000000000" pitchFamily="2" charset="2"/>
              <a:buChar char="q"/>
            </a:pPr>
            <a:r>
              <a:rPr lang="es-ES" sz="1400" dirty="0" smtClean="0"/>
              <a:t>3.- </a:t>
            </a:r>
            <a:r>
              <a:rPr lang="es-ES" sz="1400" dirty="0"/>
              <a:t>Cáncer de cabeza y </a:t>
            </a:r>
            <a:r>
              <a:rPr lang="es-ES" sz="1400" dirty="0" smtClean="0"/>
              <a:t>cuello relacionado </a:t>
            </a:r>
            <a:r>
              <a:rPr lang="es-ES" sz="1400" dirty="0"/>
              <a:t>con el </a:t>
            </a:r>
            <a:r>
              <a:rPr lang="es-ES" sz="1400" dirty="0" smtClean="0"/>
              <a:t>VPH. </a:t>
            </a:r>
          </a:p>
          <a:p>
            <a:endParaRPr lang="es-ES" sz="1400" dirty="0"/>
          </a:p>
          <a:p>
            <a:pPr marL="285750" indent="-285750">
              <a:buFont typeface="Wingdings" panose="05000000000000000000" pitchFamily="2" charset="2"/>
              <a:buChar char="q"/>
            </a:pPr>
            <a:r>
              <a:rPr lang="es-ES" sz="1400" dirty="0" smtClean="0"/>
              <a:t>4.- </a:t>
            </a:r>
            <a:r>
              <a:rPr lang="es-ES" sz="1400" dirty="0"/>
              <a:t>No hay cribado de las </a:t>
            </a:r>
            <a:r>
              <a:rPr lang="es-ES" sz="1400" dirty="0" smtClean="0"/>
              <a:t>otras patologías oncológicas relacionadas </a:t>
            </a:r>
            <a:r>
              <a:rPr lang="es-ES" sz="1400" dirty="0"/>
              <a:t>con </a:t>
            </a:r>
            <a:r>
              <a:rPr lang="es-ES" sz="1400" dirty="0" smtClean="0"/>
              <a:t>VPH </a:t>
            </a:r>
            <a:r>
              <a:rPr lang="es-ES" sz="1400" dirty="0"/>
              <a:t>varones (pene, anal, cabeza y cuello), como por </a:t>
            </a:r>
            <a:r>
              <a:rPr lang="es-ES" sz="1400" dirty="0" smtClean="0"/>
              <a:t>el contrario </a:t>
            </a:r>
            <a:r>
              <a:rPr lang="es-ES" sz="1400" dirty="0"/>
              <a:t>ocurre con el cáncer de cérvix en </a:t>
            </a:r>
            <a:r>
              <a:rPr lang="es-ES" sz="1400" dirty="0" smtClean="0"/>
              <a:t>mujeres. </a:t>
            </a:r>
          </a:p>
          <a:p>
            <a:endParaRPr lang="es-ES" sz="1400" dirty="0"/>
          </a:p>
          <a:p>
            <a:pPr marL="285750" indent="-285750">
              <a:buFont typeface="Wingdings" panose="05000000000000000000" pitchFamily="2" charset="2"/>
              <a:buChar char="q"/>
            </a:pPr>
            <a:r>
              <a:rPr lang="es-ES" sz="1400" dirty="0" smtClean="0"/>
              <a:t>5.- </a:t>
            </a:r>
            <a:r>
              <a:rPr lang="es-ES" sz="1400" dirty="0"/>
              <a:t>Impacto en las verrugas </a:t>
            </a:r>
            <a:r>
              <a:rPr lang="es-ES" sz="1400" dirty="0" smtClean="0"/>
              <a:t>genitales en </a:t>
            </a:r>
            <a:r>
              <a:rPr lang="es-ES" sz="1400" dirty="0"/>
              <a:t>el </a:t>
            </a:r>
            <a:r>
              <a:rPr lang="es-ES" sz="1400" dirty="0" smtClean="0"/>
              <a:t>varón</a:t>
            </a:r>
            <a:r>
              <a:rPr lang="es-ES" sz="1400" dirty="0"/>
              <a:t>. </a:t>
            </a:r>
            <a:endParaRPr lang="es-ES" sz="1400" dirty="0" smtClean="0"/>
          </a:p>
          <a:p>
            <a:endParaRPr lang="es-ES" sz="1400" dirty="0"/>
          </a:p>
          <a:p>
            <a:endParaRPr lang="es-ES" sz="1400" dirty="0"/>
          </a:p>
        </p:txBody>
      </p:sp>
      <p:sp>
        <p:nvSpPr>
          <p:cNvPr id="3" name="2 CuadroTexto"/>
          <p:cNvSpPr txBox="1"/>
          <p:nvPr/>
        </p:nvSpPr>
        <p:spPr>
          <a:xfrm>
            <a:off x="179512" y="5998801"/>
            <a:ext cx="7992888" cy="507831"/>
          </a:xfrm>
          <a:prstGeom prst="rect">
            <a:avLst/>
          </a:prstGeom>
          <a:noFill/>
        </p:spPr>
        <p:txBody>
          <a:bodyPr wrap="square" rtlCol="0">
            <a:spAutoFit/>
          </a:bodyPr>
          <a:lstStyle/>
          <a:p>
            <a:r>
              <a:rPr lang="es-ES" sz="900" dirty="0"/>
              <a:t>CAV-AEP. Calendario de Vacunaciones de la Asociación Española de Pediatría. Razones y bases de las</a:t>
            </a:r>
          </a:p>
          <a:p>
            <a:r>
              <a:rPr lang="es-ES" sz="900" dirty="0"/>
              <a:t>recomendaciones 2022. [Internet]. Madrid: AEP; 2022 [Consultado el </a:t>
            </a:r>
            <a:r>
              <a:rPr lang="es-ES" sz="900" dirty="0" err="1"/>
              <a:t>dd</a:t>
            </a:r>
            <a:r>
              <a:rPr lang="es-ES" sz="900" dirty="0"/>
              <a:t>/mmm/</a:t>
            </a:r>
            <a:r>
              <a:rPr lang="es-ES" sz="900" dirty="0" err="1"/>
              <a:t>aaaa</a:t>
            </a:r>
            <a:r>
              <a:rPr lang="es-ES" sz="900" dirty="0"/>
              <a:t>]. Disponible en:</a:t>
            </a:r>
          </a:p>
          <a:p>
            <a:r>
              <a:rPr lang="es-ES" sz="900" dirty="0"/>
              <a:t>https://vacunasaep.org/profesionales/calendario-de-vacunaciones-de-la-aep-2022</a:t>
            </a:r>
          </a:p>
        </p:txBody>
      </p:sp>
      <p:sp>
        <p:nvSpPr>
          <p:cNvPr id="4" name="3 CuadroTexto"/>
          <p:cNvSpPr txBox="1"/>
          <p:nvPr/>
        </p:nvSpPr>
        <p:spPr>
          <a:xfrm>
            <a:off x="7733389" y="6430697"/>
            <a:ext cx="1296144"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270661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 calcmode="lin" valueType="num">
                                      <p:cBhvr additive="base">
                                        <p:cTn id="3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908720"/>
            <a:ext cx="7776864" cy="4985980"/>
          </a:xfrm>
          <a:prstGeom prst="rect">
            <a:avLst/>
          </a:prstGeom>
          <a:noFill/>
        </p:spPr>
        <p:txBody>
          <a:bodyPr wrap="square" rtlCol="0">
            <a:spAutoFit/>
          </a:bodyPr>
          <a:lstStyle/>
          <a:p>
            <a:pPr marL="285750" indent="-285750">
              <a:buFont typeface="Wingdings" panose="05000000000000000000" pitchFamily="2" charset="2"/>
              <a:buChar char="q"/>
            </a:pPr>
            <a:r>
              <a:rPr lang="es-ES" sz="1400" dirty="0" smtClean="0"/>
              <a:t>6.- La inmunidad de grupo generada con la vacunación solo de chicas es incompleta para los chicos debido a varias razones:</a:t>
            </a:r>
          </a:p>
          <a:p>
            <a:r>
              <a:rPr lang="es-ES" sz="1400" dirty="0" smtClean="0"/>
              <a:t>• </a:t>
            </a:r>
            <a:r>
              <a:rPr lang="es-ES" sz="1400" dirty="0"/>
              <a:t>Existe un promedio de un 20-25 % de chicas no vacunadas </a:t>
            </a:r>
            <a:r>
              <a:rPr lang="es-ES" sz="1400" dirty="0" smtClean="0"/>
              <a:t>en nuestro </a:t>
            </a:r>
            <a:r>
              <a:rPr lang="es-ES" sz="1400" dirty="0"/>
              <a:t>medio y que son transmisoras potenciales del VPH </a:t>
            </a:r>
            <a:r>
              <a:rPr lang="es-ES" sz="1400" dirty="0" smtClean="0"/>
              <a:t>a los </a:t>
            </a:r>
            <a:r>
              <a:rPr lang="es-ES" sz="1400" dirty="0"/>
              <a:t>chicos </a:t>
            </a:r>
            <a:r>
              <a:rPr lang="es-ES" sz="1400" dirty="0" smtClean="0"/>
              <a:t>heterosexuales.</a:t>
            </a:r>
            <a:endParaRPr lang="es-ES" sz="1400" dirty="0"/>
          </a:p>
          <a:p>
            <a:r>
              <a:rPr lang="es-ES" sz="1400" dirty="0"/>
              <a:t>• Hay países que no tienen incluida la vacunación frente al </a:t>
            </a:r>
            <a:r>
              <a:rPr lang="es-ES" sz="1400" dirty="0" smtClean="0"/>
              <a:t>VPH en </a:t>
            </a:r>
            <a:r>
              <a:rPr lang="es-ES" sz="1400" dirty="0"/>
              <a:t>las chicas. Dada la alta movilidad e interacción </a:t>
            </a:r>
            <a:r>
              <a:rPr lang="es-ES" sz="1400" dirty="0" smtClean="0"/>
              <a:t>intersexual, </a:t>
            </a:r>
            <a:r>
              <a:rPr lang="es-ES" sz="1400" dirty="0"/>
              <a:t>es muy probable el contacto con chicas extranjeras no </a:t>
            </a:r>
            <a:r>
              <a:rPr lang="es-ES" sz="1400" dirty="0" smtClean="0"/>
              <a:t>vacunadas.</a:t>
            </a:r>
            <a:endParaRPr lang="es-ES" sz="1400" dirty="0"/>
          </a:p>
          <a:p>
            <a:r>
              <a:rPr lang="es-ES" sz="1400" dirty="0"/>
              <a:t>• El efecto de inmunidad de grupo observado en algunos países (como Australia) no se ha podido observar en países </a:t>
            </a:r>
            <a:r>
              <a:rPr lang="es-ES" sz="1400" dirty="0" smtClean="0"/>
              <a:t>europeos que </a:t>
            </a:r>
            <a:r>
              <a:rPr lang="es-ES" sz="1400" dirty="0"/>
              <a:t>han estudiado este efecto. Se especula que la </a:t>
            </a:r>
            <a:r>
              <a:rPr lang="es-ES" sz="1400" dirty="0" smtClean="0"/>
              <a:t>alta movilidad </a:t>
            </a:r>
            <a:r>
              <a:rPr lang="es-ES" sz="1400" dirty="0"/>
              <a:t>de los jóvenes en </a:t>
            </a:r>
            <a:r>
              <a:rPr lang="es-ES" sz="1400" dirty="0" smtClean="0"/>
              <a:t>Europa.</a:t>
            </a:r>
            <a:endParaRPr lang="es-ES" sz="1400" dirty="0"/>
          </a:p>
          <a:p>
            <a:r>
              <a:rPr lang="es-ES" sz="1400" dirty="0"/>
              <a:t>• Los hombres que tienen sexo con hombres no pueden beneficiarse de la inmunidad de </a:t>
            </a:r>
            <a:r>
              <a:rPr lang="es-ES" sz="1400" dirty="0" smtClean="0"/>
              <a:t>grupo.</a:t>
            </a:r>
          </a:p>
          <a:p>
            <a:endParaRPr lang="es-ES" sz="1400" dirty="0" smtClean="0"/>
          </a:p>
          <a:p>
            <a:pPr marL="285750" indent="-285750">
              <a:buFont typeface="Wingdings" panose="05000000000000000000" pitchFamily="2" charset="2"/>
              <a:buChar char="q"/>
            </a:pPr>
            <a:r>
              <a:rPr lang="es-ES" sz="1400" dirty="0" smtClean="0"/>
              <a:t>7.- </a:t>
            </a:r>
            <a:r>
              <a:rPr lang="es-ES" sz="1400" dirty="0"/>
              <a:t>Mejora la inmunidad de grupo </a:t>
            </a:r>
            <a:r>
              <a:rPr lang="es-ES" sz="1400" dirty="0" smtClean="0"/>
              <a:t>en la mujer. Protegidas de forma </a:t>
            </a:r>
            <a:r>
              <a:rPr lang="es-ES" sz="1400" dirty="0"/>
              <a:t>indirecta con la vacunación del </a:t>
            </a:r>
            <a:r>
              <a:rPr lang="es-ES" sz="1400" dirty="0" smtClean="0"/>
              <a:t>varón.</a:t>
            </a:r>
          </a:p>
          <a:p>
            <a:endParaRPr lang="es-ES" sz="1400" dirty="0"/>
          </a:p>
          <a:p>
            <a:pPr marL="285750" indent="-285750">
              <a:buFont typeface="Wingdings" panose="05000000000000000000" pitchFamily="2" charset="2"/>
              <a:buChar char="q"/>
            </a:pPr>
            <a:r>
              <a:rPr lang="es-ES" sz="1400" dirty="0" smtClean="0"/>
              <a:t>8.- </a:t>
            </a:r>
            <a:r>
              <a:rPr lang="es-ES" sz="1400" dirty="0"/>
              <a:t>Ayuda a la erradicación global de </a:t>
            </a:r>
            <a:r>
              <a:rPr lang="es-ES" sz="1400" dirty="0" smtClean="0"/>
              <a:t>la infección </a:t>
            </a:r>
            <a:r>
              <a:rPr lang="es-ES" sz="1400" dirty="0"/>
              <a:t>por </a:t>
            </a:r>
            <a:r>
              <a:rPr lang="es-ES" sz="1400" dirty="0" smtClean="0"/>
              <a:t>el VPH. Los chicos  son además los mayores transmisores a nivel mundial.</a:t>
            </a:r>
          </a:p>
          <a:p>
            <a:endParaRPr lang="es-ES" sz="1400" dirty="0" smtClean="0"/>
          </a:p>
          <a:p>
            <a:pPr marL="285750" indent="-285750">
              <a:buFont typeface="Wingdings" panose="05000000000000000000" pitchFamily="2" charset="2"/>
              <a:buChar char="q"/>
            </a:pPr>
            <a:r>
              <a:rPr lang="es-ES" sz="1400" dirty="0" smtClean="0"/>
              <a:t>9.- </a:t>
            </a:r>
            <a:r>
              <a:rPr lang="es-ES" sz="1400" dirty="0"/>
              <a:t>Igualdad-equidad </a:t>
            </a:r>
            <a:r>
              <a:rPr lang="es-ES" sz="1400" dirty="0" smtClean="0"/>
              <a:t>sexual. Protege </a:t>
            </a:r>
            <a:r>
              <a:rPr lang="es-ES" sz="1400" dirty="0"/>
              <a:t>frente al cáncer relacionado con el VPH </a:t>
            </a:r>
            <a:r>
              <a:rPr lang="es-ES" sz="1400" dirty="0" smtClean="0"/>
              <a:t>en ambos </a:t>
            </a:r>
            <a:r>
              <a:rPr lang="es-ES" sz="1400" dirty="0"/>
              <a:t>sexos, es ético incluir a ambos sexos en las </a:t>
            </a:r>
            <a:r>
              <a:rPr lang="es-ES" sz="1400" dirty="0" smtClean="0"/>
              <a:t>recomendaciones.</a:t>
            </a:r>
          </a:p>
          <a:p>
            <a:endParaRPr lang="es-ES" sz="1400" dirty="0"/>
          </a:p>
          <a:p>
            <a:pPr marL="285750" indent="-285750">
              <a:buFont typeface="Wingdings" panose="05000000000000000000" pitchFamily="2" charset="2"/>
              <a:buChar char="q"/>
            </a:pPr>
            <a:r>
              <a:rPr lang="es-ES" sz="1400" dirty="0" smtClean="0"/>
              <a:t>10.-Autorización </a:t>
            </a:r>
            <a:r>
              <a:rPr lang="es-ES" sz="1400" dirty="0"/>
              <a:t>para el empleo de </a:t>
            </a:r>
            <a:r>
              <a:rPr lang="es-ES" sz="1400" dirty="0" smtClean="0"/>
              <a:t>las  vacunas </a:t>
            </a:r>
            <a:r>
              <a:rPr lang="es-ES" sz="1400" dirty="0"/>
              <a:t>VPH en el varón </a:t>
            </a:r>
            <a:r>
              <a:rPr lang="es-ES" sz="1400" dirty="0" smtClean="0"/>
              <a:t>y experiencia </a:t>
            </a:r>
            <a:r>
              <a:rPr lang="es-ES" sz="1400" dirty="0"/>
              <a:t>en otros países</a:t>
            </a:r>
          </a:p>
          <a:p>
            <a:endParaRPr lang="es-ES" sz="1200" dirty="0"/>
          </a:p>
          <a:p>
            <a:endParaRPr lang="es-ES" sz="1200" dirty="0"/>
          </a:p>
        </p:txBody>
      </p:sp>
      <p:sp>
        <p:nvSpPr>
          <p:cNvPr id="4" name="3 Rectángulo"/>
          <p:cNvSpPr/>
          <p:nvPr/>
        </p:nvSpPr>
        <p:spPr>
          <a:xfrm>
            <a:off x="251520" y="6071111"/>
            <a:ext cx="6048672" cy="507831"/>
          </a:xfrm>
          <a:prstGeom prst="rect">
            <a:avLst/>
          </a:prstGeom>
        </p:spPr>
        <p:txBody>
          <a:bodyPr wrap="square">
            <a:spAutoFit/>
          </a:bodyPr>
          <a:lstStyle/>
          <a:p>
            <a:r>
              <a:rPr lang="es-ES" sz="900" dirty="0"/>
              <a:t>CAV-AEP. Calendario de Vacunaciones de la Asociación Española de Pediatría. Razones y bases de las</a:t>
            </a:r>
          </a:p>
          <a:p>
            <a:r>
              <a:rPr lang="es-ES" sz="900" dirty="0"/>
              <a:t>recomendaciones 2022. [Internet]. Madrid: AEP; 2022 [Consultado el </a:t>
            </a:r>
            <a:r>
              <a:rPr lang="es-ES" sz="900" dirty="0" err="1"/>
              <a:t>dd</a:t>
            </a:r>
            <a:r>
              <a:rPr lang="es-ES" sz="900" dirty="0"/>
              <a:t>/mmm/</a:t>
            </a:r>
            <a:r>
              <a:rPr lang="es-ES" sz="900" dirty="0" err="1"/>
              <a:t>aaaa</a:t>
            </a:r>
            <a:r>
              <a:rPr lang="es-ES" sz="900" dirty="0"/>
              <a:t>]. Disponible en:</a:t>
            </a:r>
          </a:p>
          <a:p>
            <a:r>
              <a:rPr lang="es-ES" sz="900" dirty="0"/>
              <a:t>https://vacunasaep.org/profesionales/calendario-de-vacunaciones-de-la-aep-2022</a:t>
            </a:r>
          </a:p>
        </p:txBody>
      </p:sp>
      <p:sp>
        <p:nvSpPr>
          <p:cNvPr id="2" name="1 CuadroTexto"/>
          <p:cNvSpPr txBox="1"/>
          <p:nvPr/>
        </p:nvSpPr>
        <p:spPr>
          <a:xfrm>
            <a:off x="7673774" y="6352488"/>
            <a:ext cx="1296144"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175213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additive="base">
                                        <p:cTn id="2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220072" y="4437112"/>
            <a:ext cx="2276400" cy="830997"/>
          </a:xfrm>
          <a:prstGeom prst="rect">
            <a:avLst/>
          </a:prstGeom>
          <a:noFill/>
        </p:spPr>
        <p:txBody>
          <a:bodyPr wrap="square" rtlCol="0">
            <a:spAutoFit/>
          </a:bodyPr>
          <a:lstStyle/>
          <a:p>
            <a:r>
              <a:rPr lang="es-ES" sz="4800" b="1" i="1" dirty="0" smtClean="0">
                <a:solidFill>
                  <a:srgbClr val="002060"/>
                </a:solidFill>
              </a:rPr>
              <a:t>Gracias</a:t>
            </a:r>
            <a:endParaRPr lang="es-ES" sz="4800" b="1" i="1" dirty="0">
              <a:solidFill>
                <a:srgbClr val="002060"/>
              </a:solidFill>
            </a:endParaRPr>
          </a:p>
        </p:txBody>
      </p:sp>
      <p:sp>
        <p:nvSpPr>
          <p:cNvPr id="2" name="1 CuadroTexto"/>
          <p:cNvSpPr txBox="1"/>
          <p:nvPr/>
        </p:nvSpPr>
        <p:spPr>
          <a:xfrm>
            <a:off x="7572836" y="6381328"/>
            <a:ext cx="1463660"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2906149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3933165" y="5884482"/>
            <a:ext cx="1789913" cy="338554"/>
          </a:xfrm>
          <a:prstGeom prst="rect">
            <a:avLst/>
          </a:prstGeom>
          <a:noFill/>
        </p:spPr>
        <p:txBody>
          <a:bodyPr wrap="square" rtlCol="0">
            <a:spAutoFit/>
          </a:bodyPr>
          <a:lstStyle/>
          <a:p>
            <a:r>
              <a:rPr lang="es-ES" sz="1600" dirty="0" smtClean="0"/>
              <a:t>ICO </a:t>
            </a:r>
            <a:r>
              <a:rPr lang="es-ES" sz="1600" dirty="0" err="1" smtClean="0"/>
              <a:t>Factsheet</a:t>
            </a:r>
            <a:r>
              <a:rPr lang="es-ES" sz="1600" dirty="0" smtClean="0"/>
              <a:t> 2014</a:t>
            </a:r>
            <a:endParaRPr lang="es-ES" sz="1600" dirty="0"/>
          </a:p>
        </p:txBody>
      </p:sp>
      <p:sp>
        <p:nvSpPr>
          <p:cNvPr id="7" name="6 Rectángulo"/>
          <p:cNvSpPr/>
          <p:nvPr/>
        </p:nvSpPr>
        <p:spPr>
          <a:xfrm>
            <a:off x="89756" y="116632"/>
            <a:ext cx="8964488" cy="1200329"/>
          </a:xfrm>
          <a:prstGeom prst="rect">
            <a:avLst/>
          </a:prstGeom>
        </p:spPr>
        <p:txBody>
          <a:bodyPr vert="horz" lIns="91440" tIns="45720" rIns="91440" bIns="45720" rtlCol="0" anchor="ctr">
            <a:noAutofit/>
          </a:bodyPr>
          <a:lstStyle/>
          <a:p>
            <a:pPr algn="ctr">
              <a:spcBef>
                <a:spcPct val="0"/>
              </a:spcBef>
            </a:pPr>
            <a:endParaRPr lang="es-ES" sz="3600" b="1" baseline="30000" dirty="0">
              <a:latin typeface="+mj-lt"/>
              <a:ea typeface="+mj-ea"/>
              <a:cs typeface="+mj-cs"/>
            </a:endParaRPr>
          </a:p>
        </p:txBody>
      </p:sp>
      <p:sp>
        <p:nvSpPr>
          <p:cNvPr id="9" name="8 Elipse"/>
          <p:cNvSpPr/>
          <p:nvPr/>
        </p:nvSpPr>
        <p:spPr>
          <a:xfrm>
            <a:off x="5652119" y="1628800"/>
            <a:ext cx="1890053" cy="101294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478" y="2914098"/>
            <a:ext cx="1836085" cy="1836085"/>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5444" y="2858113"/>
            <a:ext cx="2049632" cy="1836085"/>
          </a:xfrm>
          <a:prstGeom prst="rect">
            <a:avLst/>
          </a:prstGeom>
        </p:spPr>
      </p:pic>
      <p:sp>
        <p:nvSpPr>
          <p:cNvPr id="14" name="13 Elipse"/>
          <p:cNvSpPr/>
          <p:nvPr/>
        </p:nvSpPr>
        <p:spPr>
          <a:xfrm>
            <a:off x="2504342" y="3789040"/>
            <a:ext cx="1707618" cy="1012941"/>
          </a:xfrm>
          <a:prstGeom prst="ellipse">
            <a:avLst/>
          </a:prstGeom>
          <a:solidFill>
            <a:srgbClr val="E42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s-ES" sz="1100" dirty="0"/>
          </a:p>
        </p:txBody>
      </p:sp>
      <p:sp>
        <p:nvSpPr>
          <p:cNvPr id="15" name="14 Rectángulo"/>
          <p:cNvSpPr/>
          <p:nvPr/>
        </p:nvSpPr>
        <p:spPr>
          <a:xfrm>
            <a:off x="2562339" y="3945465"/>
            <a:ext cx="1553350" cy="707886"/>
          </a:xfrm>
          <a:prstGeom prst="rect">
            <a:avLst/>
          </a:prstGeom>
        </p:spPr>
        <p:txBody>
          <a:bodyPr wrap="square">
            <a:spAutoFit/>
          </a:bodyPr>
          <a:lstStyle/>
          <a:p>
            <a:pPr algn="ctr"/>
            <a:r>
              <a:rPr lang="es-ES" sz="1100" b="1" dirty="0">
                <a:solidFill>
                  <a:schemeClr val="bg1"/>
                </a:solidFill>
              </a:rPr>
              <a:t>0,3-1,8 casos de </a:t>
            </a:r>
            <a:r>
              <a:rPr lang="es-ES" b="1" dirty="0">
                <a:solidFill>
                  <a:srgbClr val="FFC000"/>
                </a:solidFill>
              </a:rPr>
              <a:t>cáncer anal </a:t>
            </a:r>
            <a:r>
              <a:rPr lang="es-ES" sz="1100" b="1" dirty="0" smtClean="0">
                <a:solidFill>
                  <a:schemeClr val="bg1"/>
                </a:solidFill>
              </a:rPr>
              <a:t>/ </a:t>
            </a:r>
            <a:r>
              <a:rPr lang="es-ES" sz="1100" b="1" dirty="0">
                <a:solidFill>
                  <a:schemeClr val="bg1"/>
                </a:solidFill>
              </a:rPr>
              <a:t>cada 100000 mujeres </a:t>
            </a:r>
          </a:p>
        </p:txBody>
      </p:sp>
      <p:sp>
        <p:nvSpPr>
          <p:cNvPr id="16" name="15 Rectángulo"/>
          <p:cNvSpPr/>
          <p:nvPr/>
        </p:nvSpPr>
        <p:spPr>
          <a:xfrm>
            <a:off x="5723078" y="1789365"/>
            <a:ext cx="1585226" cy="707886"/>
          </a:xfrm>
          <a:prstGeom prst="rect">
            <a:avLst/>
          </a:prstGeom>
        </p:spPr>
        <p:txBody>
          <a:bodyPr wrap="square">
            <a:spAutoFit/>
          </a:bodyPr>
          <a:lstStyle/>
          <a:p>
            <a:pPr algn="ctr"/>
            <a:r>
              <a:rPr lang="es-ES" sz="1100" b="1" dirty="0">
                <a:solidFill>
                  <a:schemeClr val="bg1"/>
                </a:solidFill>
              </a:rPr>
              <a:t>0,4-1,9 casos de </a:t>
            </a:r>
            <a:r>
              <a:rPr lang="es-ES" b="1" dirty="0">
                <a:solidFill>
                  <a:srgbClr val="FFC000"/>
                </a:solidFill>
              </a:rPr>
              <a:t>cáncer </a:t>
            </a:r>
            <a:r>
              <a:rPr lang="es-ES" b="1" dirty="0" smtClean="0">
                <a:solidFill>
                  <a:srgbClr val="FFC000"/>
                </a:solidFill>
              </a:rPr>
              <a:t>anal</a:t>
            </a:r>
            <a:r>
              <a:rPr lang="es-ES" sz="1100" b="1" dirty="0">
                <a:solidFill>
                  <a:schemeClr val="bg1"/>
                </a:solidFill>
              </a:rPr>
              <a:t> </a:t>
            </a:r>
            <a:r>
              <a:rPr lang="es-ES" sz="1100" b="1" dirty="0" smtClean="0">
                <a:solidFill>
                  <a:schemeClr val="bg1"/>
                </a:solidFill>
              </a:rPr>
              <a:t> / </a:t>
            </a:r>
            <a:r>
              <a:rPr lang="es-ES" sz="1100" b="1" dirty="0">
                <a:solidFill>
                  <a:schemeClr val="bg1"/>
                </a:solidFill>
              </a:rPr>
              <a:t>cada 100000 </a:t>
            </a:r>
            <a:r>
              <a:rPr lang="es-ES" sz="1100" b="1" dirty="0" smtClean="0">
                <a:solidFill>
                  <a:schemeClr val="bg1"/>
                </a:solidFill>
              </a:rPr>
              <a:t>hombres</a:t>
            </a:r>
            <a:endParaRPr lang="es-ES" sz="1100" b="1" dirty="0">
              <a:solidFill>
                <a:schemeClr val="bg1"/>
              </a:solidFill>
            </a:endParaRPr>
          </a:p>
        </p:txBody>
      </p:sp>
      <p:sp>
        <p:nvSpPr>
          <p:cNvPr id="17" name="16 Elipse"/>
          <p:cNvSpPr/>
          <p:nvPr/>
        </p:nvSpPr>
        <p:spPr>
          <a:xfrm>
            <a:off x="2555776" y="2418677"/>
            <a:ext cx="1872208" cy="1065245"/>
          </a:xfrm>
          <a:prstGeom prst="ellipse">
            <a:avLst/>
          </a:prstGeom>
          <a:solidFill>
            <a:srgbClr val="E42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s-ES" sz="1100" dirty="0"/>
          </a:p>
        </p:txBody>
      </p:sp>
      <p:sp>
        <p:nvSpPr>
          <p:cNvPr id="18" name="17 Rectángulo"/>
          <p:cNvSpPr/>
          <p:nvPr/>
        </p:nvSpPr>
        <p:spPr>
          <a:xfrm>
            <a:off x="2693566" y="2597356"/>
            <a:ext cx="1579051" cy="707886"/>
          </a:xfrm>
          <a:prstGeom prst="rect">
            <a:avLst/>
          </a:prstGeom>
        </p:spPr>
        <p:txBody>
          <a:bodyPr wrap="square">
            <a:spAutoFit/>
          </a:bodyPr>
          <a:lstStyle/>
          <a:p>
            <a:pPr algn="ctr"/>
            <a:r>
              <a:rPr lang="es-ES" sz="1100" b="1" dirty="0">
                <a:solidFill>
                  <a:schemeClr val="bg1"/>
                </a:solidFill>
              </a:rPr>
              <a:t>1,6-4,0 casos de </a:t>
            </a:r>
            <a:r>
              <a:rPr lang="es-ES" b="1" dirty="0">
                <a:solidFill>
                  <a:srgbClr val="FFC000"/>
                </a:solidFill>
              </a:rPr>
              <a:t>cáncer </a:t>
            </a:r>
            <a:r>
              <a:rPr lang="es-ES" b="1" dirty="0" err="1">
                <a:solidFill>
                  <a:srgbClr val="FFC000"/>
                </a:solidFill>
              </a:rPr>
              <a:t>vulvar</a:t>
            </a:r>
            <a:r>
              <a:rPr lang="es-ES" b="1" dirty="0">
                <a:solidFill>
                  <a:srgbClr val="FFC000"/>
                </a:solidFill>
              </a:rPr>
              <a:t> </a:t>
            </a:r>
            <a:r>
              <a:rPr lang="es-ES" sz="1100" b="1" dirty="0" smtClean="0">
                <a:solidFill>
                  <a:schemeClr val="bg1"/>
                </a:solidFill>
              </a:rPr>
              <a:t>/ </a:t>
            </a:r>
            <a:r>
              <a:rPr lang="es-ES" sz="1100" b="1" dirty="0">
                <a:solidFill>
                  <a:schemeClr val="bg1"/>
                </a:solidFill>
              </a:rPr>
              <a:t>cada 100000 mujeres</a:t>
            </a:r>
          </a:p>
        </p:txBody>
      </p:sp>
      <p:sp>
        <p:nvSpPr>
          <p:cNvPr id="19" name="18 Elipse"/>
          <p:cNvSpPr/>
          <p:nvPr/>
        </p:nvSpPr>
        <p:spPr>
          <a:xfrm>
            <a:off x="611382" y="4565580"/>
            <a:ext cx="2047228" cy="1012941"/>
          </a:xfrm>
          <a:prstGeom prst="ellipse">
            <a:avLst/>
          </a:prstGeom>
          <a:solidFill>
            <a:srgbClr val="E42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s-ES" sz="1100" dirty="0"/>
          </a:p>
        </p:txBody>
      </p:sp>
      <p:sp>
        <p:nvSpPr>
          <p:cNvPr id="20" name="19 Rectángulo"/>
          <p:cNvSpPr/>
          <p:nvPr/>
        </p:nvSpPr>
        <p:spPr>
          <a:xfrm>
            <a:off x="758934" y="4664930"/>
            <a:ext cx="1697337" cy="707886"/>
          </a:xfrm>
          <a:prstGeom prst="rect">
            <a:avLst/>
          </a:prstGeom>
        </p:spPr>
        <p:txBody>
          <a:bodyPr wrap="square">
            <a:spAutoFit/>
          </a:bodyPr>
          <a:lstStyle/>
          <a:p>
            <a:pPr algn="ctr"/>
            <a:r>
              <a:rPr lang="es-ES" sz="1100" b="1" dirty="0" smtClean="0">
                <a:solidFill>
                  <a:schemeClr val="bg1"/>
                </a:solidFill>
              </a:rPr>
              <a:t>0,3-0,7 </a:t>
            </a:r>
            <a:r>
              <a:rPr lang="es-ES" sz="1100" b="1" dirty="0">
                <a:solidFill>
                  <a:schemeClr val="bg1"/>
                </a:solidFill>
              </a:rPr>
              <a:t>casos de </a:t>
            </a:r>
            <a:r>
              <a:rPr lang="es-ES" b="1" dirty="0">
                <a:solidFill>
                  <a:srgbClr val="FFC000"/>
                </a:solidFill>
              </a:rPr>
              <a:t>cáncer vaginal  </a:t>
            </a:r>
            <a:endParaRPr lang="es-ES" sz="1100" b="1" dirty="0">
              <a:solidFill>
                <a:schemeClr val="bg1"/>
              </a:solidFill>
            </a:endParaRPr>
          </a:p>
          <a:p>
            <a:pPr algn="ctr"/>
            <a:r>
              <a:rPr lang="es-ES" sz="1100" b="1" dirty="0" smtClean="0">
                <a:solidFill>
                  <a:schemeClr val="bg1"/>
                </a:solidFill>
              </a:rPr>
              <a:t>/ </a:t>
            </a:r>
            <a:r>
              <a:rPr lang="es-ES" sz="1100" b="1" dirty="0">
                <a:solidFill>
                  <a:schemeClr val="bg1"/>
                </a:solidFill>
              </a:rPr>
              <a:t>cada 100000 mujeres</a:t>
            </a:r>
          </a:p>
        </p:txBody>
      </p:sp>
      <p:sp>
        <p:nvSpPr>
          <p:cNvPr id="21" name="20 Elipse"/>
          <p:cNvSpPr/>
          <p:nvPr/>
        </p:nvSpPr>
        <p:spPr>
          <a:xfrm>
            <a:off x="5652119" y="4507426"/>
            <a:ext cx="1890053" cy="101294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2" name="21 Rectángulo"/>
          <p:cNvSpPr/>
          <p:nvPr/>
        </p:nvSpPr>
        <p:spPr>
          <a:xfrm>
            <a:off x="5723078" y="4653136"/>
            <a:ext cx="1815142" cy="815608"/>
          </a:xfrm>
          <a:prstGeom prst="rect">
            <a:avLst/>
          </a:prstGeom>
        </p:spPr>
        <p:txBody>
          <a:bodyPr wrap="square">
            <a:spAutoFit/>
          </a:bodyPr>
          <a:lstStyle/>
          <a:p>
            <a:pPr algn="ctr"/>
            <a:r>
              <a:rPr lang="es-ES" sz="1100" b="1" dirty="0">
                <a:solidFill>
                  <a:schemeClr val="bg1"/>
                </a:solidFill>
              </a:rPr>
              <a:t>1,2-2,8 casos de </a:t>
            </a:r>
            <a:r>
              <a:rPr lang="es-ES" b="1" dirty="0">
                <a:solidFill>
                  <a:srgbClr val="FFC000"/>
                </a:solidFill>
              </a:rPr>
              <a:t>cáncer de pene </a:t>
            </a:r>
            <a:r>
              <a:rPr lang="es-ES" sz="1100" b="1" dirty="0" smtClean="0">
                <a:solidFill>
                  <a:schemeClr val="bg1"/>
                </a:solidFill>
              </a:rPr>
              <a:t>/ </a:t>
            </a:r>
            <a:r>
              <a:rPr lang="es-ES" sz="1100" b="1" dirty="0">
                <a:solidFill>
                  <a:schemeClr val="bg1"/>
                </a:solidFill>
              </a:rPr>
              <a:t>cada 100000 </a:t>
            </a:r>
            <a:r>
              <a:rPr lang="es-ES" sz="1100" b="1" dirty="0" smtClean="0">
                <a:solidFill>
                  <a:schemeClr val="bg1"/>
                </a:solidFill>
              </a:rPr>
              <a:t>hombres</a:t>
            </a:r>
            <a:endParaRPr lang="es-ES" sz="1100" b="1" dirty="0">
              <a:solidFill>
                <a:schemeClr val="bg1"/>
              </a:solidFill>
            </a:endParaRPr>
          </a:p>
        </p:txBody>
      </p:sp>
      <p:sp>
        <p:nvSpPr>
          <p:cNvPr id="23" name="22 Elipse"/>
          <p:cNvSpPr/>
          <p:nvPr/>
        </p:nvSpPr>
        <p:spPr>
          <a:xfrm>
            <a:off x="5570664" y="2996952"/>
            <a:ext cx="1890053" cy="101294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4" name="23 Rectángulo"/>
          <p:cNvSpPr/>
          <p:nvPr/>
        </p:nvSpPr>
        <p:spPr>
          <a:xfrm>
            <a:off x="5804532" y="3117448"/>
            <a:ext cx="1585226" cy="815608"/>
          </a:xfrm>
          <a:prstGeom prst="rect">
            <a:avLst/>
          </a:prstGeom>
        </p:spPr>
        <p:txBody>
          <a:bodyPr wrap="square">
            <a:spAutoFit/>
          </a:bodyPr>
          <a:lstStyle/>
          <a:p>
            <a:pPr algn="ctr"/>
            <a:r>
              <a:rPr lang="es-ES" sz="1100" b="1" dirty="0">
                <a:solidFill>
                  <a:schemeClr val="bg1"/>
                </a:solidFill>
              </a:rPr>
              <a:t>5,9 casos de </a:t>
            </a:r>
            <a:r>
              <a:rPr lang="es-ES" b="1" dirty="0">
                <a:solidFill>
                  <a:srgbClr val="FFC000"/>
                </a:solidFill>
              </a:rPr>
              <a:t>cáncer de </a:t>
            </a:r>
            <a:r>
              <a:rPr lang="es-ES" b="1" dirty="0" err="1">
                <a:solidFill>
                  <a:srgbClr val="FFC000"/>
                </a:solidFill>
              </a:rPr>
              <a:t>farínge</a:t>
            </a:r>
            <a:r>
              <a:rPr lang="es-ES" b="1" dirty="0">
                <a:solidFill>
                  <a:srgbClr val="FFC000"/>
                </a:solidFill>
              </a:rPr>
              <a:t> </a:t>
            </a:r>
            <a:r>
              <a:rPr lang="es-ES" sz="1100" b="1" dirty="0" smtClean="0">
                <a:solidFill>
                  <a:schemeClr val="bg1"/>
                </a:solidFill>
              </a:rPr>
              <a:t>/cada </a:t>
            </a:r>
            <a:r>
              <a:rPr lang="es-ES" sz="1100" b="1" dirty="0">
                <a:solidFill>
                  <a:schemeClr val="bg1"/>
                </a:solidFill>
              </a:rPr>
              <a:t>100000 hombres </a:t>
            </a:r>
          </a:p>
        </p:txBody>
      </p:sp>
      <p:sp>
        <p:nvSpPr>
          <p:cNvPr id="25" name="24 Elipse"/>
          <p:cNvSpPr/>
          <p:nvPr/>
        </p:nvSpPr>
        <p:spPr>
          <a:xfrm>
            <a:off x="567811" y="1721643"/>
            <a:ext cx="1663752" cy="1275309"/>
          </a:xfrm>
          <a:prstGeom prst="ellipse">
            <a:avLst/>
          </a:prstGeom>
          <a:solidFill>
            <a:srgbClr val="E42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s-ES" sz="1100" dirty="0"/>
          </a:p>
        </p:txBody>
      </p:sp>
      <p:sp>
        <p:nvSpPr>
          <p:cNvPr id="26" name="25 Rectángulo"/>
          <p:cNvSpPr/>
          <p:nvPr/>
        </p:nvSpPr>
        <p:spPr>
          <a:xfrm>
            <a:off x="716952" y="1841596"/>
            <a:ext cx="1193134" cy="1154162"/>
          </a:xfrm>
          <a:prstGeom prst="rect">
            <a:avLst/>
          </a:prstGeom>
        </p:spPr>
        <p:txBody>
          <a:bodyPr wrap="square">
            <a:spAutoFit/>
          </a:bodyPr>
          <a:lstStyle/>
          <a:p>
            <a:pPr algn="ctr"/>
            <a:r>
              <a:rPr lang="es-ES" sz="1100" b="1" dirty="0">
                <a:solidFill>
                  <a:schemeClr val="bg1"/>
                </a:solidFill>
              </a:rPr>
              <a:t>0,7 casos </a:t>
            </a:r>
            <a:r>
              <a:rPr lang="es-ES" sz="1100" b="1" dirty="0" smtClean="0">
                <a:solidFill>
                  <a:schemeClr val="bg1"/>
                </a:solidFill>
              </a:rPr>
              <a:t>de </a:t>
            </a:r>
            <a:r>
              <a:rPr lang="es-ES" b="1" dirty="0" smtClean="0">
                <a:solidFill>
                  <a:srgbClr val="FFC000"/>
                </a:solidFill>
              </a:rPr>
              <a:t>cáncer de </a:t>
            </a:r>
            <a:r>
              <a:rPr lang="es-ES" b="1" dirty="0" err="1" smtClean="0">
                <a:solidFill>
                  <a:srgbClr val="FFC000"/>
                </a:solidFill>
              </a:rPr>
              <a:t>farínge</a:t>
            </a:r>
            <a:r>
              <a:rPr lang="es-ES" b="1" dirty="0" smtClean="0">
                <a:solidFill>
                  <a:srgbClr val="FFC000"/>
                </a:solidFill>
              </a:rPr>
              <a:t> </a:t>
            </a:r>
            <a:r>
              <a:rPr lang="es-ES" sz="1100" b="1" dirty="0" smtClean="0">
                <a:solidFill>
                  <a:schemeClr val="bg1"/>
                </a:solidFill>
              </a:rPr>
              <a:t>/ </a:t>
            </a:r>
            <a:r>
              <a:rPr lang="es-ES" sz="1100" b="1" dirty="0">
                <a:solidFill>
                  <a:schemeClr val="bg1"/>
                </a:solidFill>
              </a:rPr>
              <a:t>cada 100000 mujeres</a:t>
            </a:r>
          </a:p>
        </p:txBody>
      </p:sp>
      <p:sp>
        <p:nvSpPr>
          <p:cNvPr id="32" name="31 Rectángulo"/>
          <p:cNvSpPr/>
          <p:nvPr/>
        </p:nvSpPr>
        <p:spPr>
          <a:xfrm>
            <a:off x="395477" y="1316961"/>
            <a:ext cx="4176523" cy="4400747"/>
          </a:xfrm>
          <a:prstGeom prst="rect">
            <a:avLst/>
          </a:prstGeom>
          <a:noFill/>
          <a:ln w="57150">
            <a:solidFill>
              <a:srgbClr val="E42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Rectángulo"/>
          <p:cNvSpPr/>
          <p:nvPr/>
        </p:nvSpPr>
        <p:spPr>
          <a:xfrm>
            <a:off x="5292080" y="1316961"/>
            <a:ext cx="3314964" cy="4400747"/>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7675170" y="6436905"/>
            <a:ext cx="1378474"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3859890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p:bldP spid="16" grpId="0"/>
      <p:bldP spid="17" grpId="0" animBg="1"/>
      <p:bldP spid="18" grpId="0"/>
      <p:bldP spid="19" grpId="0" animBg="1"/>
      <p:bldP spid="20" grpId="0"/>
      <p:bldP spid="21" grpId="0" animBg="1"/>
      <p:bldP spid="22" grpId="0"/>
      <p:bldP spid="23" grpId="0" animBg="1"/>
      <p:bldP spid="24" grpId="0"/>
      <p:bldP spid="25" grpId="0" animBg="1"/>
      <p:bldP spid="26" grpId="0"/>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b="1" dirty="0"/>
              <a:t>CARGA DE LA ENFERMEDAD POR VPH EN MUJERES Y HOMBRES EN </a:t>
            </a:r>
            <a:r>
              <a:rPr lang="es-ES" sz="2800" b="1" dirty="0" smtClean="0"/>
              <a:t>ESPAÑA</a:t>
            </a:r>
            <a:endParaRPr lang="es-ES" sz="2800" b="1" dirty="0"/>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915910"/>
            <a:ext cx="5620999" cy="317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2" y="1340768"/>
            <a:ext cx="774858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355976" y="1988840"/>
            <a:ext cx="2592288" cy="369332"/>
          </a:xfrm>
          <a:prstGeom prst="rect">
            <a:avLst/>
          </a:prstGeom>
          <a:noFill/>
        </p:spPr>
        <p:txBody>
          <a:bodyPr wrap="square" rtlCol="0">
            <a:spAutoFit/>
          </a:bodyPr>
          <a:lstStyle/>
          <a:p>
            <a:r>
              <a:rPr lang="es-ES" dirty="0" smtClean="0"/>
              <a:t>Ca Vulva  Vagina Pene</a:t>
            </a:r>
            <a:endParaRPr lang="es-ES" dirty="0"/>
          </a:p>
        </p:txBody>
      </p:sp>
      <p:sp>
        <p:nvSpPr>
          <p:cNvPr id="7" name="6 CuadroTexto"/>
          <p:cNvSpPr txBox="1"/>
          <p:nvPr/>
        </p:nvSpPr>
        <p:spPr>
          <a:xfrm>
            <a:off x="4716016" y="2458692"/>
            <a:ext cx="1944216" cy="369332"/>
          </a:xfrm>
          <a:prstGeom prst="rect">
            <a:avLst/>
          </a:prstGeom>
          <a:noFill/>
        </p:spPr>
        <p:txBody>
          <a:bodyPr wrap="square" rtlCol="0">
            <a:spAutoFit/>
          </a:bodyPr>
          <a:lstStyle/>
          <a:p>
            <a:r>
              <a:rPr lang="es-ES" dirty="0" smtClean="0"/>
              <a:t>Ca Anal</a:t>
            </a:r>
            <a:endParaRPr lang="es-ES" dirty="0"/>
          </a:p>
        </p:txBody>
      </p:sp>
      <p:sp>
        <p:nvSpPr>
          <p:cNvPr id="8" name="7 CuadroTexto"/>
          <p:cNvSpPr txBox="1"/>
          <p:nvPr/>
        </p:nvSpPr>
        <p:spPr>
          <a:xfrm>
            <a:off x="5118090" y="2828184"/>
            <a:ext cx="2196244" cy="369332"/>
          </a:xfrm>
          <a:prstGeom prst="rect">
            <a:avLst/>
          </a:prstGeom>
          <a:noFill/>
        </p:spPr>
        <p:txBody>
          <a:bodyPr wrap="square" rtlCol="0">
            <a:spAutoFit/>
          </a:bodyPr>
          <a:lstStyle/>
          <a:p>
            <a:r>
              <a:rPr lang="es-ES" dirty="0" smtClean="0"/>
              <a:t>Ca Cabeza y cuello</a:t>
            </a:r>
            <a:endParaRPr lang="es-ES" dirty="0"/>
          </a:p>
        </p:txBody>
      </p:sp>
      <p:sp>
        <p:nvSpPr>
          <p:cNvPr id="9" name="8 CuadroTexto"/>
          <p:cNvSpPr txBox="1"/>
          <p:nvPr/>
        </p:nvSpPr>
        <p:spPr>
          <a:xfrm>
            <a:off x="5508103" y="3316342"/>
            <a:ext cx="2937395" cy="369332"/>
          </a:xfrm>
          <a:prstGeom prst="rect">
            <a:avLst/>
          </a:prstGeom>
          <a:noFill/>
        </p:spPr>
        <p:txBody>
          <a:bodyPr wrap="square" rtlCol="0">
            <a:spAutoFit/>
          </a:bodyPr>
          <a:lstStyle/>
          <a:p>
            <a:r>
              <a:rPr lang="es-ES" dirty="0" smtClean="0"/>
              <a:t>AIN, VIN, </a:t>
            </a:r>
            <a:r>
              <a:rPr lang="es-ES" dirty="0" err="1" smtClean="0"/>
              <a:t>VaIN</a:t>
            </a:r>
            <a:r>
              <a:rPr lang="es-ES" dirty="0" smtClean="0"/>
              <a:t> y PIN 2/3</a:t>
            </a:r>
            <a:endParaRPr lang="es-ES" dirty="0"/>
          </a:p>
        </p:txBody>
      </p:sp>
      <p:sp>
        <p:nvSpPr>
          <p:cNvPr id="10" name="9 CuadroTexto"/>
          <p:cNvSpPr txBox="1"/>
          <p:nvPr/>
        </p:nvSpPr>
        <p:spPr>
          <a:xfrm>
            <a:off x="5868144" y="3738769"/>
            <a:ext cx="1584176" cy="369332"/>
          </a:xfrm>
          <a:prstGeom prst="rect">
            <a:avLst/>
          </a:prstGeom>
          <a:noFill/>
        </p:spPr>
        <p:txBody>
          <a:bodyPr wrap="square" rtlCol="0">
            <a:spAutoFit/>
          </a:bodyPr>
          <a:lstStyle/>
          <a:p>
            <a:r>
              <a:rPr lang="es-ES" dirty="0" smtClean="0"/>
              <a:t>Ca Cervical</a:t>
            </a:r>
            <a:endParaRPr lang="es-ES" dirty="0"/>
          </a:p>
        </p:txBody>
      </p:sp>
      <p:sp>
        <p:nvSpPr>
          <p:cNvPr id="11" name="10 CuadroTexto"/>
          <p:cNvSpPr txBox="1"/>
          <p:nvPr/>
        </p:nvSpPr>
        <p:spPr>
          <a:xfrm>
            <a:off x="6378230" y="4270402"/>
            <a:ext cx="1872208" cy="369332"/>
          </a:xfrm>
          <a:prstGeom prst="rect">
            <a:avLst/>
          </a:prstGeom>
          <a:noFill/>
        </p:spPr>
        <p:txBody>
          <a:bodyPr wrap="square" rtlCol="0">
            <a:spAutoFit/>
          </a:bodyPr>
          <a:lstStyle/>
          <a:p>
            <a:r>
              <a:rPr lang="es-ES" dirty="0" smtClean="0"/>
              <a:t>CIN2 +</a:t>
            </a:r>
            <a:endParaRPr lang="es-ES" dirty="0"/>
          </a:p>
        </p:txBody>
      </p:sp>
      <p:sp>
        <p:nvSpPr>
          <p:cNvPr id="12" name="11 CuadroTexto"/>
          <p:cNvSpPr txBox="1"/>
          <p:nvPr/>
        </p:nvSpPr>
        <p:spPr>
          <a:xfrm>
            <a:off x="6690206" y="4649748"/>
            <a:ext cx="1524228" cy="369332"/>
          </a:xfrm>
          <a:prstGeom prst="rect">
            <a:avLst/>
          </a:prstGeom>
          <a:noFill/>
        </p:spPr>
        <p:txBody>
          <a:bodyPr wrap="square" rtlCol="0">
            <a:spAutoFit/>
          </a:bodyPr>
          <a:lstStyle/>
          <a:p>
            <a:r>
              <a:rPr lang="es-ES" dirty="0" smtClean="0"/>
              <a:t>Verrugas </a:t>
            </a:r>
            <a:endParaRPr lang="es-ES" dirty="0"/>
          </a:p>
        </p:txBody>
      </p:sp>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635" y="5661248"/>
            <a:ext cx="4187825"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2915816" y="5622016"/>
            <a:ext cx="864096" cy="215444"/>
          </a:xfrm>
          <a:prstGeom prst="rect">
            <a:avLst/>
          </a:prstGeom>
          <a:noFill/>
        </p:spPr>
        <p:txBody>
          <a:bodyPr wrap="square" rtlCol="0">
            <a:spAutoFit/>
          </a:bodyPr>
          <a:lstStyle/>
          <a:p>
            <a:r>
              <a:rPr lang="es-ES" sz="800" dirty="0" smtClean="0"/>
              <a:t>2018</a:t>
            </a:r>
            <a:endParaRPr lang="es-ES" sz="800" dirty="0"/>
          </a:p>
        </p:txBody>
      </p:sp>
      <p:pic>
        <p:nvPicPr>
          <p:cNvPr id="112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2202597"/>
            <a:ext cx="3175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2358172"/>
            <a:ext cx="31115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3673" y="6309320"/>
            <a:ext cx="149383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431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47"/>
          <p:cNvSpPr txBox="1">
            <a:spLocks noChangeArrowheads="1"/>
          </p:cNvSpPr>
          <p:nvPr/>
        </p:nvSpPr>
        <p:spPr bwMode="auto">
          <a:xfrm>
            <a:off x="275359" y="188640"/>
            <a:ext cx="8473105"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fontAlgn="base">
              <a:lnSpc>
                <a:spcPts val="2900"/>
              </a:lnSpc>
              <a:spcBef>
                <a:spcPct val="0"/>
              </a:spcBef>
              <a:spcAft>
                <a:spcPct val="0"/>
              </a:spcAft>
              <a:defRPr sz="2800" b="1">
                <a:solidFill>
                  <a:schemeClr val="bg1"/>
                </a:solidFill>
                <a:latin typeface="+mj-lt"/>
                <a:ea typeface="+mj-ea"/>
                <a:cs typeface="Arial" pitchFamily="34" charset="0"/>
              </a:defRPr>
            </a:lvl1pPr>
            <a:lvl2pPr fontAlgn="base">
              <a:lnSpc>
                <a:spcPct val="90000"/>
              </a:lnSpc>
              <a:spcBef>
                <a:spcPct val="0"/>
              </a:spcBef>
              <a:spcAft>
                <a:spcPct val="0"/>
              </a:spcAft>
              <a:defRPr sz="3200">
                <a:solidFill>
                  <a:srgbClr val="F2F2F2"/>
                </a:solidFill>
                <a:latin typeface="Arial" charset="0"/>
                <a:cs typeface="Arial" charset="0"/>
              </a:defRPr>
            </a:lvl2pPr>
            <a:lvl3pPr fontAlgn="base">
              <a:lnSpc>
                <a:spcPct val="90000"/>
              </a:lnSpc>
              <a:spcBef>
                <a:spcPct val="0"/>
              </a:spcBef>
              <a:spcAft>
                <a:spcPct val="0"/>
              </a:spcAft>
              <a:defRPr sz="3200">
                <a:solidFill>
                  <a:srgbClr val="F2F2F2"/>
                </a:solidFill>
                <a:latin typeface="Arial" charset="0"/>
                <a:cs typeface="Arial" charset="0"/>
              </a:defRPr>
            </a:lvl3pPr>
            <a:lvl4pPr fontAlgn="base">
              <a:lnSpc>
                <a:spcPct val="90000"/>
              </a:lnSpc>
              <a:spcBef>
                <a:spcPct val="0"/>
              </a:spcBef>
              <a:spcAft>
                <a:spcPct val="0"/>
              </a:spcAft>
              <a:defRPr sz="3200">
                <a:solidFill>
                  <a:srgbClr val="F2F2F2"/>
                </a:solidFill>
                <a:latin typeface="Arial" charset="0"/>
                <a:cs typeface="Arial" charset="0"/>
              </a:defRPr>
            </a:lvl4pPr>
            <a:lvl5pPr fontAlgn="base">
              <a:lnSpc>
                <a:spcPct val="90000"/>
              </a:lnSpc>
              <a:spcBef>
                <a:spcPct val="0"/>
              </a:spcBef>
              <a:spcAft>
                <a:spcPct val="0"/>
              </a:spcAft>
              <a:defRPr sz="3200">
                <a:solidFill>
                  <a:srgbClr val="F2F2F2"/>
                </a:solidFill>
                <a:latin typeface="Arial" charset="0"/>
                <a:cs typeface="Arial" charset="0"/>
              </a:defRPr>
            </a:lvl5pPr>
            <a:lvl6pPr marL="457200" fontAlgn="base">
              <a:lnSpc>
                <a:spcPct val="90000"/>
              </a:lnSpc>
              <a:spcBef>
                <a:spcPct val="0"/>
              </a:spcBef>
              <a:spcAft>
                <a:spcPct val="0"/>
              </a:spcAft>
              <a:defRPr sz="2800" b="1">
                <a:solidFill>
                  <a:schemeClr val="bg1"/>
                </a:solidFill>
                <a:latin typeface="Calibri" pitchFamily="34" charset="0"/>
              </a:defRPr>
            </a:lvl6pPr>
            <a:lvl7pPr marL="914400" fontAlgn="base">
              <a:lnSpc>
                <a:spcPct val="90000"/>
              </a:lnSpc>
              <a:spcBef>
                <a:spcPct val="0"/>
              </a:spcBef>
              <a:spcAft>
                <a:spcPct val="0"/>
              </a:spcAft>
              <a:defRPr sz="2800" b="1">
                <a:solidFill>
                  <a:schemeClr val="bg1"/>
                </a:solidFill>
                <a:latin typeface="Calibri" pitchFamily="34" charset="0"/>
              </a:defRPr>
            </a:lvl7pPr>
            <a:lvl8pPr marL="1371600" fontAlgn="base">
              <a:lnSpc>
                <a:spcPct val="90000"/>
              </a:lnSpc>
              <a:spcBef>
                <a:spcPct val="0"/>
              </a:spcBef>
              <a:spcAft>
                <a:spcPct val="0"/>
              </a:spcAft>
              <a:defRPr sz="2800" b="1">
                <a:solidFill>
                  <a:schemeClr val="bg1"/>
                </a:solidFill>
                <a:latin typeface="Calibri" pitchFamily="34" charset="0"/>
              </a:defRPr>
            </a:lvl8pPr>
            <a:lvl9pPr marL="1828800" fontAlgn="base">
              <a:lnSpc>
                <a:spcPct val="90000"/>
              </a:lnSpc>
              <a:spcBef>
                <a:spcPct val="0"/>
              </a:spcBef>
              <a:spcAft>
                <a:spcPct val="0"/>
              </a:spcAft>
              <a:defRPr sz="2800" b="1">
                <a:solidFill>
                  <a:schemeClr val="bg1"/>
                </a:solidFill>
                <a:latin typeface="Calibri" pitchFamily="34" charset="0"/>
              </a:defRPr>
            </a:lvl9pPr>
          </a:lstStyle>
          <a:p>
            <a:pPr algn="ctr"/>
            <a:r>
              <a:rPr lang="es-ES" altLang="es-ES" dirty="0">
                <a:solidFill>
                  <a:schemeClr val="tx1"/>
                </a:solidFill>
              </a:rPr>
              <a:t>El cáncer relacionado con los tipos 16 y 18 tienen un gran </a:t>
            </a:r>
            <a:r>
              <a:rPr lang="es-ES" altLang="es-ES" dirty="0" smtClean="0">
                <a:solidFill>
                  <a:schemeClr val="tx1"/>
                </a:solidFill>
              </a:rPr>
              <a:t>impacto </a:t>
            </a:r>
            <a:r>
              <a:rPr lang="es-ES" altLang="es-ES" dirty="0">
                <a:solidFill>
                  <a:schemeClr val="tx1"/>
                </a:solidFill>
              </a:rPr>
              <a:t>en ambos géneros</a:t>
            </a:r>
          </a:p>
        </p:txBody>
      </p:sp>
      <p:sp>
        <p:nvSpPr>
          <p:cNvPr id="13316" name="Text Box 14"/>
          <p:cNvSpPr txBox="1">
            <a:spLocks noChangeArrowheads="1"/>
          </p:cNvSpPr>
          <p:nvPr/>
        </p:nvSpPr>
        <p:spPr bwMode="auto">
          <a:xfrm>
            <a:off x="611560" y="1987625"/>
            <a:ext cx="3524250" cy="923330"/>
          </a:xfrm>
          <a:prstGeom prst="rect">
            <a:avLst/>
          </a:prstGeom>
          <a:solidFill>
            <a:srgbClr val="CC3399">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a:r>
              <a:rPr lang="es-ES" altLang="es-ES" b="1" dirty="0" smtClean="0">
                <a:solidFill>
                  <a:prstClr val="black"/>
                </a:solidFill>
                <a:latin typeface="Calibri" pitchFamily="34" charset="0"/>
                <a:ea typeface="MS PGothic" pitchFamily="34" charset="-128"/>
                <a:cs typeface="Times New Roman" pitchFamily="18" charset="0"/>
              </a:rPr>
              <a:t>32.562 nuevos casos </a:t>
            </a:r>
            <a:r>
              <a:rPr lang="es-ES" altLang="es-ES" dirty="0" smtClean="0">
                <a:solidFill>
                  <a:prstClr val="black"/>
                </a:solidFill>
                <a:latin typeface="Calibri" pitchFamily="34" charset="0"/>
                <a:ea typeface="MS PGothic" pitchFamily="34" charset="-128"/>
                <a:cs typeface="Times New Roman" pitchFamily="18" charset="0"/>
              </a:rPr>
              <a:t>en Europa/año relacionados con VPH </a:t>
            </a:r>
          </a:p>
          <a:p>
            <a:pPr algn="ctr"/>
            <a:r>
              <a:rPr lang="es-ES" altLang="es-ES" dirty="0" smtClean="0">
                <a:solidFill>
                  <a:prstClr val="black"/>
                </a:solidFill>
                <a:latin typeface="Calibri" pitchFamily="34" charset="0"/>
                <a:ea typeface="MS PGothic" pitchFamily="34" charset="-128"/>
                <a:cs typeface="Times New Roman" pitchFamily="18" charset="0"/>
              </a:rPr>
              <a:t>16/18 en </a:t>
            </a:r>
            <a:r>
              <a:rPr lang="es-ES" altLang="es-ES" b="1" dirty="0" smtClean="0">
                <a:solidFill>
                  <a:prstClr val="black"/>
                </a:solidFill>
                <a:latin typeface="Calibri" pitchFamily="34" charset="0"/>
                <a:ea typeface="MS PGothic" pitchFamily="34" charset="-128"/>
                <a:cs typeface="Times New Roman" pitchFamily="18" charset="0"/>
              </a:rPr>
              <a:t>mujeres</a:t>
            </a:r>
            <a:endParaRPr lang="es-ES" altLang="es-ES" b="1" dirty="0">
              <a:solidFill>
                <a:prstClr val="black"/>
              </a:solidFill>
              <a:latin typeface="Calibri" pitchFamily="34" charset="0"/>
              <a:ea typeface="MS PGothic" pitchFamily="34" charset="-128"/>
              <a:cs typeface="Times New Roman" pitchFamily="18" charset="0"/>
            </a:endParaRPr>
          </a:p>
        </p:txBody>
      </p:sp>
      <p:sp>
        <p:nvSpPr>
          <p:cNvPr id="13319" name="Text Box 14"/>
          <p:cNvSpPr txBox="1">
            <a:spLocks noChangeArrowheads="1"/>
          </p:cNvSpPr>
          <p:nvPr/>
        </p:nvSpPr>
        <p:spPr bwMode="auto">
          <a:xfrm>
            <a:off x="5172448" y="1995562"/>
            <a:ext cx="3444875" cy="923330"/>
          </a:xfrm>
          <a:prstGeom prst="rect">
            <a:avLst/>
          </a:prstGeom>
          <a:solidFill>
            <a:srgbClr val="00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a:r>
              <a:rPr lang="es-ES" altLang="es-ES" b="1" dirty="0" smtClean="0">
                <a:solidFill>
                  <a:prstClr val="black"/>
                </a:solidFill>
                <a:latin typeface="Calibri" pitchFamily="34" charset="0"/>
                <a:ea typeface="MS PGothic" pitchFamily="34" charset="-128"/>
                <a:cs typeface="Times New Roman" pitchFamily="18" charset="0"/>
              </a:rPr>
              <a:t>15.497 nuevos casos </a:t>
            </a:r>
            <a:r>
              <a:rPr lang="es-ES" altLang="es-ES" dirty="0" smtClean="0">
                <a:solidFill>
                  <a:prstClr val="black"/>
                </a:solidFill>
                <a:latin typeface="Calibri" pitchFamily="34" charset="0"/>
                <a:ea typeface="MS PGothic" pitchFamily="34" charset="-128"/>
                <a:cs typeface="Times New Roman" pitchFamily="18" charset="0"/>
              </a:rPr>
              <a:t>en Europa/año relacionados con VPH </a:t>
            </a:r>
          </a:p>
          <a:p>
            <a:pPr algn="ctr"/>
            <a:r>
              <a:rPr lang="es-ES" altLang="es-ES" dirty="0" smtClean="0">
                <a:solidFill>
                  <a:prstClr val="black"/>
                </a:solidFill>
                <a:latin typeface="Calibri" pitchFamily="34" charset="0"/>
                <a:ea typeface="MS PGothic" pitchFamily="34" charset="-128"/>
                <a:cs typeface="Times New Roman" pitchFamily="18" charset="0"/>
              </a:rPr>
              <a:t>16/18 en</a:t>
            </a:r>
            <a:r>
              <a:rPr lang="es-ES" altLang="es-ES" b="1" dirty="0" smtClean="0">
                <a:solidFill>
                  <a:prstClr val="black"/>
                </a:solidFill>
                <a:latin typeface="Calibri" pitchFamily="34" charset="0"/>
                <a:ea typeface="MS PGothic" pitchFamily="34" charset="-128"/>
                <a:cs typeface="Times New Roman" pitchFamily="18" charset="0"/>
              </a:rPr>
              <a:t> hombres</a:t>
            </a:r>
            <a:endParaRPr lang="es-ES" altLang="es-ES" b="1" dirty="0">
              <a:solidFill>
                <a:prstClr val="black"/>
              </a:solidFill>
              <a:latin typeface="Calibri" pitchFamily="34" charset="0"/>
              <a:ea typeface="MS PGothic" pitchFamily="34" charset="-128"/>
              <a:cs typeface="Times New Roman" pitchFamily="18" charset="0"/>
            </a:endParaRPr>
          </a:p>
        </p:txBody>
      </p:sp>
      <p:sp>
        <p:nvSpPr>
          <p:cNvPr id="19461" name="Text Box 15"/>
          <p:cNvSpPr txBox="1">
            <a:spLocks noChangeArrowheads="1"/>
          </p:cNvSpPr>
          <p:nvPr/>
        </p:nvSpPr>
        <p:spPr bwMode="auto">
          <a:xfrm>
            <a:off x="-314325" y="2647950"/>
            <a:ext cx="152400" cy="377825"/>
          </a:xfrm>
          <a:prstGeom prst="rect">
            <a:avLst/>
          </a:prstGeom>
          <a:noFill/>
          <a:ln>
            <a:noFill/>
          </a:ln>
          <a:effectLst>
            <a:prstShdw prst="shdw17" dist="17961" dir="135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36576" rIns="82296" bIns="36576">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endParaRPr lang="en-GB" altLang="es-ES" sz="2000">
              <a:solidFill>
                <a:prstClr val="black"/>
              </a:solidFill>
              <a:latin typeface="Times New Roman" pitchFamily="18" charset="0"/>
              <a:ea typeface="MS PGothic" pitchFamily="34" charset="-128"/>
              <a:cs typeface="Times New Roman" pitchFamily="18" charset="0"/>
            </a:endParaRPr>
          </a:p>
        </p:txBody>
      </p:sp>
      <p:sp>
        <p:nvSpPr>
          <p:cNvPr id="19462" name="TextBox 20"/>
          <p:cNvSpPr txBox="1">
            <a:spLocks noChangeArrowheads="1"/>
          </p:cNvSpPr>
          <p:nvPr/>
        </p:nvSpPr>
        <p:spPr bwMode="auto">
          <a:xfrm>
            <a:off x="4400923" y="2103512"/>
            <a:ext cx="549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it-IT" altLang="es-ES" sz="2800" b="1">
                <a:solidFill>
                  <a:prstClr val="black"/>
                </a:solidFill>
                <a:latin typeface="Calibri" pitchFamily="34" charset="0"/>
                <a:ea typeface="MS PGothic" pitchFamily="34" charset="-128"/>
                <a:cs typeface="Times New Roman" pitchFamily="18" charset="0"/>
              </a:rPr>
              <a:t>vs</a:t>
            </a:r>
          </a:p>
        </p:txBody>
      </p:sp>
      <p:pic>
        <p:nvPicPr>
          <p:cNvPr id="19463" name="Picture 13" descr="wc mensen.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3326"/>
          <a:stretch>
            <a:fillRect/>
          </a:stretch>
        </p:blipFill>
        <p:spPr bwMode="auto">
          <a:xfrm>
            <a:off x="6885831" y="3231678"/>
            <a:ext cx="998537"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2" descr="wc mensen.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6844"/>
          <a:stretch>
            <a:fillRect/>
          </a:stretch>
        </p:blipFill>
        <p:spPr bwMode="auto">
          <a:xfrm>
            <a:off x="1764556" y="3188816"/>
            <a:ext cx="1150937"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5" name="Text Box 11"/>
          <p:cNvSpPr txBox="1">
            <a:spLocks noChangeArrowheads="1"/>
          </p:cNvSpPr>
          <p:nvPr/>
        </p:nvSpPr>
        <p:spPr bwMode="auto">
          <a:xfrm>
            <a:off x="3282950" y="2973040"/>
            <a:ext cx="2852738" cy="2985433"/>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S" sz="2400" dirty="0" smtClean="0">
                <a:solidFill>
                  <a:prstClr val="black"/>
                </a:solidFill>
                <a:latin typeface="Calibri" pitchFamily="34" charset="0"/>
              </a:rPr>
              <a:t>Por cada 2 casos de cáncer relacionado con los tipos VPH 16/18 en mujeres en Europa, hay un caso en hombres </a:t>
            </a:r>
          </a:p>
          <a:p>
            <a:pPr algn="ctr" eaLnBrk="1" hangingPunct="1">
              <a:defRPr/>
            </a:pPr>
            <a:r>
              <a:rPr lang="es-ES" sz="4400" b="1" dirty="0" smtClean="0">
                <a:solidFill>
                  <a:srgbClr val="CC3399"/>
                </a:solidFill>
                <a:latin typeface="Calibri" pitchFamily="34" charset="0"/>
              </a:rPr>
              <a:t>2</a:t>
            </a:r>
            <a:r>
              <a:rPr lang="es-ES" sz="4400" dirty="0" smtClean="0">
                <a:solidFill>
                  <a:prstClr val="black"/>
                </a:solidFill>
                <a:latin typeface="Calibri" pitchFamily="34" charset="0"/>
              </a:rPr>
              <a:t>:</a:t>
            </a:r>
            <a:r>
              <a:rPr lang="es-ES" sz="4400" b="1" dirty="0" smtClean="0">
                <a:solidFill>
                  <a:srgbClr val="C0504D"/>
                </a:solidFill>
                <a:latin typeface="Calibri" pitchFamily="34" charset="0"/>
              </a:rPr>
              <a:t>1</a:t>
            </a:r>
          </a:p>
        </p:txBody>
      </p:sp>
      <p:pic>
        <p:nvPicPr>
          <p:cNvPr id="19466" name="Picture 12" descr="wc mensen.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6844"/>
          <a:stretch>
            <a:fillRect/>
          </a:stretch>
        </p:blipFill>
        <p:spPr bwMode="auto">
          <a:xfrm>
            <a:off x="356443" y="3158653"/>
            <a:ext cx="117475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1"/>
          <p:cNvSpPr txBox="1">
            <a:spLocks noChangeArrowheads="1"/>
          </p:cNvSpPr>
          <p:nvPr/>
        </p:nvSpPr>
        <p:spPr bwMode="auto">
          <a:xfrm>
            <a:off x="6364288" y="5435595"/>
            <a:ext cx="25209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fr-FR" sz="1000" dirty="0" smtClean="0">
                <a:solidFill>
                  <a:prstClr val="black"/>
                </a:solidFill>
                <a:latin typeface="Calibri"/>
              </a:rPr>
              <a:t>Hartwig S et al. BioMed Central Cancer 2012</a:t>
            </a:r>
          </a:p>
        </p:txBody>
      </p:sp>
      <p:sp>
        <p:nvSpPr>
          <p:cNvPr id="2" name="textruta 1"/>
          <p:cNvSpPr txBox="1"/>
          <p:nvPr/>
        </p:nvSpPr>
        <p:spPr>
          <a:xfrm>
            <a:off x="275359" y="1279525"/>
            <a:ext cx="8609879" cy="646331"/>
          </a:xfrm>
          <a:prstGeom prst="rect">
            <a:avLst/>
          </a:prstGeom>
          <a:noFill/>
        </p:spPr>
        <p:txBody>
          <a:bodyPr wrap="square">
            <a:spAutoFit/>
          </a:bodyPr>
          <a:lstStyle/>
          <a:p>
            <a:pPr>
              <a:defRPr/>
            </a:pPr>
            <a:r>
              <a:rPr lang="es-ES" b="1" dirty="0" smtClean="0">
                <a:solidFill>
                  <a:prstClr val="black"/>
                </a:solidFill>
              </a:rPr>
              <a:t>Número estimado de cánceres relacionados con los tipos 16 y 18 en hombres y mujeres en Europa</a:t>
            </a:r>
            <a:endParaRPr lang="es-ES" b="1" dirty="0">
              <a:solidFill>
                <a:prstClr val="black"/>
              </a:solidFill>
            </a:endParaRPr>
          </a:p>
        </p:txBody>
      </p:sp>
      <p:sp>
        <p:nvSpPr>
          <p:cNvPr id="3" name="2 CuadroTexto"/>
          <p:cNvSpPr txBox="1"/>
          <p:nvPr/>
        </p:nvSpPr>
        <p:spPr>
          <a:xfrm>
            <a:off x="7740352" y="6377670"/>
            <a:ext cx="1263657"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13965028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in)">
                                      <p:cBhvr>
                                        <p:cTn id="7" dur="5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box(in)">
                                      <p:cBhvr>
                                        <p:cTn id="12" dur="500"/>
                                        <p:tgtEl>
                                          <p:spTgt spid="133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72715"/>
                                        </p:tgtEl>
                                        <p:attrNameLst>
                                          <p:attrName>style.visibility</p:attrName>
                                        </p:attrNameLst>
                                      </p:cBhvr>
                                      <p:to>
                                        <p:strVal val="visible"/>
                                      </p:to>
                                    </p:set>
                                    <p:anim calcmode="lin" valueType="num">
                                      <p:cBhvr>
                                        <p:cTn id="17" dur="1000" fill="hold"/>
                                        <p:tgtEl>
                                          <p:spTgt spid="72715"/>
                                        </p:tgtEl>
                                        <p:attrNameLst>
                                          <p:attrName>ppt_w</p:attrName>
                                        </p:attrNameLst>
                                      </p:cBhvr>
                                      <p:tavLst>
                                        <p:tav tm="0">
                                          <p:val>
                                            <p:strVal val="#ppt_w*0.70"/>
                                          </p:val>
                                        </p:tav>
                                        <p:tav tm="100000">
                                          <p:val>
                                            <p:strVal val="#ppt_w"/>
                                          </p:val>
                                        </p:tav>
                                      </p:tavLst>
                                    </p:anim>
                                    <p:anim calcmode="lin" valueType="num">
                                      <p:cBhvr>
                                        <p:cTn id="18" dur="1000" fill="hold"/>
                                        <p:tgtEl>
                                          <p:spTgt spid="72715"/>
                                        </p:tgtEl>
                                        <p:attrNameLst>
                                          <p:attrName>ppt_h</p:attrName>
                                        </p:attrNameLst>
                                      </p:cBhvr>
                                      <p:tavLst>
                                        <p:tav tm="0">
                                          <p:val>
                                            <p:strVal val="#ppt_h"/>
                                          </p:val>
                                        </p:tav>
                                        <p:tav tm="100000">
                                          <p:val>
                                            <p:strVal val="#ppt_h"/>
                                          </p:val>
                                        </p:tav>
                                      </p:tavLst>
                                    </p:anim>
                                    <p:animEffect transition="in" filter="fade">
                                      <p:cBhvr>
                                        <p:cTn id="19" dur="1000"/>
                                        <p:tgtEl>
                                          <p:spTgt spid="72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9" grpId="0" animBg="1"/>
      <p:bldP spid="727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7867821" cy="439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115616" y="5552233"/>
            <a:ext cx="7056784" cy="646331"/>
          </a:xfrm>
          <a:prstGeom prst="rect">
            <a:avLst/>
          </a:prstGeom>
          <a:noFill/>
        </p:spPr>
        <p:txBody>
          <a:bodyPr wrap="square" rtlCol="0">
            <a:spAutoFit/>
          </a:bodyPr>
          <a:lstStyle/>
          <a:p>
            <a:r>
              <a:rPr lang="es-ES" dirty="0"/>
              <a:t>Tasas de cánceres asociados al VPH por edad al diagnóstico en mujeres en los Estados Unidos por año, </a:t>
            </a:r>
            <a:r>
              <a:rPr lang="es-ES" dirty="0" smtClean="0"/>
              <a:t>2014–2018.</a:t>
            </a:r>
            <a:endParaRPr lang="es-ES" dirty="0"/>
          </a:p>
        </p:txBody>
      </p:sp>
      <p:sp>
        <p:nvSpPr>
          <p:cNvPr id="3" name="2 CuadroTexto"/>
          <p:cNvSpPr txBox="1"/>
          <p:nvPr/>
        </p:nvSpPr>
        <p:spPr>
          <a:xfrm>
            <a:off x="7524328" y="6313095"/>
            <a:ext cx="1500242"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4240089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23342"/>
            <a:ext cx="7755311" cy="43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115749" y="5301208"/>
            <a:ext cx="7035231" cy="646331"/>
          </a:xfrm>
          <a:prstGeom prst="rect">
            <a:avLst/>
          </a:prstGeom>
          <a:noFill/>
        </p:spPr>
        <p:txBody>
          <a:bodyPr wrap="square" rtlCol="0">
            <a:spAutoFit/>
          </a:bodyPr>
          <a:lstStyle/>
          <a:p>
            <a:r>
              <a:rPr lang="es-ES" dirty="0"/>
              <a:t>Tasas de cánceres asociados al VPH por edad al diagnóstico en hombres en los Estados Unidos por año, </a:t>
            </a:r>
            <a:r>
              <a:rPr lang="es-ES" dirty="0" smtClean="0"/>
              <a:t>2014–2018.</a:t>
            </a:r>
            <a:endParaRPr lang="es-ES" dirty="0"/>
          </a:p>
        </p:txBody>
      </p:sp>
      <p:sp>
        <p:nvSpPr>
          <p:cNvPr id="3" name="2 CuadroTexto"/>
          <p:cNvSpPr txBox="1"/>
          <p:nvPr/>
        </p:nvSpPr>
        <p:spPr>
          <a:xfrm>
            <a:off x="7441543" y="6381328"/>
            <a:ext cx="1418607" cy="369332"/>
          </a:xfrm>
          <a:prstGeom prst="rect">
            <a:avLst/>
          </a:prstGeom>
          <a:noFill/>
        </p:spPr>
        <p:txBody>
          <a:bodyPr wrap="square" rtlCol="0">
            <a:spAutoFit/>
          </a:bodyPr>
          <a:lstStyle/>
          <a:p>
            <a:r>
              <a:rPr lang="es-ES" sz="900" dirty="0" err="1"/>
              <a:t>Dra</a:t>
            </a:r>
            <a:r>
              <a:rPr lang="es-ES" sz="900" dirty="0"/>
              <a:t> T. Alonso Gutiérrez</a:t>
            </a:r>
          </a:p>
          <a:p>
            <a:r>
              <a:rPr lang="es-ES" sz="900" dirty="0"/>
              <a:t>Soria Octubre 2022</a:t>
            </a:r>
          </a:p>
        </p:txBody>
      </p:sp>
    </p:spTree>
    <p:extLst>
      <p:ext uri="{BB962C8B-B14F-4D97-AF65-F5344CB8AC3E}">
        <p14:creationId xmlns:p14="http://schemas.microsoft.com/office/powerpoint/2010/main" val="3721082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1430</TotalTime>
  <Words>4367</Words>
  <Application>Microsoft Office PowerPoint</Application>
  <PresentationFormat>Presentación en pantalla (4:3)</PresentationFormat>
  <Paragraphs>551</Paragraphs>
  <Slides>45</Slides>
  <Notes>10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45</vt:i4>
      </vt:variant>
    </vt:vector>
  </HeadingPairs>
  <TitlesOfParts>
    <vt:vector size="47" baseType="lpstr">
      <vt:lpstr>Tema de Office</vt:lpstr>
      <vt:lpstr>Hoja de cálculo</vt:lpstr>
      <vt:lpstr>Presentación de PowerPoint</vt:lpstr>
      <vt:lpstr>Presentación de PowerPoint</vt:lpstr>
      <vt:lpstr>Presentación de PowerPoint</vt:lpstr>
      <vt:lpstr>CARGA DE LA ENFERMEDAD POR VPH EN MUJERES Y HOMBRES EN EUROPA</vt:lpstr>
      <vt:lpstr>Presentación de PowerPoint</vt:lpstr>
      <vt:lpstr>CARGA DE LA ENFERMEDAD POR VPH EN MUJERES Y HOMBRES EN ESPAÑA</vt:lpstr>
      <vt:lpstr>Presentación de PowerPoint</vt:lpstr>
      <vt:lpstr>Presentación de PowerPoint</vt:lpstr>
      <vt:lpstr>Presentación de PowerPoint</vt:lpstr>
      <vt:lpstr>Aspectos a tener en cuenta del VPH en varones</vt:lpstr>
      <vt:lpstr>Aspectos a tener en cuenta del VPH en varones</vt:lpstr>
      <vt:lpstr>Aspectos a tener en cuenta del VPH en varones</vt:lpstr>
      <vt:lpstr>Aspectos a tener en cuenta del VPH en varones</vt:lpstr>
      <vt:lpstr>Presentación de PowerPoint</vt:lpstr>
      <vt:lpstr>Carcinoma anal y lesiones precursoras</vt:lpstr>
      <vt:lpstr>Presentación de PowerPoint</vt:lpstr>
      <vt:lpstr>Presentación de PowerPoint</vt:lpstr>
      <vt:lpstr>Tasas de incidencia estandarizada por edad de carcinoma de células escamosas del ano  </vt:lpstr>
      <vt:lpstr>PIN y cáncer de pene</vt:lpstr>
      <vt:lpstr>Presentación de PowerPoint</vt:lpstr>
      <vt:lpstr>Cánceres cabeza y cuello</vt:lpstr>
      <vt:lpstr>Cáncer de cabeza y cuello</vt:lpstr>
      <vt:lpstr>Presentación de PowerPoint</vt:lpstr>
      <vt:lpstr>Incidencia creciente de cánceres tonsilares y orofaríngeos HPV+ en Europa y USA </vt:lpstr>
      <vt:lpstr>Presentación de PowerPoint</vt:lpstr>
      <vt:lpstr>Cánceres asociados a VPH en hombres: en aumento </vt:lpstr>
      <vt:lpstr>Verrugas genitales</vt:lpstr>
      <vt:lpstr>Verrugas genitales</vt:lpstr>
      <vt:lpstr>Estudio con 16.155 hombres y 32.933 mujeres realizado con datos del Danish National Patient Register con datos de diagnostico de verrugas genitales desde el año 1978 al 2008. Se calcularon las proporciones de incidencia estandarizada (SIR) como estimaciones del riesgo relativo de                 cánceres específicos en sitios específicos. Los riesgos se mantuvieron elevados durante más de 10 años tras el diagnóstico de Verrugas genitales  </vt:lpstr>
      <vt:lpstr>En España…</vt:lpstr>
      <vt:lpstr>Incidencias observadas y proyectadas (hasta 2025) de cáncer cervical y cáncer orofaríngeo VPH (+) EEUU</vt:lpstr>
      <vt:lpstr>Objetivo: Control de virus</vt:lpstr>
      <vt:lpstr>Presentación de PowerPoint</vt:lpstr>
      <vt:lpstr>Cánceres asociados a VPH en hombres: en aumento</vt:lpstr>
      <vt:lpstr>Vacunación selectiva en poblaciones de riesgo</vt:lpstr>
      <vt:lpstr>Vacunación en niños y niñas: oportunidades</vt:lpstr>
      <vt:lpstr>Consideraciones éticas</vt:lpstr>
      <vt:lpstr>Presentación de PowerPoint</vt:lpstr>
      <vt:lpstr>Vacunación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Sanofi Pasteur MSD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Carga de la enfermedad por VPH</dc:title>
  <dc:creator>Lopez Noelia - SPA</dc:creator>
  <cp:lastModifiedBy>Personal</cp:lastModifiedBy>
  <cp:revision>160</cp:revision>
  <dcterms:created xsi:type="dcterms:W3CDTF">2015-10-15T15:29:45Z</dcterms:created>
  <dcterms:modified xsi:type="dcterms:W3CDTF">2022-09-29T20:27:56Z</dcterms:modified>
</cp:coreProperties>
</file>