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73" r:id="rId3"/>
    <p:sldId id="274" r:id="rId4"/>
    <p:sldId id="275" r:id="rId5"/>
    <p:sldId id="258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>
                <a:solidFill>
                  <a:schemeClr val="tx1"/>
                </a:solidFill>
              </a:rPr>
              <a:t>70 PACIENTES ASINTOMÁTICAS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PACIENTES ASINTOMÁTICAS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1AC-45D4-A0F3-8D49E0D83AB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AC-45D4-A0F3-8D49E0D83AB4}"/>
              </c:ext>
            </c:extLst>
          </c:dPt>
          <c:dLbls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1E622B-65E7-4139-BAB5-77C25804F0C6}" type="VALUE">
                      <a:rPr lang="en-US" sz="3600" b="0" smtClean="0">
                        <a:solidFill>
                          <a:schemeClr val="tx1"/>
                        </a:solidFill>
                      </a:rPr>
                      <a:pPr>
                        <a:defRPr sz="1197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3600" b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0" i="0" u="none" strike="noStrike" kern="1200" baseline="0" dirty="0">
                        <a:solidFill>
                          <a:schemeClr val="tx1"/>
                        </a:solidFill>
                      </a:rPr>
                      <a:t>(52,86%)</a:t>
                    </a:r>
                    <a:endParaRPr lang="en-US" sz="3600" b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s-E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1AC-45D4-A0F3-8D49E0D83A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PREMENOPÁUSICAS</c:v>
                </c:pt>
                <c:pt idx="1">
                  <c:v>POSTMENOPÁUSICAS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33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C-45D4-A0F3-8D49E0D83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401104079606831E-2"/>
          <c:y val="0.87394335758461861"/>
          <c:w val="0.96840440506937175"/>
          <c:h val="0.11224124226917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PACIENTES PREMENOPÁUSICAS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PACIENTES</c:v>
                </c:pt>
              </c:strCache>
            </c:strRef>
          </c:tx>
          <c:spPr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Hoja1!$A$2:$A$3</c:f>
              <c:strCache>
                <c:ptCount val="2"/>
                <c:pt idx="0">
                  <c:v>PÓLIPO</c:v>
                </c:pt>
                <c:pt idx="1">
                  <c:v>NO PÓLIPO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24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B-490D-9C1F-52437C6345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3185128"/>
        <c:axId val="289660520"/>
      </c:barChart>
      <c:catAx>
        <c:axId val="223185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89660520"/>
        <c:crosses val="autoZero"/>
        <c:auto val="1"/>
        <c:lblAlgn val="ctr"/>
        <c:lblOffset val="100"/>
        <c:noMultiLvlLbl val="0"/>
      </c:catAx>
      <c:valAx>
        <c:axId val="289660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23185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PACIENTES POSTMENOPÁUSICAS</a:t>
            </a:r>
          </a:p>
        </c:rich>
      </c:tx>
      <c:layout>
        <c:manualLayout>
          <c:xMode val="edge"/>
          <c:yMode val="edge"/>
          <c:x val="0.20984826299271156"/>
          <c:y val="1.61179717076716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7.245363759581866E-2"/>
          <c:y val="0.18259969769284559"/>
          <c:w val="0.91374675315844589"/>
          <c:h val="0.67419994999621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PACIENTES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Hoja1!$A$2:$A$3</c:f>
              <c:strCache>
                <c:ptCount val="2"/>
                <c:pt idx="0">
                  <c:v>PÓLIPO</c:v>
                </c:pt>
                <c:pt idx="1">
                  <c:v>NO PÓLIPO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AE-4ED4-8C5A-669B3B47B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9661304"/>
        <c:axId val="289662088"/>
      </c:barChart>
      <c:catAx>
        <c:axId val="289661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89662088"/>
        <c:crosses val="autoZero"/>
        <c:auto val="1"/>
        <c:lblAlgn val="ctr"/>
        <c:lblOffset val="100"/>
        <c:noMultiLvlLbl val="0"/>
      </c:catAx>
      <c:valAx>
        <c:axId val="289662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89661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607565816674015"/>
          <c:y val="0.92030678295860835"/>
          <c:w val="0.14560955652412005"/>
          <c:h val="7.16342311875560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>
                <a:solidFill>
                  <a:schemeClr val="tx1"/>
                </a:solidFill>
              </a:rPr>
              <a:t>HALLAZGO DE PÓLIPO EN LAS HISTEROSCOPIAS EN  POSTMENOPÁUSICAS</a:t>
            </a:r>
            <a:endParaRPr lang="en-US" sz="20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HALLAZGOS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4D-45B5-9C9F-7EF91909553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4D-45B5-9C9F-7EF91909553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4D-45B5-9C9F-7EF919095538}"/>
              </c:ext>
            </c:extLst>
          </c:dPt>
          <c:cat>
            <c:strRef>
              <c:f>Hoja1!$A$2:$A$4</c:f>
              <c:strCache>
                <c:ptCount val="3"/>
                <c:pt idx="0">
                  <c:v>PÓLIPO ATRÓFICO</c:v>
                </c:pt>
                <c:pt idx="1">
                  <c:v>NO PÓLIPO</c:v>
                </c:pt>
                <c:pt idx="2">
                  <c:v>CA ENDOMETRIO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24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BD-40BA-955D-4420D95CE1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0.40283</cdr:y>
    </cdr:from>
    <cdr:to>
      <cdr:x>0.63389</cdr:x>
      <cdr:y>0.6255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3B5CA135-2327-4795-BF02-4A00D9EC53BC}"/>
            </a:ext>
          </a:extLst>
        </cdr:cNvPr>
        <cdr:cNvSpPr txBox="1"/>
      </cdr:nvSpPr>
      <cdr:spPr>
        <a:xfrm xmlns:a="http://schemas.openxmlformats.org/drawingml/2006/main">
          <a:off x="5963054" y="1967119"/>
          <a:ext cx="1596829" cy="1087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ES" sz="3600" dirty="0">
              <a:solidFill>
                <a:schemeClr val="tx1"/>
              </a:solidFill>
            </a:rPr>
            <a:t>33</a:t>
          </a:r>
        </a:p>
        <a:p xmlns:a="http://schemas.openxmlformats.org/drawingml/2006/main">
          <a:pPr algn="ctr"/>
          <a:r>
            <a:rPr lang="es-ES" sz="2400" dirty="0">
              <a:solidFill>
                <a:schemeClr val="tx1"/>
              </a:solidFill>
            </a:rPr>
            <a:t>(47,14%)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0.44091</cdr:x>
      <cdr:y>0.58614</cdr:y>
    </cdr:from>
    <cdr:to>
      <cdr:x>0.60642</cdr:x>
      <cdr:y>0.82376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908587CF-107E-4745-B1F9-CAF049DF3E6D}"/>
            </a:ext>
          </a:extLst>
        </cdr:cNvPr>
        <cdr:cNvSpPr txBox="1"/>
      </cdr:nvSpPr>
      <cdr:spPr>
        <a:xfrm xmlns:a="http://schemas.openxmlformats.org/drawingml/2006/main">
          <a:off x="5182779" y="2879387"/>
          <a:ext cx="1945532" cy="1167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24</a:t>
          </a:r>
          <a:r>
            <a:rPr lang="es-ES" sz="2400" dirty="0"/>
            <a:t> (64,86%)</a:t>
          </a:r>
        </a:p>
      </cdr:txBody>
    </cdr:sp>
  </cdr:relSizeAnchor>
  <cdr:relSizeAnchor xmlns:cdr="http://schemas.openxmlformats.org/drawingml/2006/chartDrawing">
    <cdr:from>
      <cdr:x>0.36533</cdr:x>
      <cdr:y>0.30198</cdr:y>
    </cdr:from>
    <cdr:to>
      <cdr:x>0.53084</cdr:x>
      <cdr:y>0.5396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CF20F89D-E09E-4A87-8DD2-BED3964314E1}"/>
            </a:ext>
          </a:extLst>
        </cdr:cNvPr>
        <cdr:cNvSpPr txBox="1"/>
      </cdr:nvSpPr>
      <cdr:spPr>
        <a:xfrm xmlns:a="http://schemas.openxmlformats.org/drawingml/2006/main">
          <a:off x="4294320" y="1483468"/>
          <a:ext cx="1945532" cy="1167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</a:t>
          </a:r>
          <a:r>
            <a:rPr lang="es-ES" sz="2000" dirty="0"/>
            <a:t>(21,62%)</a:t>
          </a:r>
        </a:p>
      </cdr:txBody>
    </cdr:sp>
  </cdr:relSizeAnchor>
  <cdr:relSizeAnchor xmlns:cdr="http://schemas.openxmlformats.org/drawingml/2006/chartDrawing">
    <cdr:from>
      <cdr:x>0.40606</cdr:x>
      <cdr:y>0.11826</cdr:y>
    </cdr:from>
    <cdr:to>
      <cdr:x>0.57157</cdr:x>
      <cdr:y>0.2297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76CBE320-7183-4CCC-9F1B-8EB8E1331C7D}"/>
            </a:ext>
          </a:extLst>
        </cdr:cNvPr>
        <cdr:cNvSpPr txBox="1"/>
      </cdr:nvSpPr>
      <cdr:spPr>
        <a:xfrm xmlns:a="http://schemas.openxmlformats.org/drawingml/2006/main">
          <a:off x="4773136" y="580957"/>
          <a:ext cx="1945532" cy="5474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</a:t>
          </a:r>
        </a:p>
        <a:p xmlns:a="http://schemas.openxmlformats.org/drawingml/2006/main">
          <a:pPr algn="ctr"/>
          <a:r>
            <a:rPr lang="es-ES" sz="1600" dirty="0"/>
            <a:t>(2,7%)</a:t>
          </a:r>
        </a:p>
      </cdr:txBody>
    </cdr:sp>
  </cdr:relSizeAnchor>
  <cdr:relSizeAnchor xmlns:cdr="http://schemas.openxmlformats.org/drawingml/2006/chartDrawing">
    <cdr:from>
      <cdr:x>0</cdr:x>
      <cdr:y>0.38119</cdr:y>
    </cdr:from>
    <cdr:to>
      <cdr:x>0.27046</cdr:x>
      <cdr:y>0.61881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CF20F89D-E09E-4A87-8DD2-BED3964314E1}"/>
            </a:ext>
          </a:extLst>
        </cdr:cNvPr>
        <cdr:cNvSpPr txBox="1"/>
      </cdr:nvSpPr>
      <cdr:spPr>
        <a:xfrm xmlns:a="http://schemas.openxmlformats.org/drawingml/2006/main">
          <a:off x="0" y="1872583"/>
          <a:ext cx="3179134" cy="1167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ANATOMÍA PATOLÓGICA</a:t>
          </a:r>
          <a:endParaRPr lang="es-ES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2668A0-9B5B-436B-8BBB-10BF68F37EFF}" type="datetimeFigureOut">
              <a:rPr lang="es-ES" smtClean="0"/>
              <a:t>10/10/2022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56AAA9-0454-490E-938E-2BFCE04F5B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4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8A0-9B5B-436B-8BBB-10BF68F37EFF}" type="datetimeFigureOut">
              <a:rPr lang="es-ES" smtClean="0"/>
              <a:t>10/10/2022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AAA9-0454-490E-938E-2BFCE04F5B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6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2668A0-9B5B-436B-8BBB-10BF68F37EFF}" type="datetimeFigureOut">
              <a:rPr lang="es-ES" smtClean="0"/>
              <a:t>10/10/2022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56AAA9-0454-490E-938E-2BFCE04F5B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65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8A0-9B5B-436B-8BBB-10BF68F37EFF}" type="datetimeFigureOut">
              <a:rPr lang="es-ES" smtClean="0"/>
              <a:t>10/10/2022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156AAA9-0454-490E-938E-2BFCE04F5B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27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2668A0-9B5B-436B-8BBB-10BF68F37EFF}" type="datetimeFigureOut">
              <a:rPr lang="es-ES" smtClean="0"/>
              <a:t>10/10/2022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56AAA9-0454-490E-938E-2BFCE04F5B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98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8A0-9B5B-436B-8BBB-10BF68F37EFF}" type="datetimeFigureOut">
              <a:rPr lang="es-ES" smtClean="0"/>
              <a:t>10/10/2022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AAA9-0454-490E-938E-2BFCE04F5B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73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8A0-9B5B-436B-8BBB-10BF68F37EFF}" type="datetimeFigureOut">
              <a:rPr lang="es-ES" smtClean="0"/>
              <a:t>10/10/2022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AAA9-0454-490E-938E-2BFCE04F5B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69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8A0-9B5B-436B-8BBB-10BF68F37EFF}" type="datetimeFigureOut">
              <a:rPr lang="es-ES" smtClean="0"/>
              <a:t>10/10/2022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AAA9-0454-490E-938E-2BFCE04F5B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472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8A0-9B5B-436B-8BBB-10BF68F37EFF}" type="datetimeFigureOut">
              <a:rPr lang="es-ES" smtClean="0"/>
              <a:t>10/10/2022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AAA9-0454-490E-938E-2BFCE04F5B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9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2668A0-9B5B-436B-8BBB-10BF68F37EFF}" type="datetimeFigureOut">
              <a:rPr lang="es-ES" smtClean="0"/>
              <a:t>10/10/2022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56AAA9-0454-490E-938E-2BFCE04F5B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12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8A0-9B5B-436B-8BBB-10BF68F37EFF}" type="datetimeFigureOut">
              <a:rPr lang="es-ES" smtClean="0"/>
              <a:t>10/10/2022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AAA9-0454-490E-938E-2BFCE04F5B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40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F2668A0-9B5B-436B-8BBB-10BF68F37EFF}" type="datetimeFigureOut">
              <a:rPr lang="es-ES" smtClean="0"/>
              <a:t>10/10/2022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156AAA9-0454-490E-938E-2BFCE04F5B6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506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9205" y="1674502"/>
            <a:ext cx="11878961" cy="147501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/>
              <a:t>MANEJO de PÓLIPOS EN PACIENTES ASINTOMÁTICAS en el hospital general de Segovia durante los años 2016-2022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1913" y="3350671"/>
            <a:ext cx="10993546" cy="1016161"/>
          </a:xfrm>
        </p:spPr>
        <p:txBody>
          <a:bodyPr>
            <a:noAutofit/>
          </a:bodyPr>
          <a:lstStyle/>
          <a:p>
            <a:r>
              <a:rPr lang="es-ES" sz="1200" dirty="0">
                <a:solidFill>
                  <a:schemeClr val="bg1"/>
                </a:solidFill>
              </a:rPr>
              <a:t>Dra. Montaño Cepeda</a:t>
            </a:r>
          </a:p>
          <a:p>
            <a:r>
              <a:rPr lang="es-ES" sz="1200" dirty="0">
                <a:solidFill>
                  <a:schemeClr val="bg1"/>
                </a:solidFill>
              </a:rPr>
              <a:t>Dra. Pereiro de Pazos</a:t>
            </a:r>
          </a:p>
          <a:p>
            <a:r>
              <a:rPr lang="es-ES" sz="1200" dirty="0">
                <a:solidFill>
                  <a:schemeClr val="bg1"/>
                </a:solidFill>
              </a:rPr>
              <a:t>Dra. Gómez Calvo</a:t>
            </a:r>
          </a:p>
          <a:p>
            <a:endParaRPr lang="es-ES" sz="120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8237" y="3329059"/>
            <a:ext cx="5053700" cy="277953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7366" y="563662"/>
            <a:ext cx="3129746" cy="909684"/>
          </a:xfrm>
          <a:prstGeom prst="rect">
            <a:avLst/>
          </a:prstGeom>
        </p:spPr>
      </p:pic>
      <p:pic>
        <p:nvPicPr>
          <p:cNvPr id="6" name="Imagen 10">
            <a:extLst>
              <a:ext uri="{FF2B5EF4-FFF2-40B4-BE49-F238E27FC236}">
                <a16:creationId xmlns:a16="http://schemas.microsoft.com/office/drawing/2014/main" id="{28E9FA98-4128-C165-3F26-176EE700052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849" y="709846"/>
            <a:ext cx="2138028" cy="78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0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ortar rectángulo de esquina sencilla 3"/>
          <p:cNvSpPr/>
          <p:nvPr/>
        </p:nvSpPr>
        <p:spPr>
          <a:xfrm>
            <a:off x="347613" y="2348165"/>
            <a:ext cx="6566400" cy="3790531"/>
          </a:xfrm>
          <a:prstGeom prst="snip1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581192" y="2580991"/>
            <a:ext cx="60992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 CARCINOMA ENDOMETRIO</a:t>
            </a:r>
          </a:p>
          <a:p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72 Años</a:t>
            </a:r>
          </a:p>
          <a:p>
            <a:pPr marL="285750" indent="-285750">
              <a:buFontTx/>
              <a:buChar char="-"/>
            </a:pPr>
            <a:r>
              <a:rPr lang="es-ES" dirty="0"/>
              <a:t>ASINTOMÁTICA</a:t>
            </a:r>
          </a:p>
          <a:p>
            <a:pPr marL="285750" indent="-285750">
              <a:buFontTx/>
              <a:buChar char="-"/>
            </a:pPr>
            <a:r>
              <a:rPr lang="es-ES" dirty="0"/>
              <a:t>ECOGRAFÍA: </a:t>
            </a:r>
          </a:p>
          <a:p>
            <a:pPr lvl="1"/>
            <a:r>
              <a:rPr lang="es-ES" dirty="0"/>
              <a:t>Endometrio de 5 </a:t>
            </a:r>
            <a:r>
              <a:rPr lang="es-ES" dirty="0" err="1"/>
              <a:t>mm.</a:t>
            </a:r>
            <a:r>
              <a:rPr lang="es-ES" dirty="0"/>
              <a:t> Imagen de pólipo endometrial de 21x19 mm con degeneración </a:t>
            </a:r>
            <a:r>
              <a:rPr lang="es-ES" dirty="0" err="1"/>
              <a:t>glándulo</a:t>
            </a:r>
            <a:r>
              <a:rPr lang="es-ES" dirty="0"/>
              <a:t> quística e  </a:t>
            </a:r>
            <a:r>
              <a:rPr lang="es-E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IMAGEN SONOLUSCENTE INTRACAVITARIA</a:t>
            </a:r>
          </a:p>
          <a:p>
            <a:pPr marL="285750" indent="-285750">
              <a:buFontTx/>
              <a:buChar char="-"/>
            </a:pPr>
            <a:r>
              <a:rPr lang="es-ES" dirty="0"/>
              <a:t>HISTEROSCOPIA:  pólipo 20 mm </a:t>
            </a:r>
          </a:p>
          <a:p>
            <a:pPr marL="285750" indent="-285750">
              <a:buFontTx/>
              <a:buChar char="-"/>
            </a:pPr>
            <a:r>
              <a:rPr lang="es-ES" dirty="0"/>
              <a:t>AP: Carcinoma </a:t>
            </a:r>
            <a:r>
              <a:rPr lang="es-ES" dirty="0" err="1"/>
              <a:t>endometroide</a:t>
            </a:r>
            <a:r>
              <a:rPr lang="es-ES" dirty="0"/>
              <a:t> G1(ESTADIO IA). </a:t>
            </a:r>
          </a:p>
          <a:p>
            <a:pPr marL="285750" indent="-285750">
              <a:buFontTx/>
              <a:buChar char="-"/>
            </a:pPr>
            <a:r>
              <a:rPr lang="es-ES" dirty="0"/>
              <a:t>HT + DA LPS.   Infiltración &lt;50%. 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6F228694-20BC-41A2-A8DB-7E046B95A5B8}"/>
              </a:ext>
            </a:extLst>
          </p:cNvPr>
          <p:cNvSpPr txBox="1">
            <a:spLocks/>
          </p:cNvSpPr>
          <p:nvPr/>
        </p:nvSpPr>
        <p:spPr>
          <a:xfrm>
            <a:off x="581192" y="719304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5400" dirty="0">
                <a:solidFill>
                  <a:srgbClr val="FFFEFF"/>
                </a:solidFill>
              </a:rPr>
              <a:t>RESULTADOS</a:t>
            </a:r>
          </a:p>
        </p:txBody>
      </p:sp>
      <p:pic>
        <p:nvPicPr>
          <p:cNvPr id="1028" name="Picture 4" descr="Pólipo Endometrial en Histerosonografía">
            <a:extLst>
              <a:ext uri="{FF2B5EF4-FFF2-40B4-BE49-F238E27FC236}">
                <a16:creationId xmlns:a16="http://schemas.microsoft.com/office/drawing/2014/main" id="{CAF48E6E-F6BC-4B5D-B51A-4AAC7BF010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01" t="5595" r="2549" b="11617"/>
          <a:stretch/>
        </p:blipFill>
        <p:spPr bwMode="auto">
          <a:xfrm>
            <a:off x="7147592" y="2869661"/>
            <a:ext cx="4550149" cy="29394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03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3371" y="2322183"/>
            <a:ext cx="11029615" cy="2802714"/>
          </a:xfrm>
        </p:spPr>
        <p:txBody>
          <a:bodyPr/>
          <a:lstStyle/>
          <a:p>
            <a:pPr marL="0" indent="0">
              <a:buNone/>
            </a:pPr>
            <a:r>
              <a:rPr lang="es-ES" sz="2800" dirty="0"/>
              <a:t>Tasa de malignidad tras hallazgo casual ecográfico:</a:t>
            </a:r>
          </a:p>
          <a:p>
            <a:pPr marL="0" indent="0">
              <a:buNone/>
            </a:pPr>
            <a:endParaRPr lang="es-ES" sz="2800" dirty="0"/>
          </a:p>
          <a:p>
            <a:pPr lvl="1"/>
            <a:r>
              <a:rPr lang="es-ES" sz="2800" dirty="0" err="1"/>
              <a:t>PREmenopáusicas</a:t>
            </a:r>
            <a:r>
              <a:rPr lang="es-ES" sz="2800" dirty="0"/>
              <a:t>: 0%  (0/33)</a:t>
            </a:r>
          </a:p>
          <a:p>
            <a:pPr lvl="1"/>
            <a:r>
              <a:rPr lang="es-ES" sz="2800" dirty="0" err="1"/>
              <a:t>POSTmenopáusicas</a:t>
            </a:r>
            <a:r>
              <a:rPr lang="es-ES" sz="2800" dirty="0"/>
              <a:t>: 2,7% (1/37)</a:t>
            </a:r>
          </a:p>
          <a:p>
            <a:pPr lvl="1"/>
            <a:endParaRPr lang="es-E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6F228694-20BC-41A2-A8DB-7E046B95A5B8}"/>
              </a:ext>
            </a:extLst>
          </p:cNvPr>
          <p:cNvSpPr txBox="1">
            <a:spLocks/>
          </p:cNvSpPr>
          <p:nvPr/>
        </p:nvSpPr>
        <p:spPr>
          <a:xfrm>
            <a:off x="581192" y="719304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5400" dirty="0">
                <a:solidFill>
                  <a:srgbClr val="FFFEFF"/>
                </a:solidFill>
              </a:rPr>
              <a:t>RESULTADOS</a:t>
            </a:r>
          </a:p>
        </p:txBody>
      </p:sp>
      <p:pic>
        <p:nvPicPr>
          <p:cNvPr id="1026" name="Picture 2" descr="Tratamiento de cáncer de endometrio sin radiación - NCI">
            <a:extLst>
              <a:ext uri="{FF2B5EF4-FFF2-40B4-BE49-F238E27FC236}">
                <a16:creationId xmlns:a16="http://schemas.microsoft.com/office/drawing/2014/main" id="{4055A88B-FC95-48F9-8E06-03CE40EE9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3537" y="3157539"/>
            <a:ext cx="3811169" cy="28578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537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1" y="606829"/>
            <a:ext cx="11029616" cy="1013800"/>
          </a:xfrm>
        </p:spPr>
        <p:txBody>
          <a:bodyPr>
            <a:normAutofit/>
          </a:bodyPr>
          <a:lstStyle/>
          <a:p>
            <a:r>
              <a:rPr lang="es-ES" sz="4800" dirty="0"/>
              <a:t>CONCLUSIONES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7067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dirty="0"/>
              <a:t>Nos debemos plantear si es eficiente la extirpación de todos los pólipos asintomáticos en pacientes sin factores de riesgo ni otros indicadores de malignidad ecográficos. 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/>
              <a:t>Tasa malignidad en postmenopáusicas de 2,7%.  Valorar Coste- Beneficio.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/>
              <a:t>En el  27% de nuestras pacientes </a:t>
            </a:r>
            <a:r>
              <a:rPr lang="es-ES" sz="2400" dirty="0" err="1"/>
              <a:t>premenopáusicas</a:t>
            </a:r>
            <a:r>
              <a:rPr lang="es-ES" sz="2400" dirty="0"/>
              <a:t> no se encontraron pólipos con lo que se cuestiona la indicación de histeroscopia.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/>
              <a:t>Este resultado no difiere en otros estudios en los que se basa la SEGO donde la prevalencia de malignidad en pólipos en postmenopáusicos asintomáticas es de 5.42% y del 1.7% en </a:t>
            </a:r>
            <a:r>
              <a:rPr lang="es-ES" sz="2400" dirty="0" err="1"/>
              <a:t>premenopáusicas</a:t>
            </a:r>
            <a:r>
              <a:rPr lang="es-ES" sz="2400" dirty="0"/>
              <a:t>.</a:t>
            </a:r>
          </a:p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421" y="496563"/>
            <a:ext cx="1527632" cy="13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28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">
            <a:extLst>
              <a:ext uri="{FF2B5EF4-FFF2-40B4-BE49-F238E27FC236}">
                <a16:creationId xmlns:a16="http://schemas.microsoft.com/office/drawing/2014/main" id="{6061A154-1FCE-4724-B87E-98DA6A14EC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3973" b="102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F41204F-CFD0-4289-B059-312B4236E8C3}"/>
              </a:ext>
            </a:extLst>
          </p:cNvPr>
          <p:cNvSpPr txBox="1"/>
          <p:nvPr/>
        </p:nvSpPr>
        <p:spPr>
          <a:xfrm>
            <a:off x="7292235" y="5611660"/>
            <a:ext cx="716906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8000" b="1" dirty="0">
                <a:solidFill>
                  <a:schemeClr val="bg1"/>
                </a:solidFill>
                <a:latin typeface="Franklin Gothic Medium"/>
              </a:rPr>
              <a:t>¡GRACIAS!</a:t>
            </a:r>
            <a:endParaRPr lang="es-ES" sz="8000" b="1" dirty="0">
              <a:solidFill>
                <a:schemeClr val="bg1"/>
              </a:solidFill>
              <a:latin typeface="Franklin Gothic Medium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520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6396" y="3460503"/>
            <a:ext cx="5698129" cy="259839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7235" y="2075935"/>
            <a:ext cx="11091823" cy="2266016"/>
          </a:xfrm>
        </p:spPr>
        <p:txBody>
          <a:bodyPr>
            <a:normAutofit/>
          </a:bodyPr>
          <a:lstStyle/>
          <a:p>
            <a:r>
              <a:rPr lang="es-ES" sz="2400" dirty="0"/>
              <a:t>Documento de consenso de </a:t>
            </a:r>
            <a:r>
              <a:rPr lang="es-ES" sz="2400" dirty="0" err="1"/>
              <a:t>histeroscopia</a:t>
            </a:r>
            <a:r>
              <a:rPr lang="es-ES" sz="2400" dirty="0"/>
              <a:t> en consulta de la SEGO (2021)</a:t>
            </a:r>
            <a:br>
              <a:rPr lang="es-ES" sz="2400" dirty="0"/>
            </a:br>
            <a:r>
              <a:rPr lang="es-ES" sz="2400" u="sng" dirty="0"/>
              <a:t>Indicación manejo pólipos en pacientes asintomáticas: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977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2147"/>
          </a:xfrm>
        </p:spPr>
        <p:txBody>
          <a:bodyPr>
            <a:normAutofit/>
          </a:bodyPr>
          <a:lstStyle/>
          <a:p>
            <a:pPr lvl="1"/>
            <a:r>
              <a:rPr lang="es-ES" sz="2400" dirty="0" err="1"/>
              <a:t>PREmenopáusicas</a:t>
            </a:r>
            <a:r>
              <a:rPr lang="es-ES" sz="2400" dirty="0"/>
              <a:t>: en función de factores de riesgo</a:t>
            </a:r>
          </a:p>
          <a:p>
            <a:pPr marL="324000" lvl="1" indent="0">
              <a:buNone/>
            </a:pPr>
            <a:r>
              <a:rPr lang="es-ES" sz="2400" dirty="0"/>
              <a:t> 			* EXPECTANTE:  sin FR, único, &lt;15mm</a:t>
            </a:r>
          </a:p>
          <a:p>
            <a:pPr lvl="1"/>
            <a:endParaRPr lang="es-ES" sz="2400" dirty="0"/>
          </a:p>
          <a:p>
            <a:pPr lvl="1"/>
            <a:r>
              <a:rPr lang="es-ES" sz="2400" dirty="0" err="1"/>
              <a:t>POSTmenopáusicas</a:t>
            </a:r>
            <a:r>
              <a:rPr lang="es-ES" sz="2400" dirty="0"/>
              <a:t>:  TODOS </a:t>
            </a:r>
          </a:p>
          <a:p>
            <a:endParaRPr lang="es-ES" dirty="0"/>
          </a:p>
        </p:txBody>
      </p:sp>
      <p:sp>
        <p:nvSpPr>
          <p:cNvPr id="8" name="Elipse 7"/>
          <p:cNvSpPr/>
          <p:nvPr/>
        </p:nvSpPr>
        <p:spPr>
          <a:xfrm>
            <a:off x="8509686" y="2932670"/>
            <a:ext cx="3262184" cy="148281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8917459" y="3138617"/>
            <a:ext cx="2446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GRADO RECOMENDACIÓN C</a:t>
            </a:r>
          </a:p>
        </p:txBody>
      </p:sp>
      <p:sp>
        <p:nvSpPr>
          <p:cNvPr id="10" name="Elipse 9"/>
          <p:cNvSpPr/>
          <p:nvPr/>
        </p:nvSpPr>
        <p:spPr>
          <a:xfrm>
            <a:off x="5655275" y="4426249"/>
            <a:ext cx="3262184" cy="148281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6063048" y="4708865"/>
            <a:ext cx="2446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GRADO RECOMENDACIÓN B</a:t>
            </a:r>
          </a:p>
        </p:txBody>
      </p:sp>
    </p:spTree>
    <p:extLst>
      <p:ext uri="{BB962C8B-B14F-4D97-AF65-F5344CB8AC3E}">
        <p14:creationId xmlns:p14="http://schemas.microsoft.com/office/powerpoint/2010/main" val="401289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54776" y="2037556"/>
            <a:ext cx="11482447" cy="45352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700422" y="3751201"/>
            <a:ext cx="103808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OBJETIVO: Eficiencia de la resección de pólipos mediante histeroscopia ante sospecha ecográfica. </a:t>
            </a:r>
          </a:p>
          <a:p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1822" y="2381730"/>
            <a:ext cx="12192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52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MATERIAL  y  MÉTODOS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78198"/>
          </a:xfrm>
        </p:spPr>
        <p:txBody>
          <a:bodyPr/>
          <a:lstStyle/>
          <a:p>
            <a:r>
              <a:rPr lang="es-ES" sz="2400" dirty="0"/>
              <a:t>Estudio observacional retrospectivo (enero 2016 -  julio 2022)</a:t>
            </a:r>
          </a:p>
          <a:p>
            <a:r>
              <a:rPr lang="es-ES" sz="2400" dirty="0"/>
              <a:t>70 pacientes (edad 31- 83) asintomáticas con sospecha pólipo por ecografía en pacientes del Hospital General de Segovia.</a:t>
            </a:r>
          </a:p>
          <a:p>
            <a:r>
              <a:rPr lang="es-ES" sz="2400" dirty="0"/>
              <a:t>Variables: </a:t>
            </a:r>
          </a:p>
          <a:p>
            <a:pPr marL="324000" lvl="1" indent="0">
              <a:buNone/>
            </a:pPr>
            <a:r>
              <a:rPr lang="es-ES" sz="2400" dirty="0"/>
              <a:t>- Estado </a:t>
            </a:r>
            <a:r>
              <a:rPr lang="es-ES" sz="2400" dirty="0" err="1"/>
              <a:t>PREmenopáusico</a:t>
            </a:r>
            <a:r>
              <a:rPr lang="es-ES" sz="2400" dirty="0"/>
              <a:t>/</a:t>
            </a:r>
            <a:r>
              <a:rPr lang="es-ES" sz="2400" dirty="0" err="1"/>
              <a:t>POSTmenopáusico</a:t>
            </a:r>
            <a:endParaRPr lang="es-ES" sz="2400" dirty="0"/>
          </a:p>
          <a:p>
            <a:pPr marL="324000" lvl="1" indent="0">
              <a:buNone/>
            </a:pPr>
            <a:r>
              <a:rPr lang="es-ES" sz="2400" dirty="0"/>
              <a:t>- Presencia de pólipo durante la </a:t>
            </a:r>
            <a:r>
              <a:rPr lang="es-ES" sz="2400" dirty="0" err="1"/>
              <a:t>histeroscopia</a:t>
            </a:r>
            <a:endParaRPr lang="es-ES" sz="2400" dirty="0"/>
          </a:p>
          <a:p>
            <a:pPr marL="324000" lvl="1" indent="0">
              <a:buNone/>
            </a:pPr>
            <a:r>
              <a:rPr lang="es-ES" sz="2400" dirty="0"/>
              <a:t>- Anatomía patológica obtenida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52" y="575533"/>
            <a:ext cx="1887455" cy="188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46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403197B8-11B7-4D56-83C9-93FDA0DEB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s-ES" sz="5400" dirty="0">
                <a:solidFill>
                  <a:srgbClr val="FFFEFF"/>
                </a:solidFill>
              </a:rPr>
              <a:t>RESULTADOS</a:t>
            </a:r>
          </a:p>
        </p:txBody>
      </p:sp>
      <p:graphicFrame>
        <p:nvGraphicFramePr>
          <p:cNvPr id="11" name="Gráfico 3">
            <a:extLst>
              <a:ext uri="{FF2B5EF4-FFF2-40B4-BE49-F238E27FC236}">
                <a16:creationId xmlns:a16="http://schemas.microsoft.com/office/drawing/2014/main" id="{B8816C9E-F8EF-4913-B191-C54BE97610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785042"/>
              </p:ext>
            </p:extLst>
          </p:nvPr>
        </p:nvGraphicFramePr>
        <p:xfrm>
          <a:off x="-150313" y="1974715"/>
          <a:ext cx="11926109" cy="4883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866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403197B8-11B7-4D56-83C9-93FDA0DEB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s-ES" sz="5400" dirty="0">
                <a:solidFill>
                  <a:srgbClr val="FFFEFF"/>
                </a:solidFill>
              </a:rPr>
              <a:t>RESULTADOS</a:t>
            </a:r>
          </a:p>
        </p:txBody>
      </p:sp>
      <p:graphicFrame>
        <p:nvGraphicFramePr>
          <p:cNvPr id="30" name="Marcador de contenido 29">
            <a:extLst>
              <a:ext uri="{FF2B5EF4-FFF2-40B4-BE49-F238E27FC236}">
                <a16:creationId xmlns:a16="http://schemas.microsoft.com/office/drawing/2014/main" id="{A9525B21-2A90-4FCC-8C32-E49F7040A4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1192" y="1848255"/>
          <a:ext cx="11029950" cy="479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CuadroTexto 30">
            <a:extLst>
              <a:ext uri="{FF2B5EF4-FFF2-40B4-BE49-F238E27FC236}">
                <a16:creationId xmlns:a16="http://schemas.microsoft.com/office/drawing/2014/main" id="{6D5E60C6-D81F-468A-8F7C-9333DF123CC6}"/>
              </a:ext>
            </a:extLst>
          </p:cNvPr>
          <p:cNvSpPr txBox="1"/>
          <p:nvPr/>
        </p:nvSpPr>
        <p:spPr>
          <a:xfrm>
            <a:off x="2115771" y="4829144"/>
            <a:ext cx="1916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es-ES" sz="2400" dirty="0"/>
              <a:t> (72,72%)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46FF2D1-DDC6-4BAB-90BB-100040517501}"/>
              </a:ext>
            </a:extLst>
          </p:cNvPr>
          <p:cNvSpPr txBox="1"/>
          <p:nvPr/>
        </p:nvSpPr>
        <p:spPr>
          <a:xfrm>
            <a:off x="2115771" y="3159153"/>
            <a:ext cx="283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lang="es-ES" sz="2400" dirty="0"/>
              <a:t>(27,28%)</a:t>
            </a:r>
          </a:p>
        </p:txBody>
      </p:sp>
    </p:spTree>
    <p:extLst>
      <p:ext uri="{BB962C8B-B14F-4D97-AF65-F5344CB8AC3E}">
        <p14:creationId xmlns:p14="http://schemas.microsoft.com/office/powerpoint/2010/main" val="3056568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403197B8-11B7-4D56-83C9-93FDA0DEB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s-ES" sz="5400" dirty="0">
                <a:solidFill>
                  <a:srgbClr val="FFFEFF"/>
                </a:solidFill>
              </a:rPr>
              <a:t>RESULTADOS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A9C04A2-94B0-405F-9FDC-01FFF285B7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7102" y="1955260"/>
          <a:ext cx="11343706" cy="4727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uadroTexto 1">
            <a:extLst>
              <a:ext uri="{FF2B5EF4-FFF2-40B4-BE49-F238E27FC236}">
                <a16:creationId xmlns:a16="http://schemas.microsoft.com/office/drawing/2014/main" id="{8971FBE0-EA97-487B-AFC4-57185AAB0492}"/>
              </a:ext>
            </a:extLst>
          </p:cNvPr>
          <p:cNvSpPr txBox="1"/>
          <p:nvPr/>
        </p:nvSpPr>
        <p:spPr>
          <a:xfrm>
            <a:off x="1591172" y="5012912"/>
            <a:ext cx="1836907" cy="4927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r>
              <a:rPr lang="es-ES" sz="1800" dirty="0"/>
              <a:t> (89,19%)</a:t>
            </a:r>
          </a:p>
        </p:txBody>
      </p:sp>
      <p:sp>
        <p:nvSpPr>
          <p:cNvPr id="12" name="CuadroTexto 1">
            <a:extLst>
              <a:ext uri="{FF2B5EF4-FFF2-40B4-BE49-F238E27FC236}">
                <a16:creationId xmlns:a16="http://schemas.microsoft.com/office/drawing/2014/main" id="{0A710292-6338-4902-9A89-EAE44DCCC647}"/>
              </a:ext>
            </a:extLst>
          </p:cNvPr>
          <p:cNvSpPr txBox="1"/>
          <p:nvPr/>
        </p:nvSpPr>
        <p:spPr>
          <a:xfrm>
            <a:off x="1311085" y="3342922"/>
            <a:ext cx="1687487" cy="4927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s-ES" sz="1800" dirty="0"/>
              <a:t> (10,81%)</a:t>
            </a:r>
          </a:p>
        </p:txBody>
      </p:sp>
    </p:spTree>
    <p:extLst>
      <p:ext uri="{BB962C8B-B14F-4D97-AF65-F5344CB8AC3E}">
        <p14:creationId xmlns:p14="http://schemas.microsoft.com/office/powerpoint/2010/main" val="2319454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403197B8-11B7-4D56-83C9-93FDA0DEB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s-ES" sz="5400" dirty="0">
                <a:solidFill>
                  <a:srgbClr val="FFFEFF"/>
                </a:solidFill>
              </a:rPr>
              <a:t>RESULTADOS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40849FDE-F508-4B52-935F-18BBD82F3C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599910"/>
              </p:ext>
            </p:extLst>
          </p:nvPr>
        </p:nvGraphicFramePr>
        <p:xfrm>
          <a:off x="447472" y="1916349"/>
          <a:ext cx="12247857" cy="4941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082247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4222</TotalTime>
  <Words>382</Words>
  <Application>Microsoft Office PowerPoint</Application>
  <PresentationFormat>Panorámica</PresentationFormat>
  <Paragraphs>71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Franklin Gothic Medium</vt:lpstr>
      <vt:lpstr>Gill Sans MT</vt:lpstr>
      <vt:lpstr>Wingdings 2</vt:lpstr>
      <vt:lpstr>Dividendo</vt:lpstr>
      <vt:lpstr>MANEJO de PÓLIPOS EN PACIENTES ASINTOMÁTICAS en el hospital general de Segovia durante los años 2016-2022</vt:lpstr>
      <vt:lpstr>INTRODUCCIÓN</vt:lpstr>
      <vt:lpstr>INTRODUCCIÓN</vt:lpstr>
      <vt:lpstr>INTRODUCCIÓN</vt:lpstr>
      <vt:lpstr>MATERIAL  y  MÉTODOS</vt:lpstr>
      <vt:lpstr>RESULTADOS</vt:lpstr>
      <vt:lpstr>RESULTADOS</vt:lpstr>
      <vt:lpstr>RESULTADOS</vt:lpstr>
      <vt:lpstr>RESULTADOS</vt:lpstr>
      <vt:lpstr>Presentación de PowerPoint</vt:lpstr>
      <vt:lpstr>Presentación de PowerPoint</vt:lpstr>
      <vt:lpstr>CONCLUSIONES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MANEJO PÓLIPOS EN PACIENTES ASINTOMÁTICAS</dc:title>
  <dc:creator>Pereiro de Pazos, M Pilar</dc:creator>
  <cp:lastModifiedBy>usuario</cp:lastModifiedBy>
  <cp:revision>41</cp:revision>
  <dcterms:created xsi:type="dcterms:W3CDTF">2022-09-08T05:47:11Z</dcterms:created>
  <dcterms:modified xsi:type="dcterms:W3CDTF">2022-10-10T09:20:01Z</dcterms:modified>
</cp:coreProperties>
</file>