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64" r:id="rId7"/>
    <p:sldId id="265" r:id="rId8"/>
    <p:sldId id="260" r:id="rId9"/>
    <p:sldId id="259" r:id="rId10"/>
    <p:sldId id="266" r:id="rId11"/>
    <p:sldId id="270" r:id="rId12"/>
    <p:sldId id="267" r:id="rId13"/>
    <p:sldId id="268" r:id="rId14"/>
    <p:sldId id="271" r:id="rId15"/>
    <p:sldId id="272" r:id="rId16"/>
    <p:sldId id="273" r:id="rId17"/>
    <p:sldId id="278" r:id="rId18"/>
    <p:sldId id="279" r:id="rId19"/>
    <p:sldId id="274" r:id="rId20"/>
    <p:sldId id="276" r:id="rId21"/>
    <p:sldId id="275" r:id="rId22"/>
    <p:sldId id="261" r:id="rId23"/>
    <p:sldId id="277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6C"/>
    <a:srgbClr val="008080"/>
    <a:srgbClr val="006666"/>
    <a:srgbClr val="3399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6:18:22.7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0,'7546'0,"-7513"0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43:04.1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1,'9377'0,"-9344"0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44:49.3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1,'3109'0,"-3077"0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9:29:19.8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0,'14075'0,"-12605"0,-1438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9:29:30.3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1,'5873'0,"-5842"0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9:32:56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0,'12685'0,"-12638"0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9:33:01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0,'4087'0,"-4048"0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5:05.0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1,'9520'0,"-9487"0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5:10.2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0,'3266'0,"-3235"0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5:12.7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0,'1931'0,"-1859"0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6:54.0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1,'1064'0,"-1031"0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6:18:46.0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0,'5394'0,"-5356"0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6:56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1,'5329'0,"-5282"0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7:01.2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0,'3715'0,"-3683"0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57:05.1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0,'2914'0,"-2856"0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00:15.1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0,'6344'0,"-6310"0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00:23.2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1,'2055'0,"-2014"0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00:29.0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0,'1710'0,"-1679"0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00:38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0,'2769'0,"-2737"0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00:41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1,'1130'0,"-1092"0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53:21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0,'3645'0,"-3615"0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53:34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1,'14256'0,"-14224"0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07:35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1,'2859'0,"1674"0,-4485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8:53:41.2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1,'11518'0,"-11493"0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23:15:55.3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0,'6564'0,"-6645"0,51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23:16:02.8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1,'6151'0,"-6079"0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06:36.7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1,'9904'0,"-9884"0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06:54.1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0,'7975'0,"-7949"0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07:00.0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1,'3895'0,"-3874"0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6:52:51.8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1,'8528'0,"-8517"0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6:52:55.2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1,'2490'0,"-2477"0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6:53:04.0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1,'7188'0,"-7164"0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6:53:34.6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34:46.1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0,'7170'0,"-7141"0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6:53:35.3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6:55:12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1,'12193'0,"-12176"0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3:42.85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1,'7334'0,"-7299"0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5:03.0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0,'10657'0,"-10638"0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6:33.4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1,'4766'0,"-4854"0,67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6:37.54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1,'2950'0,"-2932"0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6:41.50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1,'5514'0,"-5495"0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1:18.8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0,'2649'0,"-2631"0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1:22.90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0,'1659'0,"-1647"0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9T17:01:12.57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1,'8637'0,"-8823"0,1019 0,-683 0,-132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35:59.1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1,'10838'0,"-10758"0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5:39:13.6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1,'4043'0,"-4005"0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5:39:20.1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1,'8645'0,"-8612"0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5:39:43.06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1,'16992'0,"-16973"0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5:39:50.46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0,'2077'0,"-2056"0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19:42.1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0,'1449'0,"-1405"0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19:45.93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0,'4063'0,"-4039"0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19:58.7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0,'6050'0,"-6032"0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20:10.4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0,'4398'0,"-4350"0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5T16:20:18.5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1,'12694'0,"-12670"0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8:58:06.3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0,'8624'0,"-8605"0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40:20.7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1,'17112'0,"-17071"0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8:58:16.74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0,'1731'0,"-1701"0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8:58:28.43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1,'7706'0,"-7651"0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8:58:34.12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1,'1757'0,"-1732"0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9:04:21.70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0,'9373'0,"-9340"0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9:04:38.59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1,'4376'0,"-4361"0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9:09:09.5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1,'5497'0,"-5485"0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21T19:09:12.4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1,'2843'0,"-2817"0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40:25.8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0,'3922'0,"-3878"0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40:30.5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0,'6991'0,"-6959"0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8T17:42:56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0,'1670'0,"-1638"0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CB622-7C04-EB84-2A75-E0BF11CB0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6B41D7-9E83-7802-C4B4-051EC84D4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4153E6-F566-F3D3-3D83-E6852B29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4393FC-0ECB-C824-81E1-5470E233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3DD7DF-2BAF-1C8D-A24F-694AC755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994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4F439-4140-E8C1-E03D-8F6FBB4F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4F75BE-10DD-7DBF-F860-88CB3B639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A5DE43-492E-5E4C-6DDF-1825FC98F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DDD4EA-304A-2564-6D0F-913DA23A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C05B3E-9A84-957A-0FBD-6C1F14BC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83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C0A2FD-CEA2-A99E-36D8-97F765ADA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E5410C-DA8F-28A2-51C9-B3862B491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117170-7029-F985-1694-C2868E1F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C0C552-3541-D82F-980B-9A8442F5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FFB02A-84BA-5F39-EE58-B7EB8BE2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950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9B967-5E31-E764-F640-9430D5C5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66351F-E119-CB14-E7D6-A64B4BB1C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A0E309-0544-3330-A093-EFDA5B9C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C1882A-E2E9-27AD-29E2-4FE7164F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3C846F-A2FB-906E-4E2A-BC3E7B29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5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D81CE-9C36-F2CD-1BB5-90AD723A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261414-A392-C06B-BD15-67C0C3EE2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12B078-81AD-31F1-3C91-A9D8550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F20163-33BC-A4C0-FBBE-62FAC36A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84933-F707-A188-5A68-AEA15B60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09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AB8BB3-7303-346D-8A06-51D942AD8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BBFBFE-BCA3-89D4-E49D-AB1E54218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08ABCC-258C-A1D6-86EE-1F7D437D8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9C2C37-0831-241B-E263-D96CA0DD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6CDF7C-B224-9BEA-835A-3F99694A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052220-6959-C90F-0980-2E5ACC94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8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0165E-9256-DF52-448D-003A342E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ADB2EC-E47B-AE9D-C827-42B94C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D5D7ED-E3C1-EDF6-5B75-FC7B63979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2059FA-667C-DEDE-CB03-DD2C5BC3C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8308B0-CEA7-4CEF-5A2F-07B376681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FEA81C-80FF-B077-4092-BF14C4F9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3BC40A-4DB3-0F53-6D02-CC57D231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45A62E-585A-5784-E252-265F6D07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363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2458B-EF03-57E3-E836-08EE64A87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A67E9F-35ED-AE90-4203-C82A636C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D59F3-1A9E-A34C-ED9F-4EFFEFD9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34DB545-7D83-DE66-8746-BFB08AD9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15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DE05D2-909B-86B4-07F7-31733D1C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252CDB1-1EB4-2A5B-73C7-BFF554FB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717AE0-F1B0-CB81-6F97-E643B94D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70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673E3-4A75-1761-0D8D-A44E9289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967E78-0E2D-52B2-D2DD-9ACBD9043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D20F2F-09CE-4F6D-09E1-6C17699BA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F91893-4DDF-BF5B-8C5A-4C6AC2C13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F49-7EB8-F7CF-26C5-32388E3B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1E541F-6F03-B360-774A-FF40B7F3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49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8F551-B6F2-0E81-33A1-EC036BF9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B862426-F087-19DE-8245-DD066394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1DA41B-BD52-29AE-7050-3A54DD8E4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421673-88F0-16EB-7E16-32B4CCACA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35DCCA-3A60-6DD9-88FE-BA8915B9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F4637-EF22-8F26-9CBC-58DCA77D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66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Brush trans="22000" brushSize="10"/>
                    </a14:imgEffect>
                    <a14:imgEffect>
                      <a14:sharpenSoften amount="5000"/>
                    </a14:imgEffect>
                    <a14:imgEffect>
                      <a14:colorTemperature colorTemp="11500"/>
                    </a14:imgEffect>
                    <a14:imgEffect>
                      <a14:saturation sat="1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A889ECB-0EB7-9D07-DACD-21A5DA24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78E92E-6F1D-B694-4625-4F20BB08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79C8D-847B-E3B9-4327-09C090DE7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4AB3-2003-4135-8F3B-581DE353A708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E62884-5158-3C30-BDC1-92ADDBA96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1498E4-1AE7-7E13-93BE-81B61CCE2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4210F-910D-4A97-BA9D-ADB469CA9D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865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9.xml"/><Relationship Id="rId1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customXml" Target="../ink/ink6.xml"/><Relationship Id="rId12" Type="http://schemas.openxmlformats.org/officeDocument/2006/relationships/image" Target="../media/image35.png"/><Relationship Id="rId17" Type="http://schemas.openxmlformats.org/officeDocument/2006/relationships/customXml" Target="../ink/ink10.xml"/><Relationship Id="rId2" Type="http://schemas.openxmlformats.org/officeDocument/2006/relationships/image" Target="../media/image5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customXml" Target="../ink/ink8.xml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customXml" Target="../ink/ink11.xml"/><Relationship Id="rId4" Type="http://schemas.openxmlformats.org/officeDocument/2006/relationships/image" Target="../media/image24.gif"/><Relationship Id="rId9" Type="http://schemas.openxmlformats.org/officeDocument/2006/relationships/customXml" Target="../ink/ink7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48.png"/><Relationship Id="rId3" Type="http://schemas.microsoft.com/office/2007/relationships/hdphoto" Target="../media/hdphoto4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5.png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customXml" Target="../ink/ink13.xml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customXml" Target="../ink/ink21.xml"/><Relationship Id="rId26" Type="http://schemas.openxmlformats.org/officeDocument/2006/relationships/customXml" Target="../ink/ink24.xml"/><Relationship Id="rId3" Type="http://schemas.microsoft.com/office/2007/relationships/hdphoto" Target="../media/hdphoto4.wdp"/><Relationship Id="rId21" Type="http://schemas.openxmlformats.org/officeDocument/2006/relationships/image" Target="../media/image61.png"/><Relationship Id="rId34" Type="http://schemas.openxmlformats.org/officeDocument/2006/relationships/image" Target="../media/image64.gif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68.png"/><Relationship Id="rId2" Type="http://schemas.openxmlformats.org/officeDocument/2006/relationships/image" Target="../media/image5.png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6.xml"/><Relationship Id="rId11" Type="http://schemas.openxmlformats.org/officeDocument/2006/relationships/image" Target="../media/image55.png"/><Relationship Id="rId24" Type="http://schemas.openxmlformats.org/officeDocument/2006/relationships/customXml" Target="../ink/ink23.xml"/><Relationship Id="rId32" Type="http://schemas.openxmlformats.org/officeDocument/2006/relationships/customXml" Target="../ink/ink27.xml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23" Type="http://schemas.openxmlformats.org/officeDocument/2006/relationships/image" Target="../media/image63.png"/><Relationship Id="rId28" Type="http://schemas.openxmlformats.org/officeDocument/2006/relationships/customXml" Target="../ink/ink25.xml"/><Relationship Id="rId10" Type="http://schemas.openxmlformats.org/officeDocument/2006/relationships/customXml" Target="../ink/ink18.xml"/><Relationship Id="rId19" Type="http://schemas.openxmlformats.org/officeDocument/2006/relationships/image" Target="../media/image60.png"/><Relationship Id="rId31" Type="http://schemas.openxmlformats.org/officeDocument/2006/relationships/image" Target="../media/image67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customXml" Target="../ink/ink19.xml"/><Relationship Id="rId22" Type="http://schemas.openxmlformats.org/officeDocument/2006/relationships/image" Target="../media/image62.png"/><Relationship Id="rId27" Type="http://schemas.openxmlformats.org/officeDocument/2006/relationships/image" Target="../media/image65.png"/><Relationship Id="rId30" Type="http://schemas.openxmlformats.org/officeDocument/2006/relationships/customXml" Target="../ink/ink26.xml"/><Relationship Id="rId8" Type="http://schemas.openxmlformats.org/officeDocument/2006/relationships/customXml" Target="../ink/ink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microsoft.com/office/2007/relationships/hdphoto" Target="../media/hdphoto4.wdp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8.xml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customXml" Target="../ink/ink30.xml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3" Type="http://schemas.openxmlformats.org/officeDocument/2006/relationships/image" Target="../media/image81.png"/><Relationship Id="rId18" Type="http://schemas.openxmlformats.org/officeDocument/2006/relationships/customXml" Target="../ink/ink34.xml"/><Relationship Id="rId3" Type="http://schemas.microsoft.com/office/2007/relationships/hdphoto" Target="../media/hdphoto4.wdp"/><Relationship Id="rId21" Type="http://schemas.openxmlformats.org/officeDocument/2006/relationships/image" Target="../media/image83.png"/><Relationship Id="rId7" Type="http://schemas.openxmlformats.org/officeDocument/2006/relationships/image" Target="../media/image77.png"/><Relationship Id="rId17" Type="http://schemas.openxmlformats.org/officeDocument/2006/relationships/image" Target="../media/image79.png"/><Relationship Id="rId2" Type="http://schemas.openxmlformats.org/officeDocument/2006/relationships/image" Target="../media/image5.png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9" Type="http://schemas.openxmlformats.org/officeDocument/2006/relationships/image" Target="../media/image80.png"/><Relationship Id="rId4" Type="http://schemas.openxmlformats.org/officeDocument/2006/relationships/image" Target="../media/image71.png"/><Relationship Id="rId14" Type="http://schemas.openxmlformats.org/officeDocument/2006/relationships/customXml" Target="../ink/ink32.xml"/><Relationship Id="rId22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13" Type="http://schemas.openxmlformats.org/officeDocument/2006/relationships/image" Target="../media/image88.png"/><Relationship Id="rId18" Type="http://schemas.openxmlformats.org/officeDocument/2006/relationships/image" Target="../media/image91.png"/><Relationship Id="rId3" Type="http://schemas.microsoft.com/office/2007/relationships/hdphoto" Target="../media/hdphoto4.wdp"/><Relationship Id="rId21" Type="http://schemas.openxmlformats.org/officeDocument/2006/relationships/customXml" Target="../ink/ink42.xml"/><Relationship Id="rId7" Type="http://schemas.openxmlformats.org/officeDocument/2006/relationships/image" Target="../media/image850.png"/><Relationship Id="rId12" Type="http://schemas.openxmlformats.org/officeDocument/2006/relationships/customXml" Target="../ink/ink39.xml"/><Relationship Id="rId17" Type="http://schemas.openxmlformats.org/officeDocument/2006/relationships/customXml" Target="../ink/ink41.xml"/><Relationship Id="rId2" Type="http://schemas.openxmlformats.org/officeDocument/2006/relationships/image" Target="../media/image5.png"/><Relationship Id="rId16" Type="http://schemas.openxmlformats.org/officeDocument/2006/relationships/image" Target="../media/image90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6.xml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89.png"/><Relationship Id="rId23" Type="http://schemas.openxmlformats.org/officeDocument/2006/relationships/image" Target="../media/image94.jpeg"/><Relationship Id="rId10" Type="http://schemas.openxmlformats.org/officeDocument/2006/relationships/customXml" Target="../ink/ink38.xml"/><Relationship Id="rId19" Type="http://schemas.openxmlformats.org/officeDocument/2006/relationships/image" Target="../media/image92.png"/><Relationship Id="rId4" Type="http://schemas.openxmlformats.org/officeDocument/2006/relationships/image" Target="../media/image84.png"/><Relationship Id="rId9" Type="http://schemas.openxmlformats.org/officeDocument/2006/relationships/image" Target="../media/image86.png"/><Relationship Id="rId14" Type="http://schemas.openxmlformats.org/officeDocument/2006/relationships/customXml" Target="../ink/ink40.xml"/><Relationship Id="rId22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customXml" Target="../ink/ink46.xml"/><Relationship Id="rId18" Type="http://schemas.openxmlformats.org/officeDocument/2006/relationships/image" Target="../media/image104.png"/><Relationship Id="rId3" Type="http://schemas.microsoft.com/office/2007/relationships/hdphoto" Target="../media/hdphoto4.wdp"/><Relationship Id="rId21" Type="http://schemas.openxmlformats.org/officeDocument/2006/relationships/customXml" Target="../ink/ink49.xml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17" Type="http://schemas.openxmlformats.org/officeDocument/2006/relationships/customXml" Target="../ink/ink47.xml"/><Relationship Id="rId2" Type="http://schemas.openxmlformats.org/officeDocument/2006/relationships/image" Target="../media/image5.png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11" Type="http://schemas.openxmlformats.org/officeDocument/2006/relationships/customXml" Target="../ink/ink45.xml"/><Relationship Id="rId5" Type="http://schemas.openxmlformats.org/officeDocument/2006/relationships/customXml" Target="../ink/ink43.xml"/><Relationship Id="rId15" Type="http://schemas.openxmlformats.org/officeDocument/2006/relationships/image" Target="../media/image102.png"/><Relationship Id="rId23" Type="http://schemas.openxmlformats.org/officeDocument/2006/relationships/image" Target="../media/image104.jpeg"/><Relationship Id="rId10" Type="http://schemas.openxmlformats.org/officeDocument/2006/relationships/image" Target="../media/image99.png"/><Relationship Id="rId19" Type="http://schemas.openxmlformats.org/officeDocument/2006/relationships/customXml" Target="../ink/ink48.xml"/><Relationship Id="rId4" Type="http://schemas.openxmlformats.org/officeDocument/2006/relationships/image" Target="../media/image95.png"/><Relationship Id="rId9" Type="http://schemas.openxmlformats.org/officeDocument/2006/relationships/customXml" Target="../ink/ink44.xml"/><Relationship Id="rId14" Type="http://schemas.openxmlformats.org/officeDocument/2006/relationships/image" Target="../media/image101.png"/><Relationship Id="rId22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13" Type="http://schemas.openxmlformats.org/officeDocument/2006/relationships/image" Target="../media/image1130.png"/><Relationship Id="rId3" Type="http://schemas.microsoft.com/office/2007/relationships/hdphoto" Target="../media/hdphoto4.wdp"/><Relationship Id="rId7" Type="http://schemas.openxmlformats.org/officeDocument/2006/relationships/image" Target="../media/image1090.png"/><Relationship Id="rId12" Type="http://schemas.openxmlformats.org/officeDocument/2006/relationships/customXml" Target="../ink/ink52.xml"/><Relationship Id="rId2" Type="http://schemas.openxmlformats.org/officeDocument/2006/relationships/image" Target="../media/image5.png"/><Relationship Id="rId16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0.xml"/><Relationship Id="rId11" Type="http://schemas.openxmlformats.org/officeDocument/2006/relationships/image" Target="../media/image114.png"/><Relationship Id="rId5" Type="http://schemas.openxmlformats.org/officeDocument/2006/relationships/image" Target="../media/image112.png"/><Relationship Id="rId15" Type="http://schemas.openxmlformats.org/officeDocument/2006/relationships/image" Target="../media/image1140.png"/><Relationship Id="rId10" Type="http://schemas.openxmlformats.org/officeDocument/2006/relationships/image" Target="../media/image113.png"/><Relationship Id="rId4" Type="http://schemas.openxmlformats.org/officeDocument/2006/relationships/image" Target="../media/image111.png"/><Relationship Id="rId9" Type="http://schemas.openxmlformats.org/officeDocument/2006/relationships/image" Target="../media/image1100.png"/><Relationship Id="rId14" Type="http://schemas.openxmlformats.org/officeDocument/2006/relationships/customXml" Target="../ink/ink5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2.png"/><Relationship Id="rId18" Type="http://schemas.openxmlformats.org/officeDocument/2006/relationships/customXml" Target="../ink/ink58.xml"/><Relationship Id="rId3" Type="http://schemas.microsoft.com/office/2007/relationships/hdphoto" Target="../media/hdphoto4.wdp"/><Relationship Id="rId7" Type="http://schemas.openxmlformats.org/officeDocument/2006/relationships/image" Target="../media/image119.png"/><Relationship Id="rId12" Type="http://schemas.openxmlformats.org/officeDocument/2006/relationships/customXml" Target="../ink/ink55.xml"/><Relationship Id="rId17" Type="http://schemas.openxmlformats.org/officeDocument/2006/relationships/image" Target="../media/image124.png"/><Relationship Id="rId2" Type="http://schemas.openxmlformats.org/officeDocument/2006/relationships/image" Target="../media/image5.png"/><Relationship Id="rId16" Type="http://schemas.openxmlformats.org/officeDocument/2006/relationships/customXml" Target="../ink/ink57.xml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11" Type="http://schemas.openxmlformats.org/officeDocument/2006/relationships/image" Target="../media/image1210.png"/><Relationship Id="rId5" Type="http://schemas.openxmlformats.org/officeDocument/2006/relationships/image" Target="../media/image117.png"/><Relationship Id="rId15" Type="http://schemas.openxmlformats.org/officeDocument/2006/relationships/image" Target="../media/image123.png"/><Relationship Id="rId10" Type="http://schemas.openxmlformats.org/officeDocument/2006/relationships/customXml" Target="../ink/ink54.xml"/><Relationship Id="rId19" Type="http://schemas.openxmlformats.org/officeDocument/2006/relationships/image" Target="../media/image125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customXml" Target="../ink/ink5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.xml"/><Relationship Id="rId13" Type="http://schemas.openxmlformats.org/officeDocument/2006/relationships/image" Target="../media/image1200.png"/><Relationship Id="rId18" Type="http://schemas.openxmlformats.org/officeDocument/2006/relationships/customXml" Target="../ink/ink64.xml"/><Relationship Id="rId3" Type="http://schemas.microsoft.com/office/2007/relationships/hdphoto" Target="../media/hdphoto4.wdp"/><Relationship Id="rId21" Type="http://schemas.openxmlformats.org/officeDocument/2006/relationships/image" Target="../media/image133.png"/><Relationship Id="rId7" Type="http://schemas.openxmlformats.org/officeDocument/2006/relationships/image" Target="../media/image1170.png"/><Relationship Id="rId12" Type="http://schemas.openxmlformats.org/officeDocument/2006/relationships/customXml" Target="../ink/ink62.xml"/><Relationship Id="rId17" Type="http://schemas.openxmlformats.org/officeDocument/2006/relationships/image" Target="../media/image130.png"/><Relationship Id="rId25" Type="http://schemas.openxmlformats.org/officeDocument/2006/relationships/image" Target="../media/image135.png"/><Relationship Id="rId2" Type="http://schemas.openxmlformats.org/officeDocument/2006/relationships/image" Target="../media/image5.png"/><Relationship Id="rId16" Type="http://schemas.openxmlformats.org/officeDocument/2006/relationships/customXml" Target="../ink/ink63.xml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9.xml"/><Relationship Id="rId11" Type="http://schemas.openxmlformats.org/officeDocument/2006/relationships/image" Target="../media/image1190.png"/><Relationship Id="rId24" Type="http://schemas.openxmlformats.org/officeDocument/2006/relationships/customXml" Target="../ink/ink66.xml"/><Relationship Id="rId5" Type="http://schemas.openxmlformats.org/officeDocument/2006/relationships/image" Target="../media/image127.png"/><Relationship Id="rId15" Type="http://schemas.openxmlformats.org/officeDocument/2006/relationships/image" Target="../media/image129.png"/><Relationship Id="rId23" Type="http://schemas.openxmlformats.org/officeDocument/2006/relationships/image" Target="../media/image134.png"/><Relationship Id="rId10" Type="http://schemas.openxmlformats.org/officeDocument/2006/relationships/customXml" Target="../ink/ink61.xml"/><Relationship Id="rId19" Type="http://schemas.openxmlformats.org/officeDocument/2006/relationships/image" Target="../media/image131.png"/><Relationship Id="rId4" Type="http://schemas.openxmlformats.org/officeDocument/2006/relationships/image" Target="../media/image126.png"/><Relationship Id="rId9" Type="http://schemas.openxmlformats.org/officeDocument/2006/relationships/image" Target="../media/image1180.png"/><Relationship Id="rId14" Type="http://schemas.openxmlformats.org/officeDocument/2006/relationships/image" Target="../media/image128.png"/><Relationship Id="rId22" Type="http://schemas.openxmlformats.org/officeDocument/2006/relationships/customXml" Target="../ink/ink6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microsoft.com/office/2007/relationships/hdphoto" Target="../media/hdphoto4.wdp"/><Relationship Id="rId7" Type="http://schemas.openxmlformats.org/officeDocument/2006/relationships/customXml" Target="../ink/ink1.xml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customXml" Target="../ink/ink3.xml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12" Type="http://schemas.openxmlformats.org/officeDocument/2006/relationships/customXml" Target="../ink/ink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gif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98406D1-D37D-6615-AB93-F7159667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384"/>
            <a:ext cx="8023772" cy="4145616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sx="101000" sy="101000" algn="ctr" rotWithShape="0">
              <a:schemeClr val="bg1"/>
            </a:outerShdw>
            <a:softEdge rad="1016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A130A4-7EEA-DD09-0018-654619C7F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3487" y="2484847"/>
            <a:ext cx="8858442" cy="2267714"/>
          </a:xfrm>
        </p:spPr>
        <p:txBody>
          <a:bodyPr>
            <a:normAutofit/>
          </a:bodyPr>
          <a:lstStyle/>
          <a:p>
            <a:r>
              <a:rPr lang="es-ES" sz="5400" b="1" i="1" dirty="0">
                <a:solidFill>
                  <a:srgbClr val="009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Manejo del dolor en Histeroscopia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91EE6C-3DB2-C1CD-977F-8F6B73EF8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6802" y="5927047"/>
            <a:ext cx="4145280" cy="1115171"/>
          </a:xfrm>
        </p:spPr>
        <p:txBody>
          <a:bodyPr>
            <a:normAutofit/>
          </a:bodyPr>
          <a:lstStyle/>
          <a:p>
            <a:pPr algn="r"/>
            <a:r>
              <a:rPr lang="es-ES" sz="1800" b="1" i="1" dirty="0">
                <a:solidFill>
                  <a:srgbClr val="00926C"/>
                </a:solidFill>
              </a:rPr>
              <a:t>Miryam Belloso Martín-Mateos</a:t>
            </a:r>
          </a:p>
          <a:p>
            <a:pPr algn="r"/>
            <a:r>
              <a:rPr lang="es-ES" sz="1400" b="1" i="1" dirty="0">
                <a:solidFill>
                  <a:srgbClr val="00926C"/>
                </a:solidFill>
              </a:rPr>
              <a:t>Complejo Asistencial Universitario de Salamanca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B05DF9-D90E-811B-AF22-6E649C228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115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EEED7B-93C9-D861-6BF4-28011B58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772" y="2707978"/>
            <a:ext cx="4162958" cy="308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99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67" y="557450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FARMACOLÓGICAS</a:t>
            </a: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Calor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pic>
        <p:nvPicPr>
          <p:cNvPr id="12" name="Imagen 11" descr="Imagen de la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438A0755-0FB0-1D84-5ECC-B7B03467A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290" y="2178360"/>
            <a:ext cx="1202201" cy="3469989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CEF41711-7E50-41D3-0412-7B0159E26B1D}"/>
              </a:ext>
            </a:extLst>
          </p:cNvPr>
          <p:cNvGrpSpPr/>
          <p:nvPr/>
        </p:nvGrpSpPr>
        <p:grpSpPr>
          <a:xfrm>
            <a:off x="234523" y="1635082"/>
            <a:ext cx="7372990" cy="2808000"/>
            <a:chOff x="334013" y="1517979"/>
            <a:chExt cx="7372990" cy="290731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9B30599-BB31-0BCC-5D10-C88C38008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013" y="1517979"/>
              <a:ext cx="6848475" cy="2400300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26028E24-0A2E-F782-0CC7-56F4E978D647}"/>
                </a:ext>
              </a:extLst>
            </p:cNvPr>
            <p:cNvGrpSpPr/>
            <p:nvPr/>
          </p:nvGrpSpPr>
          <p:grpSpPr>
            <a:xfrm>
              <a:off x="334013" y="3907356"/>
              <a:ext cx="7372990" cy="517937"/>
              <a:chOff x="1266043" y="4629150"/>
              <a:chExt cx="7372990" cy="517937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A7BD98C9-DC8F-3F30-1424-5D6AD1C74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6043" y="4629150"/>
                <a:ext cx="7372990" cy="517937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Entrada de lápiz 7">
                    <a:extLst>
                      <a:ext uri="{FF2B5EF4-FFF2-40B4-BE49-F238E27FC236}">
                        <a16:creationId xmlns:a16="http://schemas.microsoft.com/office/drawing/2014/main" id="{3EBF8299-AD18-6A07-3967-E7E9BB202B5C}"/>
                      </a:ext>
                    </a:extLst>
                  </p14:cNvPr>
                  <p14:cNvContentPartPr/>
                  <p14:nvPr/>
                </p14:nvContentPartPr>
                <p14:xfrm>
                  <a:off x="2305698" y="4770258"/>
                  <a:ext cx="6175440" cy="360"/>
                </p14:xfrm>
              </p:contentPart>
            </mc:Choice>
            <mc:Fallback xmlns="">
              <p:pic>
                <p:nvPicPr>
                  <p:cNvPr id="8" name="Entrada de lápiz 7">
                    <a:extLst>
                      <a:ext uri="{FF2B5EF4-FFF2-40B4-BE49-F238E27FC236}">
                        <a16:creationId xmlns:a16="http://schemas.microsoft.com/office/drawing/2014/main" id="{3EBF8299-AD18-6A07-3967-E7E9BB202B5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52058" y="4662618"/>
                    <a:ext cx="628308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" name="Entrada de lápiz 8">
                    <a:extLst>
                      <a:ext uri="{FF2B5EF4-FFF2-40B4-BE49-F238E27FC236}">
                        <a16:creationId xmlns:a16="http://schemas.microsoft.com/office/drawing/2014/main" id="{7A8F038F-CDAD-9E08-A40D-542018B9BBD6}"/>
                      </a:ext>
                    </a:extLst>
                  </p14:cNvPr>
                  <p14:cNvContentPartPr/>
                  <p14:nvPr/>
                </p14:nvContentPartPr>
                <p14:xfrm>
                  <a:off x="1282578" y="5016138"/>
                  <a:ext cx="1428120" cy="360"/>
                </p14:xfrm>
              </p:contentPart>
            </mc:Choice>
            <mc:Fallback xmlns="">
              <p:pic>
                <p:nvPicPr>
                  <p:cNvPr id="9" name="Entrada de lápiz 8">
                    <a:extLst>
                      <a:ext uri="{FF2B5EF4-FFF2-40B4-BE49-F238E27FC236}">
                        <a16:creationId xmlns:a16="http://schemas.microsoft.com/office/drawing/2014/main" id="{7A8F038F-CDAD-9E08-A40D-542018B9BBD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228578" y="4908138"/>
                    <a:ext cx="153576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36949871-B629-3793-F244-00926E4D200A}"/>
                  </a:ext>
                </a:extLst>
              </p14:cNvPr>
              <p14:cNvContentPartPr/>
              <p14:nvPr/>
            </p14:nvContentPartPr>
            <p14:xfrm>
              <a:off x="3465978" y="5016138"/>
              <a:ext cx="252828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36949871-B629-3793-F244-00926E4D200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11978" y="4908138"/>
                <a:ext cx="2635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215634B2-9D96-B4C6-9CD0-87242B701E1B}"/>
                  </a:ext>
                </a:extLst>
              </p14:cNvPr>
              <p14:cNvContentPartPr/>
              <p14:nvPr/>
            </p14:nvContentPartPr>
            <p14:xfrm>
              <a:off x="8162178" y="6492426"/>
              <a:ext cx="613080" cy="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215634B2-9D96-B4C6-9CD0-87242B701E1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08178" y="6384426"/>
                <a:ext cx="72072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o 33">
            <a:extLst>
              <a:ext uri="{FF2B5EF4-FFF2-40B4-BE49-F238E27FC236}">
                <a16:creationId xmlns:a16="http://schemas.microsoft.com/office/drawing/2014/main" id="{8BAE9B95-166D-E297-CE65-A72B4EAEEDD3}"/>
              </a:ext>
            </a:extLst>
          </p:cNvPr>
          <p:cNvGrpSpPr/>
          <p:nvPr/>
        </p:nvGrpSpPr>
        <p:grpSpPr>
          <a:xfrm>
            <a:off x="2640012" y="4510077"/>
            <a:ext cx="7077075" cy="2331136"/>
            <a:chOff x="2640012" y="4482781"/>
            <a:chExt cx="7077075" cy="2331136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3AB058DB-C3FA-5837-9A02-2A2C67C4C22A}"/>
                </a:ext>
              </a:extLst>
            </p:cNvPr>
            <p:cNvGrpSpPr/>
            <p:nvPr/>
          </p:nvGrpSpPr>
          <p:grpSpPr>
            <a:xfrm>
              <a:off x="2640012" y="4482781"/>
              <a:ext cx="7077075" cy="2331136"/>
              <a:chOff x="2287264" y="2445175"/>
              <a:chExt cx="7077075" cy="2331136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22A51DB2-6CF2-C8DC-6228-5B0FBDFFA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87264" y="2445175"/>
                <a:ext cx="7077075" cy="1828800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0CC47C62-177B-9517-0F15-4A003F607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87264" y="4273052"/>
                <a:ext cx="7077075" cy="50325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Entrada de lápiz 27">
                    <a:extLst>
                      <a:ext uri="{FF2B5EF4-FFF2-40B4-BE49-F238E27FC236}">
                        <a16:creationId xmlns:a16="http://schemas.microsoft.com/office/drawing/2014/main" id="{9AD9EB11-10E1-229E-9275-B12CE036DE87}"/>
                      </a:ext>
                    </a:extLst>
                  </p14:cNvPr>
                  <p14:cNvContentPartPr/>
                  <p14:nvPr/>
                </p14:nvContentPartPr>
                <p14:xfrm>
                  <a:off x="2387778" y="4606458"/>
                  <a:ext cx="3387960" cy="360"/>
                </p14:xfrm>
              </p:contentPart>
            </mc:Choice>
            <mc:Fallback xmlns="">
              <p:pic>
                <p:nvPicPr>
                  <p:cNvPr id="28" name="Entrada de lápiz 27">
                    <a:extLst>
                      <a:ext uri="{FF2B5EF4-FFF2-40B4-BE49-F238E27FC236}">
                        <a16:creationId xmlns:a16="http://schemas.microsoft.com/office/drawing/2014/main" id="{9AD9EB11-10E1-229E-9275-B12CE036DE87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334138" y="4498818"/>
                    <a:ext cx="349560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3" name="Entrada de lápiz 32">
                  <a:extLst>
                    <a:ext uri="{FF2B5EF4-FFF2-40B4-BE49-F238E27FC236}">
                      <a16:creationId xmlns:a16="http://schemas.microsoft.com/office/drawing/2014/main" id="{B387BB61-A99F-2766-36E5-BED57183A425}"/>
                    </a:ext>
                  </a:extLst>
                </p14:cNvPr>
                <p14:cNvContentPartPr/>
                <p14:nvPr/>
              </p14:nvContentPartPr>
              <p14:xfrm>
                <a:off x="8433967" y="6405738"/>
                <a:ext cx="1131480" cy="360"/>
              </p14:xfrm>
            </p:contentPart>
          </mc:Choice>
          <mc:Fallback xmlns="">
            <p:pic>
              <p:nvPicPr>
                <p:cNvPr id="33" name="Entrada de lápiz 32">
                  <a:extLst>
                    <a:ext uri="{FF2B5EF4-FFF2-40B4-BE49-F238E27FC236}">
                      <a16:creationId xmlns:a16="http://schemas.microsoft.com/office/drawing/2014/main" id="{B387BB61-A99F-2766-36E5-BED57183A42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80327" y="6298098"/>
                  <a:ext cx="123912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3074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NO FARMACOLÓGICAS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Presión del medio de distensión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6919415" y="2477732"/>
            <a:ext cx="5090615" cy="3699474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Mayor dolor a presiones más altas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Determinar la menor presión que permita visión de calidad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Entorno a 60mmHg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Tipo medio de distensión: A favor de soluciones salinas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511408-2C40-8249-2D16-3961BFEB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70" y="2300848"/>
            <a:ext cx="6617809" cy="1665646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91A12B70-92FB-3103-F81F-F508F3930F3B}"/>
              </a:ext>
            </a:extLst>
          </p:cNvPr>
          <p:cNvGrpSpPr/>
          <p:nvPr/>
        </p:nvGrpSpPr>
        <p:grpSpPr>
          <a:xfrm>
            <a:off x="182572" y="4126031"/>
            <a:ext cx="6677025" cy="2514913"/>
            <a:chOff x="182572" y="4126031"/>
            <a:chExt cx="6677025" cy="2514913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462580BF-566B-183B-D63C-6DA2B49DF364}"/>
                </a:ext>
              </a:extLst>
            </p:cNvPr>
            <p:cNvGrpSpPr/>
            <p:nvPr/>
          </p:nvGrpSpPr>
          <p:grpSpPr>
            <a:xfrm>
              <a:off x="182572" y="4126031"/>
              <a:ext cx="6677025" cy="2514913"/>
              <a:chOff x="2847975" y="2638425"/>
              <a:chExt cx="6677025" cy="251491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19CD91E1-DFBE-5D06-8C22-035661251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7500" y="2638425"/>
                <a:ext cx="6477000" cy="1581150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470405B3-12AF-CBEB-4320-43336A0B5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7500" y="4219575"/>
                <a:ext cx="6667500" cy="504825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EB8AB00D-8AF6-D02C-E49F-D36663FDF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7975" y="4715188"/>
                <a:ext cx="6677025" cy="43815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8747F212-D8B3-E29C-5DAF-44CDDB59E3EA}"/>
                    </a:ext>
                  </a:extLst>
                </p14:cNvPr>
                <p14:cNvContentPartPr/>
                <p14:nvPr/>
              </p14:nvContentPartPr>
              <p14:xfrm>
                <a:off x="1105447" y="6296722"/>
                <a:ext cx="560772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8747F212-D8B3-E29C-5DAF-44CDDB59E3E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1447" y="6188722"/>
                  <a:ext cx="5715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D9E1763D-BF19-A341-586E-FB3807EEAA2E}"/>
                    </a:ext>
                  </a:extLst>
                </p14:cNvPr>
                <p14:cNvContentPartPr/>
                <p14:nvPr/>
              </p14:nvContentPartPr>
              <p14:xfrm>
                <a:off x="258727" y="6542242"/>
                <a:ext cx="212580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D9E1763D-BF19-A341-586E-FB3807EEAA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5087" y="6434602"/>
                  <a:ext cx="223344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2E6A539-04D7-CE91-9982-5EC57553A3F4}"/>
              </a:ext>
            </a:extLst>
          </p:cNvPr>
          <p:cNvGrpSpPr/>
          <p:nvPr/>
        </p:nvGrpSpPr>
        <p:grpSpPr>
          <a:xfrm>
            <a:off x="28597" y="2443274"/>
            <a:ext cx="6804000" cy="3661178"/>
            <a:chOff x="72790" y="2367728"/>
            <a:chExt cx="6804000" cy="3661178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2F0C4EB8-827F-A36B-5A63-0C59141DE747}"/>
                </a:ext>
              </a:extLst>
            </p:cNvPr>
            <p:cNvGrpSpPr/>
            <p:nvPr/>
          </p:nvGrpSpPr>
          <p:grpSpPr>
            <a:xfrm>
              <a:off x="72790" y="2367728"/>
              <a:ext cx="6804000" cy="3661178"/>
              <a:chOff x="72790" y="2367728"/>
              <a:chExt cx="6804000" cy="3661178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41A6720E-3A2E-1B9D-BDA9-935B024E1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790" y="2367728"/>
                <a:ext cx="6786808" cy="1800019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9A6891EF-1B10-0CBE-8675-DE87EC360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790" y="4103422"/>
                <a:ext cx="6804000" cy="192548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FF2DAA1C-10BA-2710-3547-88CE8D4B418C}"/>
                    </a:ext>
                  </a:extLst>
                </p14:cNvPr>
                <p14:cNvContentPartPr/>
                <p14:nvPr/>
              </p14:nvContentPartPr>
              <p14:xfrm>
                <a:off x="2019487" y="4688602"/>
                <a:ext cx="458388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FF2DAA1C-10BA-2710-3547-88CE8D4B41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5487" y="4580602"/>
                  <a:ext cx="46915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Entrada de lápiz 26">
                  <a:extLst>
                    <a:ext uri="{FF2B5EF4-FFF2-40B4-BE49-F238E27FC236}">
                      <a16:creationId xmlns:a16="http://schemas.microsoft.com/office/drawing/2014/main" id="{6384EBB6-CFD7-6AE6-1A82-93AEAF12EDC4}"/>
                    </a:ext>
                  </a:extLst>
                </p14:cNvPr>
                <p14:cNvContentPartPr/>
                <p14:nvPr/>
              </p14:nvContentPartPr>
              <p14:xfrm>
                <a:off x="108607" y="4879762"/>
                <a:ext cx="1485720" cy="36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6384EBB6-CFD7-6AE6-1A82-93AEAF12EDC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967" y="4771762"/>
                  <a:ext cx="159336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810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67" y="557450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 NO FARMACOLÓGICAS</a:t>
            </a: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Música 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7703253" y="3713320"/>
            <a:ext cx="4385047" cy="2988000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Reduce ansiedad y percepción del dolor en varios contextos clínicos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Reduce la activación del simpático, provocando estado de mayor relajación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Estudios con resultados controvertidos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00AE550-91D3-D587-906C-5016929259CC}"/>
              </a:ext>
            </a:extLst>
          </p:cNvPr>
          <p:cNvGrpSpPr/>
          <p:nvPr/>
        </p:nvGrpSpPr>
        <p:grpSpPr>
          <a:xfrm>
            <a:off x="396457" y="1860982"/>
            <a:ext cx="7056000" cy="2293875"/>
            <a:chOff x="396457" y="1860982"/>
            <a:chExt cx="7056000" cy="229387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3ADBD3C-1033-0A38-AA82-66D8DEED4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457" y="1860982"/>
              <a:ext cx="6286500" cy="1285875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29B9104-D45D-F380-E155-2038D6691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457" y="3146857"/>
              <a:ext cx="7056000" cy="1008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2CFE78C1-F642-1DA3-2F4F-C800403FEB75}"/>
                    </a:ext>
                  </a:extLst>
                </p14:cNvPr>
                <p14:cNvContentPartPr/>
                <p14:nvPr/>
              </p14:nvContentPartPr>
              <p14:xfrm>
                <a:off x="436207" y="3569362"/>
                <a:ext cx="3439440" cy="360"/>
              </p14:xfrm>
            </p:contentPart>
          </mc:Choice>
          <mc:Fallback xmlns=""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2CFE78C1-F642-1DA3-2F4F-C800403FEB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2567" y="3461722"/>
                  <a:ext cx="3547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Entrada de lápiz 16">
                  <a:extLst>
                    <a:ext uri="{FF2B5EF4-FFF2-40B4-BE49-F238E27FC236}">
                      <a16:creationId xmlns:a16="http://schemas.microsoft.com/office/drawing/2014/main" id="{892DCAB1-D1C5-FE9E-0423-29A5AD05FB27}"/>
                    </a:ext>
                  </a:extLst>
                </p14:cNvPr>
                <p14:cNvContentPartPr/>
                <p14:nvPr/>
              </p14:nvContentPartPr>
              <p14:xfrm>
                <a:off x="1336927" y="3310162"/>
                <a:ext cx="1187280" cy="360"/>
              </p14:xfrm>
            </p:contentPart>
          </mc:Choice>
          <mc:Fallback xmlns="">
            <p:pic>
              <p:nvPicPr>
                <p:cNvPr id="17" name="Entrada de lápiz 16">
                  <a:extLst>
                    <a:ext uri="{FF2B5EF4-FFF2-40B4-BE49-F238E27FC236}">
                      <a16:creationId xmlns:a16="http://schemas.microsoft.com/office/drawing/2014/main" id="{892DCAB1-D1C5-FE9E-0423-29A5AD05FB2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82927" y="3202162"/>
                  <a:ext cx="12949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CEF98C82-2A68-6C38-0574-03C0A53506E0}"/>
                    </a:ext>
                  </a:extLst>
                </p14:cNvPr>
                <p14:cNvContentPartPr/>
                <p14:nvPr/>
              </p14:nvContentPartPr>
              <p14:xfrm>
                <a:off x="6168487" y="3310162"/>
                <a:ext cx="721440" cy="360"/>
              </p14:xfrm>
            </p:contentPart>
          </mc:Choice>
          <mc:Fallback xmlns=""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CEF98C82-2A68-6C38-0574-03C0A53506E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14847" y="3202162"/>
                  <a:ext cx="82908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5C69C4E-0BE8-CFF7-C582-6DBB9B2432CE}"/>
              </a:ext>
            </a:extLst>
          </p:cNvPr>
          <p:cNvGrpSpPr/>
          <p:nvPr/>
        </p:nvGrpSpPr>
        <p:grpSpPr>
          <a:xfrm>
            <a:off x="396456" y="4244241"/>
            <a:ext cx="6870858" cy="2007181"/>
            <a:chOff x="396456" y="4244241"/>
            <a:chExt cx="6870858" cy="2007181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BB4298D-D9D7-FD4F-3AC8-1B18A472F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6457" y="4244241"/>
              <a:ext cx="6753225" cy="1438275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96A97733-4BF6-DDB1-7532-03AF21DD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6456" y="5675422"/>
              <a:ext cx="6870858" cy="5760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D89B90FB-99D0-4A28-DEB7-8884B18FEC1C}"/>
                    </a:ext>
                  </a:extLst>
                </p14:cNvPr>
                <p14:cNvContentPartPr/>
                <p14:nvPr/>
              </p14:nvContentPartPr>
              <p14:xfrm>
                <a:off x="1378327" y="5862202"/>
                <a:ext cx="39492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D89B90FB-99D0-4A28-DEB7-8884B18FEC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24327" y="5754562"/>
                  <a:ext cx="5025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Entrada de lápiz 26">
                  <a:extLst>
                    <a:ext uri="{FF2B5EF4-FFF2-40B4-BE49-F238E27FC236}">
                      <a16:creationId xmlns:a16="http://schemas.microsoft.com/office/drawing/2014/main" id="{3E1BDC66-B90C-F51E-8D9F-6DA8AF2A152E}"/>
                    </a:ext>
                  </a:extLst>
                </p14:cNvPr>
                <p14:cNvContentPartPr/>
                <p14:nvPr/>
              </p14:nvContentPartPr>
              <p14:xfrm>
                <a:off x="5212687" y="5862202"/>
                <a:ext cx="1935720" cy="36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3E1BDC66-B90C-F51E-8D9F-6DA8AF2A15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59047" y="5754562"/>
                  <a:ext cx="2043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0" name="Entrada de lápiz 29">
                  <a:extLst>
                    <a:ext uri="{FF2B5EF4-FFF2-40B4-BE49-F238E27FC236}">
                      <a16:creationId xmlns:a16="http://schemas.microsoft.com/office/drawing/2014/main" id="{973C3C28-0192-2E70-670C-71F62DB1A14B}"/>
                    </a:ext>
                  </a:extLst>
                </p14:cNvPr>
                <p14:cNvContentPartPr/>
                <p14:nvPr/>
              </p14:nvContentPartPr>
              <p14:xfrm>
                <a:off x="408847" y="6053362"/>
                <a:ext cx="1349280" cy="36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973C3C28-0192-2E70-670C-71F62DB1A14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5207" y="5945362"/>
                  <a:ext cx="14569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5" name="Entrada de lápiz 34">
                  <a:extLst>
                    <a:ext uri="{FF2B5EF4-FFF2-40B4-BE49-F238E27FC236}">
                      <a16:creationId xmlns:a16="http://schemas.microsoft.com/office/drawing/2014/main" id="{81393039-BCF2-844F-1413-5E691846C086}"/>
                    </a:ext>
                  </a:extLst>
                </p14:cNvPr>
                <p14:cNvContentPartPr/>
                <p14:nvPr/>
              </p14:nvContentPartPr>
              <p14:xfrm>
                <a:off x="5117287" y="6053362"/>
                <a:ext cx="1070280" cy="360"/>
              </p14:xfrm>
            </p:contentPart>
          </mc:Choice>
          <mc:Fallback xmlns="">
            <p:pic>
              <p:nvPicPr>
                <p:cNvPr id="35" name="Entrada de lápiz 34">
                  <a:extLst>
                    <a:ext uri="{FF2B5EF4-FFF2-40B4-BE49-F238E27FC236}">
                      <a16:creationId xmlns:a16="http://schemas.microsoft.com/office/drawing/2014/main" id="{81393039-BCF2-844F-1413-5E691846C08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63647" y="5945362"/>
                  <a:ext cx="117792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5A6D4500-2736-FD5C-D2D0-66234A64DC0F}"/>
              </a:ext>
            </a:extLst>
          </p:cNvPr>
          <p:cNvGrpSpPr/>
          <p:nvPr/>
        </p:nvGrpSpPr>
        <p:grpSpPr>
          <a:xfrm>
            <a:off x="754218" y="2593575"/>
            <a:ext cx="6791325" cy="2464799"/>
            <a:chOff x="754218" y="2593575"/>
            <a:chExt cx="6791325" cy="2464799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B58817CC-E739-1F0A-8D41-FC7B1A336ACF}"/>
                </a:ext>
              </a:extLst>
            </p:cNvPr>
            <p:cNvGrpSpPr/>
            <p:nvPr/>
          </p:nvGrpSpPr>
          <p:grpSpPr>
            <a:xfrm>
              <a:off x="754218" y="2593575"/>
              <a:ext cx="6791325" cy="2464799"/>
              <a:chOff x="754218" y="2593575"/>
              <a:chExt cx="6791325" cy="2464799"/>
            </a:xfrm>
          </p:grpSpPr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EE947749-4803-74B8-56D1-C06D8B03A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6607" y="2593575"/>
                <a:ext cx="6705600" cy="1495425"/>
              </a:xfrm>
              <a:prstGeom prst="rect">
                <a:avLst/>
              </a:prstGeom>
            </p:spPr>
          </p:pic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D3EEE322-05B6-F05E-97CC-974218B5C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4218" y="4096349"/>
                <a:ext cx="6791325" cy="96202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2" name="Entrada de lápiz 41">
                  <a:extLst>
                    <a:ext uri="{FF2B5EF4-FFF2-40B4-BE49-F238E27FC236}">
                      <a16:creationId xmlns:a16="http://schemas.microsoft.com/office/drawing/2014/main" id="{C75460AD-3082-BCF9-7EB7-D522B6DDF46D}"/>
                    </a:ext>
                  </a:extLst>
                </p14:cNvPr>
                <p14:cNvContentPartPr/>
                <p14:nvPr/>
              </p14:nvContentPartPr>
              <p14:xfrm>
                <a:off x="2524207" y="4238242"/>
                <a:ext cx="2296440" cy="360"/>
              </p14:xfrm>
            </p:contentPart>
          </mc:Choice>
          <mc:Fallback xmlns="">
            <p:pic>
              <p:nvPicPr>
                <p:cNvPr id="42" name="Entrada de lápiz 41">
                  <a:extLst>
                    <a:ext uri="{FF2B5EF4-FFF2-40B4-BE49-F238E27FC236}">
                      <a16:creationId xmlns:a16="http://schemas.microsoft.com/office/drawing/2014/main" id="{C75460AD-3082-BCF9-7EB7-D522B6DDF46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70567" y="4130242"/>
                  <a:ext cx="2404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3" name="Entrada de lápiz 42">
                  <a:extLst>
                    <a:ext uri="{FF2B5EF4-FFF2-40B4-BE49-F238E27FC236}">
                      <a16:creationId xmlns:a16="http://schemas.microsoft.com/office/drawing/2014/main" id="{9B53A220-9E33-5773-9715-B908ED28DBD1}"/>
                    </a:ext>
                  </a:extLst>
                </p14:cNvPr>
                <p14:cNvContentPartPr/>
                <p14:nvPr/>
              </p14:nvContentPartPr>
              <p14:xfrm>
                <a:off x="6605167" y="4456402"/>
                <a:ext cx="754920" cy="360"/>
              </p14:xfrm>
            </p:contentPart>
          </mc:Choice>
          <mc:Fallback xmlns="">
            <p:pic>
              <p:nvPicPr>
                <p:cNvPr id="43" name="Entrada de lápiz 42">
                  <a:extLst>
                    <a:ext uri="{FF2B5EF4-FFF2-40B4-BE49-F238E27FC236}">
                      <a16:creationId xmlns:a16="http://schemas.microsoft.com/office/drawing/2014/main" id="{9B53A220-9E33-5773-9715-B908ED28DBD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51167" y="4348762"/>
                  <a:ext cx="8625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Entrada de lápiz 43">
                  <a:extLst>
                    <a:ext uri="{FF2B5EF4-FFF2-40B4-BE49-F238E27FC236}">
                      <a16:creationId xmlns:a16="http://schemas.microsoft.com/office/drawing/2014/main" id="{6AEFDBE5-462E-7E3E-0E74-00EEA492AB0F}"/>
                    </a:ext>
                  </a:extLst>
                </p14:cNvPr>
                <p14:cNvContentPartPr/>
                <p14:nvPr/>
              </p14:nvContentPartPr>
              <p14:xfrm>
                <a:off x="845887" y="4688602"/>
                <a:ext cx="626760" cy="36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6AEFDBE5-462E-7E3E-0E74-00EEA492AB0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1887" y="4580602"/>
                  <a:ext cx="7344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Entrada de lápiz 44">
                  <a:extLst>
                    <a:ext uri="{FF2B5EF4-FFF2-40B4-BE49-F238E27FC236}">
                      <a16:creationId xmlns:a16="http://schemas.microsoft.com/office/drawing/2014/main" id="{64E26771-5504-4F25-313A-F8B3594925FA}"/>
                    </a:ext>
                  </a:extLst>
                </p14:cNvPr>
                <p14:cNvContentPartPr/>
                <p14:nvPr/>
              </p14:nvContentPartPr>
              <p14:xfrm>
                <a:off x="6359287" y="4688602"/>
                <a:ext cx="1008720" cy="360"/>
              </p14:xfrm>
            </p:contentPart>
          </mc:Choice>
          <mc:Fallback xmlns="">
            <p:pic>
              <p:nvPicPr>
                <p:cNvPr id="45" name="Entrada de lápiz 44">
                  <a:extLst>
                    <a:ext uri="{FF2B5EF4-FFF2-40B4-BE49-F238E27FC236}">
                      <a16:creationId xmlns:a16="http://schemas.microsoft.com/office/drawing/2014/main" id="{64E26771-5504-4F25-313A-F8B3594925F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305647" y="4580602"/>
                  <a:ext cx="11163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Entrada de lápiz 45">
                  <a:extLst>
                    <a:ext uri="{FF2B5EF4-FFF2-40B4-BE49-F238E27FC236}">
                      <a16:creationId xmlns:a16="http://schemas.microsoft.com/office/drawing/2014/main" id="{44C24E71-3C6B-CD60-3F29-159E771B1D59}"/>
                    </a:ext>
                  </a:extLst>
                </p14:cNvPr>
                <p14:cNvContentPartPr/>
                <p14:nvPr/>
              </p14:nvContentPartPr>
              <p14:xfrm>
                <a:off x="818527" y="4893082"/>
                <a:ext cx="420480" cy="360"/>
              </p14:xfrm>
            </p:contentPart>
          </mc:Choice>
          <mc:Fallback xmlns="">
            <p:pic>
              <p:nvPicPr>
                <p:cNvPr id="46" name="Entrada de lápiz 45">
                  <a:extLst>
                    <a:ext uri="{FF2B5EF4-FFF2-40B4-BE49-F238E27FC236}">
                      <a16:creationId xmlns:a16="http://schemas.microsoft.com/office/drawing/2014/main" id="{44C24E71-3C6B-CD60-3F29-159E771B1D5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4527" y="4785442"/>
                  <a:ext cx="52812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" name="Imagen 5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FCB8C46-B7F9-B564-8589-48630BBFFEB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869" y="1084121"/>
            <a:ext cx="2566736" cy="25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OTRAS MEDIDAS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Buena capacitación de personal</a:t>
            </a:r>
            <a:br>
              <a:rPr lang="es-ES" sz="3600" b="1" i="1" dirty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endParaRPr lang="es-ES" sz="3600" b="1" i="1" dirty="0">
              <a:solidFill>
                <a:schemeClr val="bg1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6919415" y="2477732"/>
            <a:ext cx="5090615" cy="3312000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Todos los miembros de la unidad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Un profesional debe asistir a la paciente antes, durante y posterior al procedimiento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Amplio conocimiento de instrumentación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Trabajo en equipo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521642B-6F97-531F-2B1D-C879AC76FCE3}"/>
              </a:ext>
            </a:extLst>
          </p:cNvPr>
          <p:cNvSpPr txBox="1"/>
          <p:nvPr/>
        </p:nvSpPr>
        <p:spPr>
          <a:xfrm>
            <a:off x="1074144" y="4932423"/>
            <a:ext cx="5090615" cy="1852815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Enfoque claro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Optimiza la atención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Adaptar el tratamiento a las necesidades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25BE276-BFBD-0804-2450-52BEC924E68F}"/>
              </a:ext>
            </a:extLst>
          </p:cNvPr>
          <p:cNvGrpSpPr/>
          <p:nvPr/>
        </p:nvGrpSpPr>
        <p:grpSpPr>
          <a:xfrm>
            <a:off x="798656" y="2058572"/>
            <a:ext cx="5641589" cy="2740856"/>
            <a:chOff x="798656" y="2058572"/>
            <a:chExt cx="5641589" cy="2740856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E3E72EA-041B-C590-0A40-57FFD5E49A1D}"/>
                </a:ext>
              </a:extLst>
            </p:cNvPr>
            <p:cNvGrpSpPr/>
            <p:nvPr/>
          </p:nvGrpSpPr>
          <p:grpSpPr>
            <a:xfrm>
              <a:off x="798656" y="2058572"/>
              <a:ext cx="5641589" cy="2740856"/>
              <a:chOff x="798658" y="2237498"/>
              <a:chExt cx="5641589" cy="2740856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063201AC-DE2E-33FF-88E4-0ADC9EBE7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658" y="2237498"/>
                <a:ext cx="5641589" cy="1051612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984A1ADD-5CD1-6271-D795-DA01B5CA3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658" y="3289110"/>
                <a:ext cx="5641589" cy="168924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Entrada de lápiz 14">
                  <a:extLst>
                    <a:ext uri="{FF2B5EF4-FFF2-40B4-BE49-F238E27FC236}">
                      <a16:creationId xmlns:a16="http://schemas.microsoft.com/office/drawing/2014/main" id="{5A7FC0CD-BC48-060D-197F-9041B0A7E7A1}"/>
                    </a:ext>
                  </a:extLst>
                </p14:cNvPr>
                <p14:cNvContentPartPr/>
                <p14:nvPr/>
              </p14:nvContentPartPr>
              <p14:xfrm>
                <a:off x="2688367" y="3296482"/>
                <a:ext cx="1323360" cy="360"/>
              </p14:xfrm>
            </p:contentPart>
          </mc:Choice>
          <mc:Fallback xmlns=""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5A7FC0CD-BC48-060D-197F-9041B0A7E7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34367" y="3188482"/>
                  <a:ext cx="1431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A2C12237-206E-4C08-C46B-7DBC4AADEA99}"/>
                    </a:ext>
                  </a:extLst>
                </p14:cNvPr>
                <p14:cNvContentPartPr/>
                <p14:nvPr/>
              </p14:nvContentPartPr>
              <p14:xfrm>
                <a:off x="859207" y="3583042"/>
                <a:ext cx="5144400" cy="360"/>
              </p14:xfrm>
            </p:contentPart>
          </mc:Choice>
          <mc:Fallback xmlns=""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A2C12237-206E-4C08-C46B-7DBC4AADEA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5567" y="3475402"/>
                  <a:ext cx="5252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Entrada de lápiz 19">
                  <a:extLst>
                    <a:ext uri="{FF2B5EF4-FFF2-40B4-BE49-F238E27FC236}">
                      <a16:creationId xmlns:a16="http://schemas.microsoft.com/office/drawing/2014/main" id="{05F74948-C02D-FD60-2402-AEEE749E8A87}"/>
                    </a:ext>
                  </a:extLst>
                </p14:cNvPr>
                <p14:cNvContentPartPr/>
                <p14:nvPr/>
              </p14:nvContentPartPr>
              <p14:xfrm>
                <a:off x="873247" y="3855922"/>
                <a:ext cx="4155480" cy="36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05F74948-C02D-FD60-2402-AEEE749E8A8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9247" y="3748282"/>
                  <a:ext cx="426312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4242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 FARMACOLÓGICAS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Analgésicos orales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7017516" y="3910932"/>
            <a:ext cx="5054291" cy="2784737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Premedicación con </a:t>
            </a:r>
            <a:r>
              <a:rPr lang="es-ES" b="1" dirty="0" err="1">
                <a:solidFill>
                  <a:srgbClr val="006666"/>
                </a:solidFill>
              </a:rPr>
              <a:t>AINEs</a:t>
            </a:r>
            <a:r>
              <a:rPr lang="es-ES" b="1" dirty="0">
                <a:solidFill>
                  <a:srgbClr val="006666"/>
                </a:solidFill>
              </a:rPr>
              <a:t> o paracetamol no es efectivo para reducir el dolor.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Tramadol o </a:t>
            </a:r>
            <a:r>
              <a:rPr lang="es-ES" b="1" dirty="0" err="1">
                <a:solidFill>
                  <a:srgbClr val="006666"/>
                </a:solidFill>
              </a:rPr>
              <a:t>Celecoxib</a:t>
            </a:r>
            <a:r>
              <a:rPr lang="es-ES" b="1" dirty="0">
                <a:solidFill>
                  <a:srgbClr val="006666"/>
                </a:solidFill>
              </a:rPr>
              <a:t> preoperatorios son métodos efectivos para reducir el dolor, presentando el último menos efectos adversos.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804A016-A272-244D-2F73-C6272215F9FC}"/>
              </a:ext>
            </a:extLst>
          </p:cNvPr>
          <p:cNvGrpSpPr/>
          <p:nvPr/>
        </p:nvGrpSpPr>
        <p:grpSpPr>
          <a:xfrm>
            <a:off x="181970" y="2063480"/>
            <a:ext cx="6486525" cy="2105025"/>
            <a:chOff x="181970" y="2380824"/>
            <a:chExt cx="6486525" cy="210502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EDF55DC-621C-A1B0-2051-2EDC14CF2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9"/>
            <a:stretch/>
          </p:blipFill>
          <p:spPr>
            <a:xfrm>
              <a:off x="181970" y="2380824"/>
              <a:ext cx="6486525" cy="8953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B655186-D45D-12A5-ACF0-967DB2325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970" y="3276174"/>
              <a:ext cx="6486525" cy="1209675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AA8EF375-CFF4-C101-3FB8-1EDB260AD76F}"/>
              </a:ext>
            </a:extLst>
          </p:cNvPr>
          <p:cNvGrpSpPr/>
          <p:nvPr/>
        </p:nvGrpSpPr>
        <p:grpSpPr>
          <a:xfrm>
            <a:off x="143869" y="4239388"/>
            <a:ext cx="6562725" cy="2459751"/>
            <a:chOff x="143869" y="4239388"/>
            <a:chExt cx="6562725" cy="2459751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01A77DE-F3C9-A3E0-58A2-8235BACC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869" y="5708077"/>
              <a:ext cx="6552000" cy="991062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64F4E736-9B7A-F94A-0AFD-AF2349D43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869" y="4239388"/>
              <a:ext cx="6562725" cy="146685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Entrada de lápiz 29">
                  <a:extLst>
                    <a:ext uri="{FF2B5EF4-FFF2-40B4-BE49-F238E27FC236}">
                      <a16:creationId xmlns:a16="http://schemas.microsoft.com/office/drawing/2014/main" id="{4EDE659C-1540-DBB1-7F77-F69381186451}"/>
                    </a:ext>
                  </a:extLst>
                </p14:cNvPr>
                <p14:cNvContentPartPr/>
                <p14:nvPr/>
              </p14:nvContentPartPr>
              <p14:xfrm>
                <a:off x="2647338" y="5848694"/>
                <a:ext cx="2363400" cy="36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4EDE659C-1540-DBB1-7F77-F6938118645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93338" y="5740694"/>
                  <a:ext cx="2471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Entrada de lápiz 30">
                  <a:extLst>
                    <a:ext uri="{FF2B5EF4-FFF2-40B4-BE49-F238E27FC236}">
                      <a16:creationId xmlns:a16="http://schemas.microsoft.com/office/drawing/2014/main" id="{ECB8EB3C-5329-4767-96C1-8493436562D8}"/>
                    </a:ext>
                  </a:extLst>
                </p14:cNvPr>
                <p14:cNvContentPartPr/>
                <p14:nvPr/>
              </p14:nvContentPartPr>
              <p14:xfrm>
                <a:off x="1815018" y="6053174"/>
                <a:ext cx="2240640" cy="360"/>
              </p14:xfrm>
            </p:contentPart>
          </mc:Choice>
          <mc:Fallback xmlns="">
            <p:pic>
              <p:nvPicPr>
                <p:cNvPr id="31" name="Entrada de lápiz 30">
                  <a:extLst>
                    <a:ext uri="{FF2B5EF4-FFF2-40B4-BE49-F238E27FC236}">
                      <a16:creationId xmlns:a16="http://schemas.microsoft.com/office/drawing/2014/main" id="{ECB8EB3C-5329-4767-96C1-8493436562D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61018" y="5945174"/>
                  <a:ext cx="234828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784E15CF-CA3B-0AB1-6AA6-24C43AA83B34}"/>
                  </a:ext>
                </a:extLst>
              </p14:cNvPr>
              <p14:cNvContentPartPr/>
              <p14:nvPr/>
            </p14:nvContentPartPr>
            <p14:xfrm>
              <a:off x="1487526" y="3481633"/>
              <a:ext cx="3573000" cy="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784E15CF-CA3B-0AB1-6AA6-24C43AA83B3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51886" y="3409993"/>
                <a:ext cx="36446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58CEAFA7-4635-9774-DD61-A10CFBEFE8EC}"/>
                  </a:ext>
                </a:extLst>
              </p14:cNvPr>
              <p14:cNvContentPartPr/>
              <p14:nvPr/>
            </p14:nvContentPartPr>
            <p14:xfrm>
              <a:off x="1170006" y="3915793"/>
              <a:ext cx="2880720" cy="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58CEAFA7-4635-9774-DD61-A10CFBEFE8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34006" y="3843793"/>
                <a:ext cx="29523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A4B2DC32-2D48-B8DE-F009-B77C12545B2B}"/>
                  </a:ext>
                </a:extLst>
              </p14:cNvPr>
              <p14:cNvContentPartPr/>
              <p14:nvPr/>
            </p14:nvContentPartPr>
            <p14:xfrm>
              <a:off x="2944446" y="3683233"/>
              <a:ext cx="1410120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A4B2DC32-2D48-B8DE-F009-B77C12545B2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08806" y="3611593"/>
                <a:ext cx="148176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Analgésicos vía oral para el dolor postquirúrgico agudo">
            <a:extLst>
              <a:ext uri="{FF2B5EF4-FFF2-40B4-BE49-F238E27FC236}">
                <a16:creationId xmlns:a16="http://schemas.microsoft.com/office/drawing/2014/main" id="{5EC2488A-2F3E-0D19-EF7A-BA63A82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23" y="1623121"/>
            <a:ext cx="3664607" cy="20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06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 FARMACOLÓGICAS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Anestésicos locales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7621172" y="3564902"/>
            <a:ext cx="4332723" cy="3083921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Anestesia intracervical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Bloqueo </a:t>
            </a:r>
            <a:r>
              <a:rPr lang="es-ES" sz="2000" b="1" dirty="0" err="1">
                <a:solidFill>
                  <a:srgbClr val="006666"/>
                </a:solidFill>
              </a:rPr>
              <a:t>paracervical</a:t>
            </a:r>
            <a:endParaRPr lang="es-ES" sz="2000" b="1" dirty="0">
              <a:solidFill>
                <a:srgbClr val="006666"/>
              </a:solidFill>
            </a:endParaRP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Añadir anestésicos locales al suero salino del medio de distensión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06666"/>
                </a:solidFill>
              </a:rPr>
              <a:t>Lidocaína intrauterina</a:t>
            </a: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EA2DB29A-95C0-CD5F-7215-B9220A1908E7}"/>
              </a:ext>
            </a:extLst>
          </p:cNvPr>
          <p:cNvGrpSpPr/>
          <p:nvPr/>
        </p:nvGrpSpPr>
        <p:grpSpPr>
          <a:xfrm>
            <a:off x="238105" y="2362725"/>
            <a:ext cx="7226779" cy="1143801"/>
            <a:chOff x="238105" y="2362725"/>
            <a:chExt cx="7226779" cy="1143801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70A80A51-F5A7-ABCB-DA13-EB9D569085B8}"/>
                </a:ext>
              </a:extLst>
            </p:cNvPr>
            <p:cNvGrpSpPr/>
            <p:nvPr/>
          </p:nvGrpSpPr>
          <p:grpSpPr>
            <a:xfrm>
              <a:off x="238105" y="2362725"/>
              <a:ext cx="7226779" cy="1143801"/>
              <a:chOff x="113730" y="2447551"/>
              <a:chExt cx="8439150" cy="1143801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A72EE40D-0E7D-DEA8-7BFB-DB5515D87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730" y="2447551"/>
                <a:ext cx="8439150" cy="714375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E79929A3-A9EB-3328-5E21-ED5E0FA49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730" y="3161033"/>
                <a:ext cx="8438004" cy="43031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Entrada de lápiz 26">
                  <a:extLst>
                    <a:ext uri="{FF2B5EF4-FFF2-40B4-BE49-F238E27FC236}">
                      <a16:creationId xmlns:a16="http://schemas.microsoft.com/office/drawing/2014/main" id="{A54EEBBD-DB74-D0BF-9D2B-5B648A6AEB4B}"/>
                    </a:ext>
                  </a:extLst>
                </p14:cNvPr>
                <p14:cNvContentPartPr/>
                <p14:nvPr/>
              </p14:nvContentPartPr>
              <p14:xfrm>
                <a:off x="1640867" y="3264159"/>
                <a:ext cx="3074400" cy="360"/>
              </p14:xfrm>
            </p:contentPart>
          </mc:Choice>
          <mc:Fallback xmlns=""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A54EEBBD-DB74-D0BF-9D2B-5B648A6AEB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86867" y="3156519"/>
                  <a:ext cx="3182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Entrada de lápiz 31">
                  <a:extLst>
                    <a:ext uri="{FF2B5EF4-FFF2-40B4-BE49-F238E27FC236}">
                      <a16:creationId xmlns:a16="http://schemas.microsoft.com/office/drawing/2014/main" id="{707FF0C3-9207-47E6-7693-C6F45041ECE5}"/>
                    </a:ext>
                  </a:extLst>
                </p14:cNvPr>
                <p14:cNvContentPartPr/>
                <p14:nvPr/>
              </p14:nvContentPartPr>
              <p14:xfrm>
                <a:off x="5747387" y="3264159"/>
                <a:ext cx="901800" cy="36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707FF0C3-9207-47E6-7693-C6F45041EC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93747" y="3156519"/>
                  <a:ext cx="10094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Entrada de lápiz 32">
                  <a:extLst>
                    <a:ext uri="{FF2B5EF4-FFF2-40B4-BE49-F238E27FC236}">
                      <a16:creationId xmlns:a16="http://schemas.microsoft.com/office/drawing/2014/main" id="{035E8A5C-42D2-E208-4AF2-37AE055F4B6F}"/>
                    </a:ext>
                  </a:extLst>
                </p14:cNvPr>
                <p14:cNvContentPartPr/>
                <p14:nvPr/>
              </p14:nvContentPartPr>
              <p14:xfrm>
                <a:off x="473027" y="3386559"/>
                <a:ext cx="2597040" cy="360"/>
              </p14:xfrm>
            </p:contentPart>
          </mc:Choice>
          <mc:Fallback xmlns="">
            <p:pic>
              <p:nvPicPr>
                <p:cNvPr id="33" name="Entrada de lápiz 32">
                  <a:extLst>
                    <a:ext uri="{FF2B5EF4-FFF2-40B4-BE49-F238E27FC236}">
                      <a16:creationId xmlns:a16="http://schemas.microsoft.com/office/drawing/2014/main" id="{035E8A5C-42D2-E208-4AF2-37AE055F4B6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9387" y="3278919"/>
                  <a:ext cx="270468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Entrada de lápiz 34">
                <a:extLst>
                  <a:ext uri="{FF2B5EF4-FFF2-40B4-BE49-F238E27FC236}">
                    <a16:creationId xmlns:a16="http://schemas.microsoft.com/office/drawing/2014/main" id="{C38082B1-BA80-BE91-1A9D-F0459E8BE875}"/>
                  </a:ext>
                </a:extLst>
              </p14:cNvPr>
              <p14:cNvContentPartPr/>
              <p14:nvPr/>
            </p14:nvContentPartPr>
            <p14:xfrm>
              <a:off x="2865587" y="3314199"/>
              <a:ext cx="360" cy="360"/>
            </p14:xfrm>
          </p:contentPart>
        </mc:Choice>
        <mc:Fallback xmlns="">
          <p:pic>
            <p:nvPicPr>
              <p:cNvPr id="35" name="Entrada de lápiz 34">
                <a:extLst>
                  <a:ext uri="{FF2B5EF4-FFF2-40B4-BE49-F238E27FC236}">
                    <a16:creationId xmlns:a16="http://schemas.microsoft.com/office/drawing/2014/main" id="{C38082B1-BA80-BE91-1A9D-F0459E8BE87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1587" y="32065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C672A07C-6B73-E040-270D-5555A1D8EF6C}"/>
                  </a:ext>
                </a:extLst>
              </p14:cNvPr>
              <p14:cNvContentPartPr/>
              <p14:nvPr/>
            </p14:nvContentPartPr>
            <p14:xfrm>
              <a:off x="2873507" y="3273519"/>
              <a:ext cx="360" cy="36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C672A07C-6B73-E040-270D-5555A1D8EF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19507" y="3165879"/>
                <a:ext cx="108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upo 50">
            <a:extLst>
              <a:ext uri="{FF2B5EF4-FFF2-40B4-BE49-F238E27FC236}">
                <a16:creationId xmlns:a16="http://schemas.microsoft.com/office/drawing/2014/main" id="{57D6620D-1971-0F3B-9407-A9A24CDE0A2C}"/>
              </a:ext>
            </a:extLst>
          </p:cNvPr>
          <p:cNvGrpSpPr/>
          <p:nvPr/>
        </p:nvGrpSpPr>
        <p:grpSpPr>
          <a:xfrm>
            <a:off x="237416" y="5388778"/>
            <a:ext cx="7227469" cy="1201241"/>
            <a:chOff x="237416" y="5388778"/>
            <a:chExt cx="7227469" cy="120124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37B5C90F-EBCC-FE95-8CA1-4828BE4D8EBF}"/>
                </a:ext>
              </a:extLst>
            </p:cNvPr>
            <p:cNvGrpSpPr/>
            <p:nvPr/>
          </p:nvGrpSpPr>
          <p:grpSpPr>
            <a:xfrm>
              <a:off x="237416" y="5388778"/>
              <a:ext cx="7227469" cy="1201241"/>
              <a:chOff x="113729" y="2469780"/>
              <a:chExt cx="8629651" cy="1201241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56E2C52-E6F9-47C5-68FF-3CCEA35CA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3730" y="2469780"/>
                <a:ext cx="8629650" cy="762000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53905ACA-2703-00E8-1192-730DBB775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3729" y="3238540"/>
                <a:ext cx="8629651" cy="43248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1" name="Entrada de lápiz 40">
                  <a:extLst>
                    <a:ext uri="{FF2B5EF4-FFF2-40B4-BE49-F238E27FC236}">
                      <a16:creationId xmlns:a16="http://schemas.microsoft.com/office/drawing/2014/main" id="{E32CF1B1-4AD9-31CF-6FF7-0E1559CFD082}"/>
                    </a:ext>
                  </a:extLst>
                </p14:cNvPr>
                <p14:cNvContentPartPr/>
                <p14:nvPr/>
              </p14:nvContentPartPr>
              <p14:xfrm>
                <a:off x="2228387" y="6358359"/>
                <a:ext cx="4395960" cy="36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E32CF1B1-4AD9-31CF-6FF7-0E1559CFD08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74747" y="6250719"/>
                  <a:ext cx="45036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C97A8098-21E4-E3C4-F38B-2C1EDFDCAAD0}"/>
              </a:ext>
            </a:extLst>
          </p:cNvPr>
          <p:cNvGrpSpPr/>
          <p:nvPr/>
        </p:nvGrpSpPr>
        <p:grpSpPr>
          <a:xfrm>
            <a:off x="232460" y="3629832"/>
            <a:ext cx="7236000" cy="1626589"/>
            <a:chOff x="178077" y="5061362"/>
            <a:chExt cx="8496300" cy="1626589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540EFE4E-4FC3-C6D2-4506-3E0188271189}"/>
                </a:ext>
              </a:extLst>
            </p:cNvPr>
            <p:cNvGrpSpPr/>
            <p:nvPr/>
          </p:nvGrpSpPr>
          <p:grpSpPr>
            <a:xfrm>
              <a:off x="178077" y="5061362"/>
              <a:ext cx="8496300" cy="1626589"/>
              <a:chOff x="1847850" y="3171825"/>
              <a:chExt cx="8496300" cy="1626589"/>
            </a:xfrm>
          </p:grpSpPr>
          <p:pic>
            <p:nvPicPr>
              <p:cNvPr id="59" name="Imagen 58">
                <a:extLst>
                  <a:ext uri="{FF2B5EF4-FFF2-40B4-BE49-F238E27FC236}">
                    <a16:creationId xmlns:a16="http://schemas.microsoft.com/office/drawing/2014/main" id="{AB698EF8-4B8B-1E7A-F832-3AF87E830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47850" y="3171825"/>
                <a:ext cx="8496300" cy="514350"/>
              </a:xfrm>
              <a:prstGeom prst="rect">
                <a:avLst/>
              </a:prstGeom>
            </p:spPr>
          </p:pic>
          <p:pic>
            <p:nvPicPr>
              <p:cNvPr id="60" name="Imagen 59">
                <a:extLst>
                  <a:ext uri="{FF2B5EF4-FFF2-40B4-BE49-F238E27FC236}">
                    <a16:creationId xmlns:a16="http://schemas.microsoft.com/office/drawing/2014/main" id="{5B04B572-5CC9-E453-2490-2688AD7F1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47850" y="3686177"/>
                <a:ext cx="8496000" cy="111223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8" name="Entrada de lápiz 57">
                  <a:extLst>
                    <a:ext uri="{FF2B5EF4-FFF2-40B4-BE49-F238E27FC236}">
                      <a16:creationId xmlns:a16="http://schemas.microsoft.com/office/drawing/2014/main" id="{21805242-8B62-2CFF-F53F-35BC027086C1}"/>
                    </a:ext>
                  </a:extLst>
                </p14:cNvPr>
                <p14:cNvContentPartPr/>
                <p14:nvPr/>
              </p14:nvContentPartPr>
              <p14:xfrm>
                <a:off x="836646" y="6538393"/>
                <a:ext cx="3115440" cy="360"/>
              </p14:xfrm>
            </p:contentPart>
          </mc:Choice>
          <mc:Fallback xmlns="">
            <p:pic>
              <p:nvPicPr>
                <p:cNvPr id="58" name="Entrada de lápiz 57">
                  <a:extLst>
                    <a:ext uri="{FF2B5EF4-FFF2-40B4-BE49-F238E27FC236}">
                      <a16:creationId xmlns:a16="http://schemas.microsoft.com/office/drawing/2014/main" id="{21805242-8B62-2CFF-F53F-35BC027086C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4374" y="6466753"/>
                  <a:ext cx="3199561" cy="144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50" name="Picture 2" descr="Alerta de desabastecimiento de anestésicos en el país fue dada a conocer  hace una semana">
            <a:extLst>
              <a:ext uri="{FF2B5EF4-FFF2-40B4-BE49-F238E27FC236}">
                <a16:creationId xmlns:a16="http://schemas.microsoft.com/office/drawing/2014/main" id="{C9822AAF-8F06-7494-1B3F-B2325E01A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93" y="146177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0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 FARMACOLÓGICAS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Anestésicos locales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8508569" y="3761856"/>
            <a:ext cx="3569701" cy="2485552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" sz="1600" b="1" dirty="0">
                <a:solidFill>
                  <a:srgbClr val="006666"/>
                </a:solidFill>
              </a:rPr>
              <a:t>Todas las variantes del uso de anestésicos locales han demostrado efectividad para disminuir el dolor durante las técnicas histeroscópicas.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ES" sz="1600" b="1" dirty="0">
              <a:solidFill>
                <a:srgbClr val="006666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FED6795-9371-B20E-A619-1D7790A0CF4A}"/>
              </a:ext>
            </a:extLst>
          </p:cNvPr>
          <p:cNvGrpSpPr/>
          <p:nvPr/>
        </p:nvGrpSpPr>
        <p:grpSpPr>
          <a:xfrm>
            <a:off x="178077" y="5084971"/>
            <a:ext cx="7334250" cy="1352550"/>
            <a:chOff x="240126" y="5035036"/>
            <a:chExt cx="7334250" cy="1352550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27C1EEE0-9202-DA7B-3CD3-12D179454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126" y="5035036"/>
              <a:ext cx="7334250" cy="135255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6" name="Entrada de lápiz 35">
                  <a:extLst>
                    <a:ext uri="{FF2B5EF4-FFF2-40B4-BE49-F238E27FC236}">
                      <a16:creationId xmlns:a16="http://schemas.microsoft.com/office/drawing/2014/main" id="{EFC8A7DF-721E-9D97-EB9C-F151018F4FB0}"/>
                    </a:ext>
                  </a:extLst>
                </p14:cNvPr>
                <p14:cNvContentPartPr/>
                <p14:nvPr/>
              </p14:nvContentPartPr>
              <p14:xfrm>
                <a:off x="3533406" y="6197473"/>
                <a:ext cx="3843720" cy="360"/>
              </p14:xfrm>
            </p:contentPart>
          </mc:Choice>
          <mc:Fallback xmlns="">
            <p:pic>
              <p:nvPicPr>
                <p:cNvPr id="36" name="Entrada de lápiz 35">
                  <a:extLst>
                    <a:ext uri="{FF2B5EF4-FFF2-40B4-BE49-F238E27FC236}">
                      <a16:creationId xmlns:a16="http://schemas.microsoft.com/office/drawing/2014/main" id="{EFC8A7DF-721E-9D97-EB9C-F151018F4FB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97766" y="6125473"/>
                  <a:ext cx="391536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DBBB9ABC-B9CB-8883-6C68-BC53FE958418}"/>
              </a:ext>
            </a:extLst>
          </p:cNvPr>
          <p:cNvGrpSpPr/>
          <p:nvPr/>
        </p:nvGrpSpPr>
        <p:grpSpPr>
          <a:xfrm>
            <a:off x="113730" y="3593241"/>
            <a:ext cx="8172000" cy="1286323"/>
            <a:chOff x="113730" y="3440449"/>
            <a:chExt cx="8172000" cy="1286323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22F2467E-F432-5B37-3FB3-8377CE3D2B70}"/>
                </a:ext>
              </a:extLst>
            </p:cNvPr>
            <p:cNvGrpSpPr/>
            <p:nvPr/>
          </p:nvGrpSpPr>
          <p:grpSpPr>
            <a:xfrm>
              <a:off x="113730" y="3440449"/>
              <a:ext cx="8172000" cy="1286323"/>
              <a:chOff x="2006586" y="2995612"/>
              <a:chExt cx="8172000" cy="1286323"/>
            </a:xfrm>
          </p:grpSpPr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9649F334-3BB2-6AD8-14C9-A4D6FC7AB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4537" y="2995612"/>
                <a:ext cx="8162925" cy="866775"/>
              </a:xfrm>
              <a:prstGeom prst="rect">
                <a:avLst/>
              </a:prstGeom>
            </p:spPr>
          </p:pic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BEB2AA5D-D280-DDFD-7FE9-2C67FDF03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06586" y="3862388"/>
                <a:ext cx="8172000" cy="41954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0" name="Entrada de lápiz 39">
                  <a:extLst>
                    <a:ext uri="{FF2B5EF4-FFF2-40B4-BE49-F238E27FC236}">
                      <a16:creationId xmlns:a16="http://schemas.microsoft.com/office/drawing/2014/main" id="{4CB7F3E8-71C9-C27E-30A4-E5D5CCFCDAA8}"/>
                    </a:ext>
                  </a:extLst>
                </p14:cNvPr>
                <p14:cNvContentPartPr/>
                <p14:nvPr/>
              </p14:nvContentPartPr>
              <p14:xfrm>
                <a:off x="177846" y="4538953"/>
                <a:ext cx="1716480" cy="360"/>
              </p14:xfrm>
            </p:contentPart>
          </mc:Choice>
          <mc:Fallback xmlns="">
            <p:pic>
              <p:nvPicPr>
                <p:cNvPr id="40" name="Entrada de lápiz 39">
                  <a:extLst>
                    <a:ext uri="{FF2B5EF4-FFF2-40B4-BE49-F238E27FC236}">
                      <a16:creationId xmlns:a16="http://schemas.microsoft.com/office/drawing/2014/main" id="{4CB7F3E8-71C9-C27E-30A4-E5D5CCFCDAA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2206" y="4467313"/>
                  <a:ext cx="17881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1" name="Entrada de lápiz 40">
                  <a:extLst>
                    <a:ext uri="{FF2B5EF4-FFF2-40B4-BE49-F238E27FC236}">
                      <a16:creationId xmlns:a16="http://schemas.microsoft.com/office/drawing/2014/main" id="{8DCE1CCE-95FC-AF10-3CE3-85114DCED93E}"/>
                    </a:ext>
                  </a:extLst>
                </p14:cNvPr>
                <p14:cNvContentPartPr/>
                <p14:nvPr/>
              </p14:nvContentPartPr>
              <p14:xfrm>
                <a:off x="3944166" y="4538953"/>
                <a:ext cx="1068840" cy="360"/>
              </p14:xfrm>
            </p:contentPart>
          </mc:Choice>
          <mc:Fallback xmlns="">
            <p:pic>
              <p:nvPicPr>
                <p:cNvPr id="41" name="Entrada de lápiz 40">
                  <a:extLst>
                    <a:ext uri="{FF2B5EF4-FFF2-40B4-BE49-F238E27FC236}">
                      <a16:creationId xmlns:a16="http://schemas.microsoft.com/office/drawing/2014/main" id="{8DCE1CCE-95FC-AF10-3CE3-85114DCED93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08166" y="4467313"/>
                  <a:ext cx="11404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2" name="Entrada de lápiz 41">
                  <a:extLst>
                    <a:ext uri="{FF2B5EF4-FFF2-40B4-BE49-F238E27FC236}">
                      <a16:creationId xmlns:a16="http://schemas.microsoft.com/office/drawing/2014/main" id="{A28D889C-C1AA-7925-0C98-90ACA70D6BAD}"/>
                    </a:ext>
                  </a:extLst>
                </p14:cNvPr>
                <p14:cNvContentPartPr/>
                <p14:nvPr/>
              </p14:nvContentPartPr>
              <p14:xfrm>
                <a:off x="5656686" y="4538953"/>
                <a:ext cx="1991880" cy="360"/>
              </p14:xfrm>
            </p:contentPart>
          </mc:Choice>
          <mc:Fallback xmlns="">
            <p:pic>
              <p:nvPicPr>
                <p:cNvPr id="42" name="Entrada de lápiz 41">
                  <a:extLst>
                    <a:ext uri="{FF2B5EF4-FFF2-40B4-BE49-F238E27FC236}">
                      <a16:creationId xmlns:a16="http://schemas.microsoft.com/office/drawing/2014/main" id="{A28D889C-C1AA-7925-0C98-90ACA70D6BA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20686" y="4467313"/>
                  <a:ext cx="206352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EE1305F-0797-9A62-ED45-105EB9EE8D35}"/>
              </a:ext>
            </a:extLst>
          </p:cNvPr>
          <p:cNvGrpSpPr/>
          <p:nvPr/>
        </p:nvGrpSpPr>
        <p:grpSpPr>
          <a:xfrm>
            <a:off x="113730" y="2377489"/>
            <a:ext cx="8136000" cy="2579946"/>
            <a:chOff x="811123" y="974189"/>
            <a:chExt cx="8136000" cy="2579946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75FC866-6CC1-1BA1-FC2E-6E07AD454AF2}"/>
                </a:ext>
              </a:extLst>
            </p:cNvPr>
            <p:cNvGrpSpPr/>
            <p:nvPr/>
          </p:nvGrpSpPr>
          <p:grpSpPr>
            <a:xfrm>
              <a:off x="811123" y="974189"/>
              <a:ext cx="8136000" cy="2579946"/>
              <a:chOff x="178077" y="2283468"/>
              <a:chExt cx="8136000" cy="2579946"/>
            </a:xfrm>
          </p:grpSpPr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06E696F9-1936-2C3A-265B-540C4835F738}"/>
                  </a:ext>
                </a:extLst>
              </p:cNvPr>
              <p:cNvGrpSpPr/>
              <p:nvPr/>
            </p:nvGrpSpPr>
            <p:grpSpPr>
              <a:xfrm>
                <a:off x="178077" y="2283468"/>
                <a:ext cx="8136000" cy="2579946"/>
                <a:chOff x="2156046" y="3583925"/>
                <a:chExt cx="8136000" cy="2579946"/>
              </a:xfrm>
            </p:grpSpPr>
            <p:pic>
              <p:nvPicPr>
                <p:cNvPr id="16" name="Imagen 15">
                  <a:extLst>
                    <a:ext uri="{FF2B5EF4-FFF2-40B4-BE49-F238E27FC236}">
                      <a16:creationId xmlns:a16="http://schemas.microsoft.com/office/drawing/2014/main" id="{62EE59F1-0688-38FC-54BD-621EE79F8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56046" y="3583925"/>
                  <a:ext cx="8134350" cy="542925"/>
                </a:xfrm>
                <a:prstGeom prst="rect">
                  <a:avLst/>
                </a:prstGeom>
              </p:spPr>
            </p:pic>
            <p:pic>
              <p:nvPicPr>
                <p:cNvPr id="20" name="Imagen 19">
                  <a:extLst>
                    <a:ext uri="{FF2B5EF4-FFF2-40B4-BE49-F238E27FC236}">
                      <a16:creationId xmlns:a16="http://schemas.microsoft.com/office/drawing/2014/main" id="{E9E15F8B-8DDA-341E-E78C-0771E0F175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56046" y="4118909"/>
                  <a:ext cx="8136000" cy="2044962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7" name="Entrada de lápiz 26">
                    <a:extLst>
                      <a:ext uri="{FF2B5EF4-FFF2-40B4-BE49-F238E27FC236}">
                        <a16:creationId xmlns:a16="http://schemas.microsoft.com/office/drawing/2014/main" id="{7BEF13A0-ECD2-B9D0-CE56-C46CA8E8423D}"/>
                      </a:ext>
                    </a:extLst>
                  </p14:cNvPr>
                  <p14:cNvContentPartPr/>
                  <p14:nvPr/>
                </p14:nvContentPartPr>
                <p14:xfrm>
                  <a:off x="240126" y="4794913"/>
                  <a:ext cx="960480" cy="360"/>
                </p14:xfrm>
              </p:contentPart>
            </mc:Choice>
            <mc:Fallback xmlns="">
              <p:pic>
                <p:nvPicPr>
                  <p:cNvPr id="27" name="Entrada de lápiz 26">
                    <a:extLst>
                      <a:ext uri="{FF2B5EF4-FFF2-40B4-BE49-F238E27FC236}">
                        <a16:creationId xmlns:a16="http://schemas.microsoft.com/office/drawing/2014/main" id="{7BEF13A0-ECD2-B9D0-CE56-C46CA8E8423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04126" y="4722913"/>
                    <a:ext cx="103212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8" name="Entrada de lápiz 27">
                    <a:extLst>
                      <a:ext uri="{FF2B5EF4-FFF2-40B4-BE49-F238E27FC236}">
                        <a16:creationId xmlns:a16="http://schemas.microsoft.com/office/drawing/2014/main" id="{E56E00E2-D967-8E25-1AAF-75BB322B5C01}"/>
                      </a:ext>
                    </a:extLst>
                  </p14:cNvPr>
                  <p14:cNvContentPartPr/>
                  <p14:nvPr/>
                </p14:nvContentPartPr>
                <p14:xfrm>
                  <a:off x="2928966" y="4794913"/>
                  <a:ext cx="601920" cy="360"/>
                </p14:xfrm>
              </p:contentPart>
            </mc:Choice>
            <mc:Fallback xmlns="">
              <p:pic>
                <p:nvPicPr>
                  <p:cNvPr id="28" name="Entrada de lápiz 27">
                    <a:extLst>
                      <a:ext uri="{FF2B5EF4-FFF2-40B4-BE49-F238E27FC236}">
                        <a16:creationId xmlns:a16="http://schemas.microsoft.com/office/drawing/2014/main" id="{E56E00E2-D967-8E25-1AAF-75BB322B5C0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892966" y="4722913"/>
                    <a:ext cx="673560" cy="144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3EBF93CA-F460-73B9-F1DF-E68995802BBB}"/>
                    </a:ext>
                  </a:extLst>
                </p14:cNvPr>
                <p14:cNvContentPartPr/>
                <p14:nvPr/>
              </p14:nvContentPartPr>
              <p14:xfrm>
                <a:off x="5017821" y="3377482"/>
                <a:ext cx="340344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3EBF93CA-F460-73B9-F1DF-E68995802BB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82181" y="3305842"/>
                  <a:ext cx="3475080" cy="144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74" name="Picture 2" descr="Lidbree 42mg/ml iut.gel.1x10ml">
            <a:extLst>
              <a:ext uri="{FF2B5EF4-FFF2-40B4-BE49-F238E27FC236}">
                <a16:creationId xmlns:a16="http://schemas.microsoft.com/office/drawing/2014/main" id="{F368F1B2-F9C0-9AEF-C7C7-9DA556783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13410" r="-2215" b="19995"/>
          <a:stretch/>
        </p:blipFill>
        <p:spPr bwMode="auto">
          <a:xfrm>
            <a:off x="9342439" y="1704662"/>
            <a:ext cx="2382120" cy="15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8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9B8DA-79DE-75DD-62B9-E1846613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197"/>
            <a:ext cx="5999328" cy="1325563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ANESTÉSICOS LOCALES</a:t>
            </a:r>
            <a:b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Uso en otras técnicas</a:t>
            </a:r>
            <a:endParaRPr lang="es-ES" dirty="0"/>
          </a:p>
        </p:txBody>
      </p:sp>
      <p:pic>
        <p:nvPicPr>
          <p:cNvPr id="13" name="Marcador de contenido 4">
            <a:extLst>
              <a:ext uri="{FF2B5EF4-FFF2-40B4-BE49-F238E27FC236}">
                <a16:creationId xmlns:a16="http://schemas.microsoft.com/office/drawing/2014/main" id="{7BA08BFE-90E0-FD3E-C1EF-239868EC85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35" y="27296"/>
            <a:ext cx="4949825" cy="1101725"/>
          </a:xfrm>
          <a:prstGeom prst="rect">
            <a:avLst/>
          </a:prstGeo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B61CB46-D908-C412-F165-EA2213BB433E}"/>
              </a:ext>
            </a:extLst>
          </p:cNvPr>
          <p:cNvSpPr txBox="1"/>
          <p:nvPr/>
        </p:nvSpPr>
        <p:spPr>
          <a:xfrm>
            <a:off x="313900" y="2131779"/>
            <a:ext cx="7304934" cy="568745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 anchor="ctr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" b="1" dirty="0">
                <a:solidFill>
                  <a:srgbClr val="006666"/>
                </a:solidFill>
              </a:rPr>
              <a:t>ABLACIÓN ENDOMETRIAL CON TÉCNICAS DE SEGUNDA GENERACIÓN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CBC61F-6681-A53D-2449-8D8ACCD84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00" y="2858593"/>
            <a:ext cx="2345502" cy="19430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5480A4-858B-897B-E336-65B8A5ED0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00" y="4883623"/>
            <a:ext cx="2297416" cy="194308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DF3CA3C-58D3-A6EB-1861-35E803031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984" y="2853538"/>
            <a:ext cx="1914525" cy="176212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B4160EC-1BD6-D470-12A0-A9FD7440F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260" y="2853593"/>
            <a:ext cx="1914525" cy="176212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F2103CE-2AB4-374B-BB5F-E2297565AEAC}"/>
              </a:ext>
            </a:extLst>
          </p:cNvPr>
          <p:cNvSpPr txBox="1"/>
          <p:nvPr/>
        </p:nvSpPr>
        <p:spPr>
          <a:xfrm>
            <a:off x="7865934" y="1714097"/>
            <a:ext cx="4012166" cy="280076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6C"/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600" b="1">
                <a:solidFill>
                  <a:srgbClr val="006666"/>
                </a:solidFill>
              </a:defRPr>
            </a:lvl1pPr>
          </a:lstStyle>
          <a:p>
            <a:pPr algn="just"/>
            <a:r>
              <a:rPr lang="es-ES" dirty="0"/>
              <a:t>Bloqueo </a:t>
            </a:r>
            <a:r>
              <a:rPr lang="es-ES" dirty="0" err="1"/>
              <a:t>paracervical</a:t>
            </a:r>
            <a:r>
              <a:rPr lang="es-ES" dirty="0"/>
              <a:t> antes del procedimiento </a:t>
            </a:r>
            <a:r>
              <a:rPr lang="es-ES" dirty="0" err="1"/>
              <a:t>NovaSure</a:t>
            </a:r>
            <a:r>
              <a:rPr lang="es-ES" dirty="0"/>
              <a:t>®</a:t>
            </a:r>
          </a:p>
          <a:p>
            <a:pPr algn="just"/>
            <a:endParaRPr lang="es-ES" dirty="0"/>
          </a:p>
          <a:p>
            <a:pPr algn="just"/>
            <a:r>
              <a:rPr lang="es-ES" b="0" dirty="0">
                <a:solidFill>
                  <a:schemeClr val="tx1"/>
                </a:solidFill>
              </a:rPr>
              <a:t>Estudio prospectivo con 33 pacientes para evaluar la seguridad de la ablación endometrial con anestesia local: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dirty="0">
                <a:solidFill>
                  <a:schemeClr val="tx1"/>
                </a:solidFill>
              </a:rPr>
              <a:t>• El 94 % de las pacientes consideraron aceptable el procedimiento </a:t>
            </a:r>
            <a:r>
              <a:rPr lang="es-ES" dirty="0" err="1">
                <a:solidFill>
                  <a:schemeClr val="tx1"/>
                </a:solidFill>
              </a:rPr>
              <a:t>NovaSure</a:t>
            </a:r>
            <a:r>
              <a:rPr lang="es-ES" dirty="0">
                <a:solidFill>
                  <a:schemeClr val="tx1"/>
                </a:solidFill>
              </a:rPr>
              <a:t>® con anestesia local.</a:t>
            </a:r>
          </a:p>
          <a:p>
            <a:pPr algn="just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2535354-D4A8-144B-C36D-C5893AAF8165}"/>
              </a:ext>
            </a:extLst>
          </p:cNvPr>
          <p:cNvSpPr txBox="1"/>
          <p:nvPr/>
        </p:nvSpPr>
        <p:spPr>
          <a:xfrm>
            <a:off x="3135984" y="4726221"/>
            <a:ext cx="8243248" cy="209288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6C"/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600" b="1">
                <a:solidFill>
                  <a:srgbClr val="006666"/>
                </a:solidFill>
              </a:defRPr>
            </a:lvl1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Bloqueo </a:t>
            </a:r>
            <a:r>
              <a:rPr lang="es-ES" dirty="0" err="1"/>
              <a:t>paracervical</a:t>
            </a:r>
            <a:r>
              <a:rPr lang="es-ES" dirty="0"/>
              <a:t> con bloqueo del fondo uterino antes del procedimiento </a:t>
            </a:r>
            <a:r>
              <a:rPr lang="es-ES" dirty="0" err="1"/>
              <a:t>NovaSure</a:t>
            </a:r>
            <a:r>
              <a:rPr lang="es-ES" dirty="0"/>
              <a:t>®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s-ES" dirty="0"/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s-ES" b="0" dirty="0">
                <a:solidFill>
                  <a:schemeClr val="tx1"/>
                </a:solidFill>
              </a:rPr>
              <a:t>Estudio para investigar la eficacia de combinar un bloqueo </a:t>
            </a:r>
            <a:r>
              <a:rPr lang="es-ES" b="0" dirty="0" err="1">
                <a:solidFill>
                  <a:schemeClr val="tx1"/>
                </a:solidFill>
              </a:rPr>
              <a:t>paracervical</a:t>
            </a:r>
            <a:r>
              <a:rPr lang="es-ES" b="0" dirty="0">
                <a:solidFill>
                  <a:schemeClr val="tx1"/>
                </a:solidFill>
              </a:rPr>
              <a:t> con un bloqueo </a:t>
            </a:r>
            <a:r>
              <a:rPr lang="es-ES" b="0" dirty="0" err="1">
                <a:solidFill>
                  <a:schemeClr val="tx1"/>
                </a:solidFill>
              </a:rPr>
              <a:t>intramiometrial</a:t>
            </a:r>
            <a:r>
              <a:rPr lang="es-ES" b="0" dirty="0">
                <a:solidFill>
                  <a:schemeClr val="tx1"/>
                </a:solidFill>
              </a:rPr>
              <a:t> del fondo uterino en la percepción del dolor en 83 mujeres sometidas al procedimiento </a:t>
            </a:r>
            <a:r>
              <a:rPr lang="es-ES" b="0" dirty="0" err="1">
                <a:solidFill>
                  <a:schemeClr val="tx1"/>
                </a:solidFill>
              </a:rPr>
              <a:t>NovaSure</a:t>
            </a:r>
            <a:r>
              <a:rPr lang="es-ES" b="0" dirty="0">
                <a:solidFill>
                  <a:schemeClr val="tx1"/>
                </a:solidFill>
              </a:rPr>
              <a:t>®: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s-ES" b="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E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s-ES" dirty="0">
                <a:solidFill>
                  <a:schemeClr val="tx1"/>
                </a:solidFill>
              </a:rPr>
              <a:t>El 92 % de las pacientes indicaron una puntuación de dolor de 2 o inferior durante el procedimiento.</a:t>
            </a:r>
          </a:p>
        </p:txBody>
      </p:sp>
    </p:spTree>
    <p:extLst>
      <p:ext uri="{BB962C8B-B14F-4D97-AF65-F5344CB8AC3E}">
        <p14:creationId xmlns:p14="http://schemas.microsoft.com/office/powerpoint/2010/main" val="4277362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9B8DA-79DE-75DD-62B9-E1846613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197"/>
            <a:ext cx="5999328" cy="1325563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ABLACIÓN ENDOMETRIAL</a:t>
            </a:r>
            <a:b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b="1" i="1" dirty="0" err="1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Novasure</a:t>
            </a:r>
            <a:endParaRPr lang="es-ES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0CABCA4-6ABB-61D7-BC25-3783D4B9F4E3}"/>
              </a:ext>
            </a:extLst>
          </p:cNvPr>
          <p:cNvGrpSpPr/>
          <p:nvPr/>
        </p:nvGrpSpPr>
        <p:grpSpPr>
          <a:xfrm>
            <a:off x="1206120" y="2196697"/>
            <a:ext cx="9151962" cy="2299185"/>
            <a:chOff x="838199" y="2004141"/>
            <a:chExt cx="9151962" cy="229918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A390546-E6EA-57DB-036E-2A20C9193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" t="14891" r="1302" b="44252"/>
            <a:stretch/>
          </p:blipFill>
          <p:spPr>
            <a:xfrm>
              <a:off x="838199" y="2004141"/>
              <a:ext cx="9151962" cy="11800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ED9CF8D2-5A06-894E-AF25-79D354BF0B68}"/>
                </a:ext>
              </a:extLst>
            </p:cNvPr>
            <p:cNvSpPr/>
            <p:nvPr/>
          </p:nvSpPr>
          <p:spPr>
            <a:xfrm>
              <a:off x="838199" y="3429000"/>
              <a:ext cx="1829050" cy="8743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rgbClr val="006666"/>
                  </a:solidFill>
                </a:rPr>
                <a:t>Prueba de integridad de la cavidad</a:t>
              </a:r>
            </a:p>
          </p:txBody>
        </p:sp>
        <p:sp>
          <p:nvSpPr>
            <p:cNvPr id="6" name="Rectángulo redondeado 8">
              <a:extLst>
                <a:ext uri="{FF2B5EF4-FFF2-40B4-BE49-F238E27FC236}">
                  <a16:creationId xmlns:a16="http://schemas.microsoft.com/office/drawing/2014/main" id="{07EB8587-4079-0C59-A68A-6BB6B8459437}"/>
                </a:ext>
              </a:extLst>
            </p:cNvPr>
            <p:cNvSpPr/>
            <p:nvPr/>
          </p:nvSpPr>
          <p:spPr>
            <a:xfrm>
              <a:off x="3280445" y="3429000"/>
              <a:ext cx="1931636" cy="8743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>
                  <a:solidFill>
                    <a:srgbClr val="006666"/>
                  </a:solidFill>
                </a:rPr>
                <a:t>Aplicación de Energía de radiofrecuencia bipolar</a:t>
              </a:r>
            </a:p>
          </p:txBody>
        </p:sp>
        <p:sp>
          <p:nvSpPr>
            <p:cNvPr id="8" name="Rectángulo redondeado 11">
              <a:extLst>
                <a:ext uri="{FF2B5EF4-FFF2-40B4-BE49-F238E27FC236}">
                  <a16:creationId xmlns:a16="http://schemas.microsoft.com/office/drawing/2014/main" id="{459F6F73-59E2-C433-14CB-A07D6F9CDC90}"/>
                </a:ext>
              </a:extLst>
            </p:cNvPr>
            <p:cNvSpPr/>
            <p:nvPr/>
          </p:nvSpPr>
          <p:spPr>
            <a:xfrm>
              <a:off x="5768592" y="3429000"/>
              <a:ext cx="1675646" cy="8743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rgbClr val="006666"/>
                  </a:solidFill>
                </a:rPr>
                <a:t>Sistema </a:t>
              </a:r>
              <a:r>
                <a:rPr lang="es-ES" sz="1600" b="1" dirty="0" err="1">
                  <a:solidFill>
                    <a:srgbClr val="006666"/>
                  </a:solidFill>
                </a:rPr>
                <a:t>Moisture</a:t>
              </a:r>
              <a:r>
                <a:rPr lang="es-ES" sz="1600" b="1" dirty="0">
                  <a:solidFill>
                    <a:srgbClr val="006666"/>
                  </a:solidFill>
                </a:rPr>
                <a:t> </a:t>
              </a:r>
              <a:r>
                <a:rPr lang="es-ES" sz="1600" b="1" dirty="0" err="1">
                  <a:solidFill>
                    <a:srgbClr val="006666"/>
                  </a:solidFill>
                </a:rPr>
                <a:t>Transport</a:t>
              </a:r>
              <a:r>
                <a:rPr lang="es-ES" sz="1600" b="1" dirty="0">
                  <a:solidFill>
                    <a:srgbClr val="006666"/>
                  </a:solidFill>
                </a:rPr>
                <a:t> TM</a:t>
              </a:r>
            </a:p>
          </p:txBody>
        </p:sp>
        <p:sp>
          <p:nvSpPr>
            <p:cNvPr id="10" name="Rectángulo redondeado 14">
              <a:extLst>
                <a:ext uri="{FF2B5EF4-FFF2-40B4-BE49-F238E27FC236}">
                  <a16:creationId xmlns:a16="http://schemas.microsoft.com/office/drawing/2014/main" id="{DC7C1DE0-B69C-A029-2600-D4FEB294733E}"/>
                </a:ext>
              </a:extLst>
            </p:cNvPr>
            <p:cNvSpPr/>
            <p:nvPr/>
          </p:nvSpPr>
          <p:spPr>
            <a:xfrm>
              <a:off x="8000750" y="3429000"/>
              <a:ext cx="1829050" cy="8743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>
                  <a:solidFill>
                    <a:srgbClr val="006666"/>
                  </a:solidFill>
                </a:rPr>
                <a:t>Punto científico de impedancia</a:t>
              </a:r>
            </a:p>
          </p:txBody>
        </p:sp>
      </p:grpSp>
      <p:pic>
        <p:nvPicPr>
          <p:cNvPr id="13" name="Marcador de contenido 4">
            <a:extLst>
              <a:ext uri="{FF2B5EF4-FFF2-40B4-BE49-F238E27FC236}">
                <a16:creationId xmlns:a16="http://schemas.microsoft.com/office/drawing/2014/main" id="{7BA08BFE-90E0-FD3E-C1EF-239868EC85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35" y="27296"/>
            <a:ext cx="4949825" cy="1101725"/>
          </a:xfrm>
          <a:prstGeom prst="rect">
            <a:avLst/>
          </a:prstGeo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A00308A-6A39-1EFF-7D3F-3EE95CFEFC11}"/>
              </a:ext>
            </a:extLst>
          </p:cNvPr>
          <p:cNvSpPr txBox="1"/>
          <p:nvPr/>
        </p:nvSpPr>
        <p:spPr>
          <a:xfrm>
            <a:off x="271136" y="4745645"/>
            <a:ext cx="11649727" cy="1919693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Malla bipolar expandible con forma de abanico con una red de electrodos bipolares adaptables y de un solo uso.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Análisis de integridad de la cavidad uterina por si existe una posible perforación antes del tratamiento.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Energía de radiofrecuencia vaporiza y/o coagula el endometrio, y deseca y coagula el miometrio superficial subyacente.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El tiempo quirúrgico varía entre 40 y 120 segundos.</a:t>
            </a:r>
          </a:p>
        </p:txBody>
      </p:sp>
    </p:spTree>
    <p:extLst>
      <p:ext uri="{BB962C8B-B14F-4D97-AF65-F5344CB8AC3E}">
        <p14:creationId xmlns:p14="http://schemas.microsoft.com/office/powerpoint/2010/main" val="342946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 FARMACOLÓGICAS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Preparación cervical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6565624" y="1619629"/>
            <a:ext cx="5090615" cy="3470437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La administración de misoprostol previo a la histeroscopia se considera una medida eficiente para facilitar la entrada cervical y disminuir el dolor.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Una revisión sistemática reciente sitúa al misoprostol combinado con bloqueo intracervical anestésico como la medida más eficiente para el manejo del dolor durante la histeroscopia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364CE4F0-4421-6A74-5110-34D86E71E201}"/>
              </a:ext>
            </a:extLst>
          </p:cNvPr>
          <p:cNvGrpSpPr/>
          <p:nvPr/>
        </p:nvGrpSpPr>
        <p:grpSpPr>
          <a:xfrm>
            <a:off x="282277" y="2833776"/>
            <a:ext cx="5555816" cy="1559604"/>
            <a:chOff x="282277" y="2833776"/>
            <a:chExt cx="5555816" cy="1559604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050690C2-BF1A-7F00-21C8-50FEC086229B}"/>
                </a:ext>
              </a:extLst>
            </p:cNvPr>
            <p:cNvGrpSpPr/>
            <p:nvPr/>
          </p:nvGrpSpPr>
          <p:grpSpPr>
            <a:xfrm>
              <a:off x="282277" y="2833776"/>
              <a:ext cx="5555816" cy="1559604"/>
              <a:chOff x="352616" y="2763208"/>
              <a:chExt cx="5555816" cy="1559604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020043E5-C1C1-58E1-5E0C-5AC85DE99B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616" y="2763208"/>
                <a:ext cx="5555816" cy="1042144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939AC670-7E61-3AD4-C628-C46C1D20A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616" y="3808314"/>
                <a:ext cx="5555816" cy="51449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Entrada de lápiz 28">
                  <a:extLst>
                    <a:ext uri="{FF2B5EF4-FFF2-40B4-BE49-F238E27FC236}">
                      <a16:creationId xmlns:a16="http://schemas.microsoft.com/office/drawing/2014/main" id="{308B131F-4593-20DC-2AC8-865D2DE7CE4E}"/>
                    </a:ext>
                  </a:extLst>
                </p14:cNvPr>
                <p14:cNvContentPartPr/>
                <p14:nvPr/>
              </p14:nvContentPartPr>
              <p14:xfrm>
                <a:off x="3780498" y="3963960"/>
                <a:ext cx="1469520" cy="360"/>
              </p14:xfrm>
            </p:contentPart>
          </mc:Choice>
          <mc:Fallback xmlns="">
            <p:pic>
              <p:nvPicPr>
                <p:cNvPr id="29" name="Entrada de lápiz 28">
                  <a:extLst>
                    <a:ext uri="{FF2B5EF4-FFF2-40B4-BE49-F238E27FC236}">
                      <a16:creationId xmlns:a16="http://schemas.microsoft.com/office/drawing/2014/main" id="{308B131F-4593-20DC-2AC8-865D2DE7CE4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44498" y="3892320"/>
                  <a:ext cx="15411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Entrada de lápiz 29">
                  <a:extLst>
                    <a:ext uri="{FF2B5EF4-FFF2-40B4-BE49-F238E27FC236}">
                      <a16:creationId xmlns:a16="http://schemas.microsoft.com/office/drawing/2014/main" id="{F17FA350-0299-2676-56BB-67E0AC0C27E4}"/>
                    </a:ext>
                  </a:extLst>
                </p14:cNvPr>
                <p14:cNvContentPartPr/>
                <p14:nvPr/>
              </p14:nvContentPartPr>
              <p14:xfrm>
                <a:off x="333498" y="4122360"/>
                <a:ext cx="3124440" cy="360"/>
              </p14:xfrm>
            </p:contentPart>
          </mc:Choice>
          <mc:Fallback xmlns="">
            <p:pic>
              <p:nvPicPr>
                <p:cNvPr id="30" name="Entrada de lápiz 29">
                  <a:extLst>
                    <a:ext uri="{FF2B5EF4-FFF2-40B4-BE49-F238E27FC236}">
                      <a16:creationId xmlns:a16="http://schemas.microsoft.com/office/drawing/2014/main" id="{F17FA350-0299-2676-56BB-67E0AC0C27E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7858" y="4050720"/>
                  <a:ext cx="319608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4A0D2C22-6246-DBB8-97D5-1A8894DB603C}"/>
              </a:ext>
            </a:extLst>
          </p:cNvPr>
          <p:cNvGrpSpPr/>
          <p:nvPr/>
        </p:nvGrpSpPr>
        <p:grpSpPr>
          <a:xfrm>
            <a:off x="211938" y="5244020"/>
            <a:ext cx="8753476" cy="1352550"/>
            <a:chOff x="211938" y="5244020"/>
            <a:chExt cx="8753476" cy="135255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ED0C5E67-5922-36F7-3086-F1FE96313262}"/>
                </a:ext>
              </a:extLst>
            </p:cNvPr>
            <p:cNvGrpSpPr/>
            <p:nvPr/>
          </p:nvGrpSpPr>
          <p:grpSpPr>
            <a:xfrm>
              <a:off x="211938" y="5244020"/>
              <a:ext cx="8753476" cy="1352550"/>
              <a:chOff x="1719261" y="2990850"/>
              <a:chExt cx="8753476" cy="1352550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105C342C-1AD7-9987-BD6B-DC8619BC1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19262" y="2990850"/>
                <a:ext cx="8753475" cy="876300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D84F516-210C-84C0-C70A-BD3F8749C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9261" y="3867150"/>
                <a:ext cx="8753475" cy="47625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Entrada de lápiz 31">
                  <a:extLst>
                    <a:ext uri="{FF2B5EF4-FFF2-40B4-BE49-F238E27FC236}">
                      <a16:creationId xmlns:a16="http://schemas.microsoft.com/office/drawing/2014/main" id="{0AFCA8C0-E576-9569-7B25-E1B6640A246B}"/>
                    </a:ext>
                  </a:extLst>
                </p14:cNvPr>
                <p14:cNvContentPartPr/>
                <p14:nvPr/>
              </p14:nvContentPartPr>
              <p14:xfrm>
                <a:off x="1133778" y="6390720"/>
                <a:ext cx="6124320" cy="360"/>
              </p14:xfrm>
            </p:contentPart>
          </mc:Choice>
          <mc:Fallback xmlns="">
            <p:pic>
              <p:nvPicPr>
                <p:cNvPr id="32" name="Entrada de lápiz 31">
                  <a:extLst>
                    <a:ext uri="{FF2B5EF4-FFF2-40B4-BE49-F238E27FC236}">
                      <a16:creationId xmlns:a16="http://schemas.microsoft.com/office/drawing/2014/main" id="{0AFCA8C0-E576-9569-7B25-E1B6640A246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98138" y="6319080"/>
                  <a:ext cx="61959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3" name="Entrada de lápiz 32">
                  <a:extLst>
                    <a:ext uri="{FF2B5EF4-FFF2-40B4-BE49-F238E27FC236}">
                      <a16:creationId xmlns:a16="http://schemas.microsoft.com/office/drawing/2014/main" id="{E68F3E2B-0792-51F2-B78C-6B5EF48A9EFE}"/>
                    </a:ext>
                  </a:extLst>
                </p14:cNvPr>
                <p14:cNvContentPartPr/>
                <p14:nvPr/>
              </p14:nvContentPartPr>
              <p14:xfrm>
                <a:off x="263658" y="6505200"/>
                <a:ext cx="755640" cy="360"/>
              </p14:xfrm>
            </p:contentPart>
          </mc:Choice>
          <mc:Fallback xmlns="">
            <p:pic>
              <p:nvPicPr>
                <p:cNvPr id="33" name="Entrada de lápiz 32">
                  <a:extLst>
                    <a:ext uri="{FF2B5EF4-FFF2-40B4-BE49-F238E27FC236}">
                      <a16:creationId xmlns:a16="http://schemas.microsoft.com/office/drawing/2014/main" id="{E68F3E2B-0792-51F2-B78C-6B5EF48A9EF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7658" y="6433200"/>
                  <a:ext cx="827280" cy="144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7C3FC8-7D60-D1CA-5959-0AF1ADC8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09" y="5493135"/>
            <a:ext cx="2508738" cy="125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82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36" y="334768"/>
            <a:ext cx="7268546" cy="766957"/>
          </a:xfrm>
        </p:spPr>
        <p:txBody>
          <a:bodyPr/>
          <a:lstStyle/>
          <a:p>
            <a: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INTRODUCCIÓN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pic>
        <p:nvPicPr>
          <p:cNvPr id="13" name="Imagen 3">
            <a:extLst>
              <a:ext uri="{FF2B5EF4-FFF2-40B4-BE49-F238E27FC236}">
                <a16:creationId xmlns:a16="http://schemas.microsoft.com/office/drawing/2014/main" id="{137B0179-F1C6-2CE3-6CE0-B9D670BA03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594" y="1565892"/>
            <a:ext cx="2573771" cy="23472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CuadroTexto 6">
            <a:extLst>
              <a:ext uri="{FF2B5EF4-FFF2-40B4-BE49-F238E27FC236}">
                <a16:creationId xmlns:a16="http://schemas.microsoft.com/office/drawing/2014/main" id="{DA265D00-154C-7E09-179F-B9EA39022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1511004"/>
            <a:ext cx="4784984" cy="5000728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008080"/>
                </a:solidFill>
              </a:rPr>
              <a:t>Gold Estándar en la evaluación y manejo patología intrauterina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008080"/>
                </a:solidFill>
              </a:rPr>
              <a:t>Aumento significativo de histeroscopias en consulta en últimas décadas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008080"/>
                </a:solidFill>
              </a:rPr>
              <a:t>Histeroscopia en consulta: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80"/>
                </a:solidFill>
              </a:rPr>
              <a:t>Eficiente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80"/>
                </a:solidFill>
              </a:rPr>
              <a:t>Reconocida valía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80"/>
                </a:solidFill>
              </a:rPr>
              <a:t>Buena aceptabilidad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8080"/>
                </a:solidFill>
              </a:rPr>
              <a:t>Complicaciones despreciabl</a:t>
            </a:r>
            <a:r>
              <a:rPr lang="es-ES" b="1" dirty="0">
                <a:solidFill>
                  <a:srgbClr val="008080"/>
                </a:solidFill>
              </a:rPr>
              <a:t>e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F1DA729-74C9-A393-48DA-E9D400763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19" y="1436493"/>
            <a:ext cx="2426606" cy="394837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DFB332D-921C-4CEE-DB61-0FF3A03740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64" y="4842588"/>
            <a:ext cx="3967249" cy="16806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CF645A6-9667-7346-EEDE-5CA10CC9942A}"/>
              </a:ext>
            </a:extLst>
          </p:cNvPr>
          <p:cNvSpPr txBox="1"/>
          <p:nvPr/>
        </p:nvSpPr>
        <p:spPr>
          <a:xfrm>
            <a:off x="4296442" y="538486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8080"/>
                </a:solidFill>
              </a:rPr>
              <a:t>NITZE 1879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9FE9B9-A2DB-941F-C6C3-6A58CB7B45FF}"/>
              </a:ext>
            </a:extLst>
          </p:cNvPr>
          <p:cNvSpPr txBox="1"/>
          <p:nvPr/>
        </p:nvSpPr>
        <p:spPr>
          <a:xfrm>
            <a:off x="967712" y="4007978"/>
            <a:ext cx="194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8080"/>
                </a:solidFill>
              </a:rPr>
              <a:t>DESORMEUX 1865</a:t>
            </a:r>
          </a:p>
        </p:txBody>
      </p:sp>
    </p:spTree>
    <p:extLst>
      <p:ext uri="{BB962C8B-B14F-4D97-AF65-F5344CB8AC3E}">
        <p14:creationId xmlns:p14="http://schemas.microsoft.com/office/powerpoint/2010/main" val="32833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5" y="937705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 FARMACOLÓGICAS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 </a:t>
            </a:r>
            <a:b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Óxido Nitroso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557AD77E-8664-4212-A3F4-D636FF184FE4}"/>
              </a:ext>
            </a:extLst>
          </p:cNvPr>
          <p:cNvGrpSpPr/>
          <p:nvPr/>
        </p:nvGrpSpPr>
        <p:grpSpPr>
          <a:xfrm>
            <a:off x="243992" y="2386586"/>
            <a:ext cx="6430255" cy="1201683"/>
            <a:chOff x="135369" y="5338602"/>
            <a:chExt cx="8413436" cy="127635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ACFE9BB-08CE-12EC-2B14-41CE3D8C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369" y="5338602"/>
              <a:ext cx="8413436" cy="86677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2613355-1921-183A-DF76-B6FA7B9DC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369" y="6205377"/>
              <a:ext cx="8413436" cy="409575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E128153-9FEA-0D8E-9927-2897DF9C7283}"/>
              </a:ext>
            </a:extLst>
          </p:cNvPr>
          <p:cNvGrpSpPr/>
          <p:nvPr/>
        </p:nvGrpSpPr>
        <p:grpSpPr>
          <a:xfrm>
            <a:off x="251878" y="5300170"/>
            <a:ext cx="7536020" cy="1170371"/>
            <a:chOff x="251878" y="3998314"/>
            <a:chExt cx="8604000" cy="115442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626161D-5052-2FDC-79F7-B316C25D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878" y="3998314"/>
              <a:ext cx="8582025" cy="6858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EA7F939-9D38-0EC3-AAF5-0830A1C7E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878" y="4684116"/>
              <a:ext cx="8604000" cy="468627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1637024-7062-5E58-955D-C50C0BEDD949}"/>
              </a:ext>
            </a:extLst>
          </p:cNvPr>
          <p:cNvGrpSpPr/>
          <p:nvPr/>
        </p:nvGrpSpPr>
        <p:grpSpPr>
          <a:xfrm>
            <a:off x="243992" y="3961653"/>
            <a:ext cx="6660503" cy="1035971"/>
            <a:chOff x="243992" y="3961653"/>
            <a:chExt cx="8181975" cy="1035971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4E09E2C-6F39-ACD0-0E01-79EFAB1C4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992" y="3961653"/>
              <a:ext cx="8181975" cy="59055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D9C23762-7990-4241-04FA-EF25F092A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992" y="4559474"/>
              <a:ext cx="8181975" cy="438150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4B50202-A451-B456-124C-81E864D9B2C2}"/>
              </a:ext>
            </a:extLst>
          </p:cNvPr>
          <p:cNvGrpSpPr/>
          <p:nvPr/>
        </p:nvGrpSpPr>
        <p:grpSpPr>
          <a:xfrm>
            <a:off x="7242175" y="2742629"/>
            <a:ext cx="4868750" cy="1500667"/>
            <a:chOff x="7020310" y="1464022"/>
            <a:chExt cx="5090615" cy="1500667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803BBD85-0DC9-ED85-DAF3-B0FC13B9DDF9}"/>
                </a:ext>
              </a:extLst>
            </p:cNvPr>
            <p:cNvSpPr txBox="1"/>
            <p:nvPr/>
          </p:nvSpPr>
          <p:spPr>
            <a:xfrm>
              <a:off x="7020310" y="1464022"/>
              <a:ext cx="5090615" cy="1500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66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s-ES" sz="1600" b="1" dirty="0">
                  <a:solidFill>
                    <a:srgbClr val="006666"/>
                  </a:solidFill>
                </a:rPr>
                <a:t>Varios estudios avalan su uso para el control del dolor durante la histeroscopia en consulta.</a:t>
              </a:r>
            </a:p>
            <a:p>
              <a:pPr marL="285750" indent="-285750" algn="just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s-ES" sz="1600" b="1" dirty="0">
                  <a:solidFill>
                    <a:srgbClr val="006666"/>
                  </a:solidFill>
                </a:rPr>
                <a:t>COVID-19 	Abandono de su uso</a:t>
              </a:r>
            </a:p>
          </p:txBody>
        </p:sp>
        <p:sp>
          <p:nvSpPr>
            <p:cNvPr id="26" name="Flecha: a la derecha 25">
              <a:extLst>
                <a:ext uri="{FF2B5EF4-FFF2-40B4-BE49-F238E27FC236}">
                  <a16:creationId xmlns:a16="http://schemas.microsoft.com/office/drawing/2014/main" id="{3A0C5F47-311B-A184-18E3-3CAF71DF1A68}"/>
                </a:ext>
              </a:extLst>
            </p:cNvPr>
            <p:cNvSpPr/>
            <p:nvPr/>
          </p:nvSpPr>
          <p:spPr>
            <a:xfrm>
              <a:off x="8388468" y="2743200"/>
              <a:ext cx="519193" cy="1239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6" name="Entrada de lápiz 35">
                <a:extLst>
                  <a:ext uri="{FF2B5EF4-FFF2-40B4-BE49-F238E27FC236}">
                    <a16:creationId xmlns:a16="http://schemas.microsoft.com/office/drawing/2014/main" id="{78AD50BC-F170-EC38-9D6E-7F6E30F84E96}"/>
                  </a:ext>
                </a:extLst>
              </p14:cNvPr>
              <p14:cNvContentPartPr/>
              <p14:nvPr/>
            </p14:nvContentPartPr>
            <p14:xfrm>
              <a:off x="301686" y="3489553"/>
              <a:ext cx="537840" cy="360"/>
            </p14:xfrm>
          </p:contentPart>
        </mc:Choice>
        <mc:Fallback xmlns="">
          <p:pic>
            <p:nvPicPr>
              <p:cNvPr id="36" name="Entrada de lápiz 35">
                <a:extLst>
                  <a:ext uri="{FF2B5EF4-FFF2-40B4-BE49-F238E27FC236}">
                    <a16:creationId xmlns:a16="http://schemas.microsoft.com/office/drawing/2014/main" id="{78AD50BC-F170-EC38-9D6E-7F6E30F84E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6046" y="3417553"/>
                <a:ext cx="609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Entrada de lápiz 36">
                <a:extLst>
                  <a:ext uri="{FF2B5EF4-FFF2-40B4-BE49-F238E27FC236}">
                    <a16:creationId xmlns:a16="http://schemas.microsoft.com/office/drawing/2014/main" id="{41036224-1386-3764-1F09-B71B4A9D107B}"/>
                  </a:ext>
                </a:extLst>
              </p14:cNvPr>
              <p14:cNvContentPartPr/>
              <p14:nvPr/>
            </p14:nvContentPartPr>
            <p14:xfrm>
              <a:off x="1045806" y="3489553"/>
              <a:ext cx="1471680" cy="360"/>
            </p14:xfrm>
          </p:contentPart>
        </mc:Choice>
        <mc:Fallback xmlns="">
          <p:pic>
            <p:nvPicPr>
              <p:cNvPr id="37" name="Entrada de lápiz 36">
                <a:extLst>
                  <a:ext uri="{FF2B5EF4-FFF2-40B4-BE49-F238E27FC236}">
                    <a16:creationId xmlns:a16="http://schemas.microsoft.com/office/drawing/2014/main" id="{41036224-1386-3764-1F09-B71B4A9D107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9806" y="3417553"/>
                <a:ext cx="15433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Entrada de lápiz 37">
                <a:extLst>
                  <a:ext uri="{FF2B5EF4-FFF2-40B4-BE49-F238E27FC236}">
                    <a16:creationId xmlns:a16="http://schemas.microsoft.com/office/drawing/2014/main" id="{A99BBF30-8369-2F59-5990-2486E3D16B66}"/>
                  </a:ext>
                </a:extLst>
              </p14:cNvPr>
              <p14:cNvContentPartPr/>
              <p14:nvPr/>
            </p14:nvContentPartPr>
            <p14:xfrm>
              <a:off x="278646" y="4830193"/>
              <a:ext cx="2184480" cy="360"/>
            </p14:xfrm>
          </p:contentPart>
        </mc:Choice>
        <mc:Fallback xmlns="">
          <p:pic>
            <p:nvPicPr>
              <p:cNvPr id="38" name="Entrada de lápiz 37">
                <a:extLst>
                  <a:ext uri="{FF2B5EF4-FFF2-40B4-BE49-F238E27FC236}">
                    <a16:creationId xmlns:a16="http://schemas.microsoft.com/office/drawing/2014/main" id="{A99BBF30-8369-2F59-5990-2486E3D16B6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2646" y="4758193"/>
                <a:ext cx="2256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Entrada de lápiz 38">
                <a:extLst>
                  <a:ext uri="{FF2B5EF4-FFF2-40B4-BE49-F238E27FC236}">
                    <a16:creationId xmlns:a16="http://schemas.microsoft.com/office/drawing/2014/main" id="{D41B27DD-D10D-08EA-5D08-51F425D9EA15}"/>
                  </a:ext>
                </a:extLst>
              </p14:cNvPr>
              <p14:cNvContentPartPr/>
              <p14:nvPr/>
            </p14:nvContentPartPr>
            <p14:xfrm>
              <a:off x="4331526" y="4830193"/>
              <a:ext cx="1600920" cy="360"/>
            </p14:xfrm>
          </p:contentPart>
        </mc:Choice>
        <mc:Fallback xmlns="">
          <p:pic>
            <p:nvPicPr>
              <p:cNvPr id="39" name="Entrada de lápiz 38">
                <a:extLst>
                  <a:ext uri="{FF2B5EF4-FFF2-40B4-BE49-F238E27FC236}">
                    <a16:creationId xmlns:a16="http://schemas.microsoft.com/office/drawing/2014/main" id="{D41B27DD-D10D-08EA-5D08-51F425D9EA1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95886" y="4758193"/>
                <a:ext cx="16725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Entrada de lápiz 39">
                <a:extLst>
                  <a:ext uri="{FF2B5EF4-FFF2-40B4-BE49-F238E27FC236}">
                    <a16:creationId xmlns:a16="http://schemas.microsoft.com/office/drawing/2014/main" id="{5862EDF4-05CB-FD7C-ABE4-D4618B1835C9}"/>
                  </a:ext>
                </a:extLst>
              </p14:cNvPr>
              <p14:cNvContentPartPr/>
              <p14:nvPr/>
            </p14:nvContentPartPr>
            <p14:xfrm>
              <a:off x="317166" y="6240313"/>
              <a:ext cx="4578840" cy="360"/>
            </p14:xfrm>
          </p:contentPart>
        </mc:Choice>
        <mc:Fallback xmlns="">
          <p:pic>
            <p:nvPicPr>
              <p:cNvPr id="40" name="Entrada de lápiz 39">
                <a:extLst>
                  <a:ext uri="{FF2B5EF4-FFF2-40B4-BE49-F238E27FC236}">
                    <a16:creationId xmlns:a16="http://schemas.microsoft.com/office/drawing/2014/main" id="{5862EDF4-05CB-FD7C-ABE4-D4618B1835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1526" y="6168673"/>
                <a:ext cx="465048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5122" name="Picture 2" descr="El gas de la risa como tratamiento contra la depresión?">
            <a:extLst>
              <a:ext uri="{FF2B5EF4-FFF2-40B4-BE49-F238E27FC236}">
                <a16:creationId xmlns:a16="http://schemas.microsoft.com/office/drawing/2014/main" id="{68226E77-35F6-3602-20D7-CA7D73F4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434" y="4929920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79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28" y="519414"/>
            <a:ext cx="7268546" cy="766957"/>
          </a:xfrm>
        </p:spPr>
        <p:txBody>
          <a:bodyPr>
            <a:normAutofit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Otras técnicas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3BBD85-0DC9-ED85-DAF3-B0FC13B9DDF9}"/>
              </a:ext>
            </a:extLst>
          </p:cNvPr>
          <p:cNvSpPr txBox="1"/>
          <p:nvPr/>
        </p:nvSpPr>
        <p:spPr>
          <a:xfrm>
            <a:off x="8104040" y="1951560"/>
            <a:ext cx="3844008" cy="2977995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Gafas de realidad virtual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TENS (estimulador nervioso eléctrico transcutáneo)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Hipnosis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rgbClr val="006666"/>
                </a:solidFill>
              </a:rPr>
              <a:t>Se necesitan más estudios y bien diseñados, para llegar a una conclusión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694A27E-E0CF-14C1-3104-7EC613C55510}"/>
              </a:ext>
            </a:extLst>
          </p:cNvPr>
          <p:cNvGrpSpPr/>
          <p:nvPr/>
        </p:nvGrpSpPr>
        <p:grpSpPr>
          <a:xfrm>
            <a:off x="243952" y="1511135"/>
            <a:ext cx="5943614" cy="1672719"/>
            <a:chOff x="215161" y="2642367"/>
            <a:chExt cx="6315294" cy="217064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AE210D8-B445-97EE-F834-E58BCB6A7325}"/>
                </a:ext>
              </a:extLst>
            </p:cNvPr>
            <p:cNvGrpSpPr/>
            <p:nvPr/>
          </p:nvGrpSpPr>
          <p:grpSpPr>
            <a:xfrm>
              <a:off x="215161" y="2642367"/>
              <a:ext cx="6315294" cy="2170643"/>
              <a:chOff x="215161" y="2642367"/>
              <a:chExt cx="6315294" cy="2170643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F4F06A4C-42C6-9459-2AA3-37DFF2225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161" y="2642367"/>
                <a:ext cx="6315294" cy="417356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DDC9090D-D945-E682-6755-9FC72FB15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161" y="3054321"/>
                <a:ext cx="6315294" cy="175868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1ACB2BD1-FD99-7F8C-5FDA-8395BAD4612C}"/>
                    </a:ext>
                  </a:extLst>
                </p14:cNvPr>
                <p14:cNvContentPartPr/>
                <p14:nvPr/>
              </p14:nvContentPartPr>
              <p14:xfrm>
                <a:off x="2910018" y="3207960"/>
                <a:ext cx="3306600" cy="360"/>
              </p14:xfrm>
            </p:contentPart>
          </mc:Choice>
          <mc:Fallback xmlns=""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1ACB2BD1-FD99-7F8C-5FDA-8395BAD461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72147" y="3135960"/>
                  <a:ext cx="3382724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" name="Entrada de lápiz 19">
                  <a:extLst>
                    <a:ext uri="{FF2B5EF4-FFF2-40B4-BE49-F238E27FC236}">
                      <a16:creationId xmlns:a16="http://schemas.microsoft.com/office/drawing/2014/main" id="{FB9417B9-3D47-93FB-D1AB-EC23BFB7C768}"/>
                    </a:ext>
                  </a:extLst>
                </p14:cNvPr>
                <p14:cNvContentPartPr/>
                <p14:nvPr/>
              </p14:nvContentPartPr>
              <p14:xfrm>
                <a:off x="263658" y="3436560"/>
                <a:ext cx="673920" cy="360"/>
              </p14:xfrm>
            </p:contentPart>
          </mc:Choice>
          <mc:Fallback xmlns=""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FB9417B9-3D47-93FB-D1AB-EC23BFB7C7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5411" y="3364560"/>
                  <a:ext cx="750032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Entrada de lápiz 20">
                  <a:extLst>
                    <a:ext uri="{FF2B5EF4-FFF2-40B4-BE49-F238E27FC236}">
                      <a16:creationId xmlns:a16="http://schemas.microsoft.com/office/drawing/2014/main" id="{8A1A3B0A-1F4D-2E05-8263-2034B756B45A}"/>
                    </a:ext>
                  </a:extLst>
                </p14:cNvPr>
                <p14:cNvContentPartPr/>
                <p14:nvPr/>
              </p14:nvContentPartPr>
              <p14:xfrm>
                <a:off x="3261738" y="3647520"/>
                <a:ext cx="2969280" cy="360"/>
              </p14:xfrm>
            </p:contentPart>
          </mc:Choice>
          <mc:Fallback xmlns="">
            <p:pic>
              <p:nvPicPr>
                <p:cNvPr id="21" name="Entrada de lápiz 20">
                  <a:extLst>
                    <a:ext uri="{FF2B5EF4-FFF2-40B4-BE49-F238E27FC236}">
                      <a16:creationId xmlns:a16="http://schemas.microsoft.com/office/drawing/2014/main" id="{8A1A3B0A-1F4D-2E05-8263-2034B756B45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23484" y="3575880"/>
                  <a:ext cx="3045406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533F47A8-3F70-7258-E842-4E5DB9F97E43}"/>
                    </a:ext>
                  </a:extLst>
                </p14:cNvPr>
                <p14:cNvContentPartPr/>
                <p14:nvPr/>
              </p14:nvContentPartPr>
              <p14:xfrm>
                <a:off x="289938" y="3876120"/>
                <a:ext cx="681840" cy="360"/>
              </p14:xfrm>
            </p:contentPart>
          </mc:Choice>
          <mc:Fallback xmlns=""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533F47A8-3F70-7258-E842-4E5DB9F97E4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1697" y="3804480"/>
                  <a:ext cx="75794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349A463-D5FB-79D4-F617-D4AA5D23AF78}"/>
              </a:ext>
            </a:extLst>
          </p:cNvPr>
          <p:cNvGrpSpPr/>
          <p:nvPr/>
        </p:nvGrpSpPr>
        <p:grpSpPr>
          <a:xfrm>
            <a:off x="188784" y="5190380"/>
            <a:ext cx="8601075" cy="1424226"/>
            <a:chOff x="188784" y="5368608"/>
            <a:chExt cx="8601075" cy="1424226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C48AA4B5-0497-CCBB-6FBA-48183CE05D1B}"/>
                </a:ext>
              </a:extLst>
            </p:cNvPr>
            <p:cNvGrpSpPr/>
            <p:nvPr/>
          </p:nvGrpSpPr>
          <p:grpSpPr>
            <a:xfrm>
              <a:off x="188784" y="5368608"/>
              <a:ext cx="8601075" cy="1424226"/>
              <a:chOff x="414701" y="4754247"/>
              <a:chExt cx="8601075" cy="1424226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8C02051C-B57E-FEB8-1899-822252DDB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701" y="4754247"/>
                <a:ext cx="8601075" cy="695325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267BE8AC-0E47-B08E-DAD7-3F2B93CB7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4226" y="5454573"/>
                <a:ext cx="8591550" cy="7239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4" name="Entrada de lápiz 33">
                  <a:extLst>
                    <a:ext uri="{FF2B5EF4-FFF2-40B4-BE49-F238E27FC236}">
                      <a16:creationId xmlns:a16="http://schemas.microsoft.com/office/drawing/2014/main" id="{14294A39-7660-32FD-CEBF-2320500915C7}"/>
                    </a:ext>
                  </a:extLst>
                </p14:cNvPr>
                <p14:cNvContentPartPr/>
                <p14:nvPr/>
              </p14:nvContentPartPr>
              <p14:xfrm>
                <a:off x="263658" y="6443640"/>
                <a:ext cx="3386520" cy="360"/>
              </p14:xfrm>
            </p:contentPart>
          </mc:Choice>
          <mc:Fallback xmlns="">
            <p:pic>
              <p:nvPicPr>
                <p:cNvPr id="34" name="Entrada de lápiz 33">
                  <a:extLst>
                    <a:ext uri="{FF2B5EF4-FFF2-40B4-BE49-F238E27FC236}">
                      <a16:creationId xmlns:a16="http://schemas.microsoft.com/office/drawing/2014/main" id="{14294A39-7660-32FD-CEBF-2320500915C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7658" y="6371640"/>
                  <a:ext cx="34581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5" name="Entrada de lápiz 34">
                  <a:extLst>
                    <a:ext uri="{FF2B5EF4-FFF2-40B4-BE49-F238E27FC236}">
                      <a16:creationId xmlns:a16="http://schemas.microsoft.com/office/drawing/2014/main" id="{9B61F677-7891-D028-F3B7-57999B02BCC2}"/>
                    </a:ext>
                  </a:extLst>
                </p14:cNvPr>
                <p14:cNvContentPartPr/>
                <p14:nvPr/>
              </p14:nvContentPartPr>
              <p14:xfrm>
                <a:off x="237018" y="6707160"/>
                <a:ext cx="1581120" cy="360"/>
              </p14:xfrm>
            </p:contentPart>
          </mc:Choice>
          <mc:Fallback xmlns="">
            <p:pic>
              <p:nvPicPr>
                <p:cNvPr id="35" name="Entrada de lápiz 34">
                  <a:extLst>
                    <a:ext uri="{FF2B5EF4-FFF2-40B4-BE49-F238E27FC236}">
                      <a16:creationId xmlns:a16="http://schemas.microsoft.com/office/drawing/2014/main" id="{9B61F677-7891-D028-F3B7-57999B02BCC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1018" y="6635160"/>
                  <a:ext cx="165276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C0F85EE-0ADA-224A-B194-78C7DC732540}"/>
              </a:ext>
            </a:extLst>
          </p:cNvPr>
          <p:cNvGrpSpPr/>
          <p:nvPr/>
        </p:nvGrpSpPr>
        <p:grpSpPr>
          <a:xfrm>
            <a:off x="188784" y="3466207"/>
            <a:ext cx="7829801" cy="1390881"/>
            <a:chOff x="188784" y="3892412"/>
            <a:chExt cx="7829801" cy="1390881"/>
          </a:xfrm>
        </p:grpSpPr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A7B4B25E-2665-7FD7-78C6-DADB55759809}"/>
                </a:ext>
              </a:extLst>
            </p:cNvPr>
            <p:cNvGrpSpPr/>
            <p:nvPr/>
          </p:nvGrpSpPr>
          <p:grpSpPr>
            <a:xfrm>
              <a:off x="188784" y="3892412"/>
              <a:ext cx="7829801" cy="1390881"/>
              <a:chOff x="1747837" y="3167062"/>
              <a:chExt cx="8705850" cy="1545603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0659BE0B-E304-4CAF-A687-C14E77FCD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47837" y="3167062"/>
                <a:ext cx="8696325" cy="523875"/>
              </a:xfrm>
              <a:prstGeom prst="rect">
                <a:avLst/>
              </a:prstGeom>
            </p:spPr>
          </p:pic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833AB92C-4B43-AB3D-CC65-6F5A3EFF7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47837" y="3664915"/>
                <a:ext cx="8705850" cy="104775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Entrada de lápiz 42">
                  <a:extLst>
                    <a:ext uri="{FF2B5EF4-FFF2-40B4-BE49-F238E27FC236}">
                      <a16:creationId xmlns:a16="http://schemas.microsoft.com/office/drawing/2014/main" id="{212E2492-CB41-88DC-D620-91BD153EA9AF}"/>
                    </a:ext>
                  </a:extLst>
                </p14:cNvPr>
                <p14:cNvContentPartPr/>
                <p14:nvPr/>
              </p14:nvContentPartPr>
              <p14:xfrm>
                <a:off x="817338" y="4913640"/>
                <a:ext cx="1983600" cy="360"/>
              </p14:xfrm>
            </p:contentPart>
          </mc:Choice>
          <mc:Fallback xmlns="">
            <p:pic>
              <p:nvPicPr>
                <p:cNvPr id="43" name="Entrada de lápiz 42">
                  <a:extLst>
                    <a:ext uri="{FF2B5EF4-FFF2-40B4-BE49-F238E27FC236}">
                      <a16:creationId xmlns:a16="http://schemas.microsoft.com/office/drawing/2014/main" id="{212E2492-CB41-88DC-D620-91BD153EA9A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81338" y="4841640"/>
                  <a:ext cx="20552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" name="Entrada de lápiz 43">
                  <a:extLst>
                    <a:ext uri="{FF2B5EF4-FFF2-40B4-BE49-F238E27FC236}">
                      <a16:creationId xmlns:a16="http://schemas.microsoft.com/office/drawing/2014/main" id="{481EA6AD-383C-DEB1-A868-132A9C54864A}"/>
                    </a:ext>
                  </a:extLst>
                </p14:cNvPr>
                <p14:cNvContentPartPr/>
                <p14:nvPr/>
              </p14:nvContentPartPr>
              <p14:xfrm>
                <a:off x="4360458" y="4913640"/>
                <a:ext cx="1033560" cy="360"/>
              </p14:xfrm>
            </p:contentPart>
          </mc:Choice>
          <mc:Fallback xmlns="">
            <p:pic>
              <p:nvPicPr>
                <p:cNvPr id="44" name="Entrada de lápiz 43">
                  <a:extLst>
                    <a:ext uri="{FF2B5EF4-FFF2-40B4-BE49-F238E27FC236}">
                      <a16:creationId xmlns:a16="http://schemas.microsoft.com/office/drawing/2014/main" id="{481EA6AD-383C-DEB1-A868-132A9C54864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24445" y="4841640"/>
                  <a:ext cx="1105225" cy="14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7240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36" y="334768"/>
            <a:ext cx="7268546" cy="766957"/>
          </a:xfrm>
        </p:spPr>
        <p:txBody>
          <a:bodyPr/>
          <a:lstStyle/>
          <a:p>
            <a: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CONCLUSIONES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E094F3-7465-189A-1238-E6FCD548CE6D}"/>
              </a:ext>
            </a:extLst>
          </p:cNvPr>
          <p:cNvSpPr txBox="1"/>
          <p:nvPr/>
        </p:nvSpPr>
        <p:spPr>
          <a:xfrm>
            <a:off x="657194" y="2071850"/>
            <a:ext cx="10878314" cy="4135106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Histeroscopia en consulta es una técnica con buena aceptabilidad.</a:t>
            </a:r>
          </a:p>
          <a:p>
            <a:pPr marL="285750" indent="-2857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Claras ventajas respecto a su realización en quirófano y baja tasa de complicaciones</a:t>
            </a:r>
          </a:p>
          <a:p>
            <a:pPr marL="285750" indent="-2857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Múltiples medidas a nuestro alcance para el control del dolor y los niveles de ansiedad de la paciente basadas en la correcta información, la empatía y comunicación y la formación correcta de todo el equipo.</a:t>
            </a:r>
          </a:p>
          <a:p>
            <a:pPr marL="285750" indent="-2857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Si no es suficiente existen medidas tanto farmacológicas como no farmacológicas para que, combinado con lo anterior, podamos conseguir completar el procedimiento de forma satisfactoria y con un nivel de dolor bajo.</a:t>
            </a:r>
          </a:p>
        </p:txBody>
      </p:sp>
    </p:spTree>
    <p:extLst>
      <p:ext uri="{BB962C8B-B14F-4D97-AF65-F5344CB8AC3E}">
        <p14:creationId xmlns:p14="http://schemas.microsoft.com/office/powerpoint/2010/main" val="1123268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C24C25F-42D8-DA67-518B-C1D11407C064}"/>
              </a:ext>
            </a:extLst>
          </p:cNvPr>
          <p:cNvSpPr txBox="1"/>
          <p:nvPr/>
        </p:nvSpPr>
        <p:spPr>
          <a:xfrm>
            <a:off x="6565656" y="5644633"/>
            <a:ext cx="609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MUCHAS GRACIAS</a:t>
            </a:r>
            <a:endParaRPr lang="es-ES" sz="4000" dirty="0"/>
          </a:p>
        </p:txBody>
      </p:sp>
      <p:pic>
        <p:nvPicPr>
          <p:cNvPr id="3" name="Imagen 2" descr="Imagen que contiene interior, persona, cocina, hombre&#10;&#10;Descripción generada automáticamente">
            <a:extLst>
              <a:ext uri="{FF2B5EF4-FFF2-40B4-BE49-F238E27FC236}">
                <a16:creationId xmlns:a16="http://schemas.microsoft.com/office/drawing/2014/main" id="{87F8A636-5990-FE38-1E8B-8269A5315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8279" y="505480"/>
            <a:ext cx="6631234" cy="4973426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33353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1145B4E-704D-B1FB-671B-5348D57BB191}"/>
              </a:ext>
            </a:extLst>
          </p:cNvPr>
          <p:cNvSpPr txBox="1"/>
          <p:nvPr/>
        </p:nvSpPr>
        <p:spPr>
          <a:xfrm>
            <a:off x="5267894" y="4951995"/>
            <a:ext cx="4989801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008080"/>
                </a:solidFill>
              </a:rPr>
              <a:t>INSTITUCIONES: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Ahorro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Liberación quirófano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83" y="620784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6666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INTRODUCCIÓN</a:t>
            </a:r>
            <a:br>
              <a:rPr lang="es-ES" b="1" i="1" dirty="0">
                <a:solidFill>
                  <a:schemeClr val="bg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6666"/>
                </a:solidFill>
                <a:latin typeface="+mn-lt"/>
                <a:cs typeface="Calibri" panose="020F0502020204030204" pitchFamily="34" charset="0"/>
              </a:rPr>
              <a:t>Ventajas de la Histeroscopia en consulta</a:t>
            </a:r>
            <a:endParaRPr lang="es-ES" b="1" i="1" dirty="0">
              <a:solidFill>
                <a:srgbClr val="006666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3DBA75-9ABF-28EF-01F5-0994CB8B915A}"/>
              </a:ext>
            </a:extLst>
          </p:cNvPr>
          <p:cNvSpPr txBox="1"/>
          <p:nvPr/>
        </p:nvSpPr>
        <p:spPr>
          <a:xfrm>
            <a:off x="493513" y="2461255"/>
            <a:ext cx="4989801" cy="193899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008080"/>
                </a:solidFill>
              </a:rPr>
              <a:t>PACIENTE: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Riesgo anestésico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Estrés entorno quirúrgico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Rápida resolución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Recuperación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BAB01-BE9B-A94B-109B-03EDDB9CB0F1}"/>
              </a:ext>
            </a:extLst>
          </p:cNvPr>
          <p:cNvSpPr txBox="1"/>
          <p:nvPr/>
        </p:nvSpPr>
        <p:spPr>
          <a:xfrm>
            <a:off x="2815648" y="3540095"/>
            <a:ext cx="4989801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008080"/>
                </a:solidFill>
              </a:rPr>
              <a:t>PROFESIONAL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Habilidad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Capacidad resolución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8080"/>
                </a:solidFill>
              </a:rPr>
              <a:t>Satisfacción trabajo equipo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D0FFD-BDA6-51BC-255F-F0DB94397DFF}"/>
              </a:ext>
            </a:extLst>
          </p:cNvPr>
          <p:cNvSpPr txBox="1"/>
          <p:nvPr/>
        </p:nvSpPr>
        <p:spPr>
          <a:xfrm>
            <a:off x="488084" y="2481590"/>
            <a:ext cx="2743200" cy="461665"/>
          </a:xfrm>
          <a:prstGeom prst="rect">
            <a:avLst/>
          </a:prstGeom>
          <a:solidFill>
            <a:srgbClr val="339966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PACIENTE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D7A08B-6769-6DFE-6BF6-2B11E7CBD965}"/>
              </a:ext>
            </a:extLst>
          </p:cNvPr>
          <p:cNvSpPr txBox="1"/>
          <p:nvPr/>
        </p:nvSpPr>
        <p:spPr>
          <a:xfrm>
            <a:off x="2815648" y="3562245"/>
            <a:ext cx="2743200" cy="461665"/>
          </a:xfrm>
          <a:prstGeom prst="rect">
            <a:avLst/>
          </a:prstGeom>
          <a:solidFill>
            <a:srgbClr val="339966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PROFESIONAL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681237-880C-B444-F9AD-1456F48041AD}"/>
              </a:ext>
            </a:extLst>
          </p:cNvPr>
          <p:cNvSpPr txBox="1"/>
          <p:nvPr/>
        </p:nvSpPr>
        <p:spPr>
          <a:xfrm>
            <a:off x="5267894" y="4933845"/>
            <a:ext cx="2743200" cy="461665"/>
          </a:xfrm>
          <a:prstGeom prst="rect">
            <a:avLst/>
          </a:prstGeom>
          <a:solidFill>
            <a:srgbClr val="339966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INSTITUCIONES</a:t>
            </a:r>
          </a:p>
        </p:txBody>
      </p:sp>
    </p:spTree>
    <p:extLst>
      <p:ext uri="{BB962C8B-B14F-4D97-AF65-F5344CB8AC3E}">
        <p14:creationId xmlns:p14="http://schemas.microsoft.com/office/powerpoint/2010/main" val="669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build="allAtOnce" animBg="1"/>
      <p:bldP spid="6" grpId="0" build="allAtOnce" animBg="1"/>
      <p:bldP spid="7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29" y="269454"/>
            <a:ext cx="7268546" cy="1101725"/>
          </a:xfrm>
        </p:spPr>
        <p:txBody>
          <a:bodyPr>
            <a:noAutofit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FACTORES QUE INFLUYEN EN LA PERCEPCIÓN DEL DOLOR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8B2D29-9314-46FD-AF1A-9D20C1790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83" y="2077938"/>
            <a:ext cx="2419350" cy="2381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906777-56D5-47AD-539C-2F119E4D2F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719" y="2693370"/>
            <a:ext cx="1714500" cy="1714500"/>
          </a:xfrm>
          <a:prstGeom prst="ellipse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09090A-C0E1-4F10-3E55-5DEA8CCCA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98" y="2763738"/>
            <a:ext cx="2095500" cy="16954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03C5C0-26EF-6715-A02C-2F3E06681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6738">
            <a:off x="8772848" y="2391570"/>
            <a:ext cx="3324172" cy="10177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373E12B-782A-B537-4221-1BB6B54D8D45}"/>
              </a:ext>
            </a:extLst>
          </p:cNvPr>
          <p:cNvSpPr txBox="1"/>
          <p:nvPr/>
        </p:nvSpPr>
        <p:spPr>
          <a:xfrm>
            <a:off x="779929" y="4607859"/>
            <a:ext cx="1404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008080"/>
                </a:solidFill>
              </a:rPr>
              <a:t>Ansiedad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F954FA-711A-710C-E59E-8C572CC96010}"/>
              </a:ext>
            </a:extLst>
          </p:cNvPr>
          <p:cNvSpPr txBox="1"/>
          <p:nvPr/>
        </p:nvSpPr>
        <p:spPr>
          <a:xfrm>
            <a:off x="3144573" y="4607859"/>
            <a:ext cx="310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>
                <a:solidFill>
                  <a:srgbClr val="008080"/>
                </a:solidFill>
              </a:rPr>
              <a:t>Duración del procedimiento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4969D3-C546-A672-210C-11C498EF7BEA}"/>
              </a:ext>
            </a:extLst>
          </p:cNvPr>
          <p:cNvSpPr txBox="1"/>
          <p:nvPr/>
        </p:nvSpPr>
        <p:spPr>
          <a:xfrm>
            <a:off x="6424863" y="4607859"/>
            <a:ext cx="281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>
                <a:solidFill>
                  <a:srgbClr val="008080"/>
                </a:solidFill>
              </a:rPr>
              <a:t>Experiencia del operador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5EA66E6-F2E1-7CD9-4DD2-3734F645F1B9}"/>
              </a:ext>
            </a:extLst>
          </p:cNvPr>
          <p:cNvSpPr txBox="1"/>
          <p:nvPr/>
        </p:nvSpPr>
        <p:spPr>
          <a:xfrm>
            <a:off x="9108141" y="4607859"/>
            <a:ext cx="3459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>
                <a:solidFill>
                  <a:srgbClr val="008080"/>
                </a:solidFill>
              </a:rPr>
              <a:t>Diámetro de los instrumentos</a:t>
            </a:r>
          </a:p>
        </p:txBody>
      </p:sp>
    </p:spTree>
    <p:extLst>
      <p:ext uri="{BB962C8B-B14F-4D97-AF65-F5344CB8AC3E}">
        <p14:creationId xmlns:p14="http://schemas.microsoft.com/office/powerpoint/2010/main" val="20690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22" y="661341"/>
            <a:ext cx="7268546" cy="952855"/>
          </a:xfrm>
        </p:spPr>
        <p:txBody>
          <a:bodyPr>
            <a:noAutofit/>
          </a:bodyPr>
          <a:lstStyle/>
          <a:p>
            <a:r>
              <a:rPr lang="es-ES" sz="3600" b="1" i="1" dirty="0">
                <a:solidFill>
                  <a:srgbClr val="006666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FACTORES QUE INFLUYEN EN LA PERCEPCIÓN DEL DOLOR</a:t>
            </a:r>
            <a:br>
              <a:rPr lang="es-ES" sz="3600" b="1" i="1" dirty="0">
                <a:solidFill>
                  <a:srgbClr val="006666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rgbClr val="006666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3600" b="1" i="1" dirty="0">
                <a:solidFill>
                  <a:srgbClr val="006666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Ansiedad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B7E0191-CD12-52AA-FC01-1D4C4089E8DF}"/>
              </a:ext>
            </a:extLst>
          </p:cNvPr>
          <p:cNvGrpSpPr/>
          <p:nvPr/>
        </p:nvGrpSpPr>
        <p:grpSpPr>
          <a:xfrm>
            <a:off x="608042" y="2759530"/>
            <a:ext cx="6491905" cy="3487469"/>
            <a:chOff x="1110342" y="2939144"/>
            <a:chExt cx="6491905" cy="348746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E3C2B1A-283A-E4E3-0D42-0EB6F25AA84B}"/>
                </a:ext>
              </a:extLst>
            </p:cNvPr>
            <p:cNvSpPr/>
            <p:nvPr/>
          </p:nvSpPr>
          <p:spPr>
            <a:xfrm>
              <a:off x="1110342" y="2939144"/>
              <a:ext cx="6491905" cy="522514"/>
            </a:xfrm>
            <a:prstGeom prst="rect">
              <a:avLst/>
            </a:prstGeom>
            <a:solidFill>
              <a:srgbClr val="00808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06495DE-5EB8-FB56-EC76-00C232C89C03}"/>
                </a:ext>
              </a:extLst>
            </p:cNvPr>
            <p:cNvSpPr txBox="1"/>
            <p:nvPr/>
          </p:nvSpPr>
          <p:spPr>
            <a:xfrm>
              <a:off x="1110342" y="3468752"/>
              <a:ext cx="6491905" cy="29578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8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Reducir al máximo el tiempo de espera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Primer paso obligatorio: Explicación al detalle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Permitir preguntar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Importante explicar qué puede sentir durante el procedimiento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Dar opción de interrumpir procedimiento si no tolerancia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Si nivel alto de ansiedad, diferir el procedimiento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Sólo realizar la histeroscopia si la paciente está preparada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721F9E3-59FD-FD45-E953-9BF593209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18" y="3020787"/>
            <a:ext cx="4459108" cy="250527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C4CFBA7-E637-07C8-FF5D-9ED6D7EE3962}"/>
              </a:ext>
            </a:extLst>
          </p:cNvPr>
          <p:cNvSpPr txBox="1"/>
          <p:nvPr/>
        </p:nvSpPr>
        <p:spPr>
          <a:xfrm>
            <a:off x="626514" y="2753231"/>
            <a:ext cx="6491905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/>
                </a:solidFill>
              </a:rPr>
              <a:t>ESTRATEGIAS PARA REDUCIR LA ANSIEDAD SON FUNDAMENTALES</a:t>
            </a:r>
          </a:p>
        </p:txBody>
      </p:sp>
    </p:spTree>
    <p:extLst>
      <p:ext uri="{BB962C8B-B14F-4D97-AF65-F5344CB8AC3E}">
        <p14:creationId xmlns:p14="http://schemas.microsoft.com/office/powerpoint/2010/main" val="2636243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22000" brushSize="10"/>
                    </a14:imgEffect>
                    <a14:imgEffect>
                      <a14:sharpenSoften amount="5000"/>
                    </a14:imgEffect>
                    <a14:imgEffect>
                      <a14:colorTemperature colorTemp="11500"/>
                    </a14:imgEffect>
                    <a14:imgEffect>
                      <a14:saturation sat="1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53" y="875945"/>
            <a:ext cx="7268546" cy="952855"/>
          </a:xfrm>
        </p:spPr>
        <p:txBody>
          <a:bodyPr>
            <a:noAutofit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FACTORES QUE INFLUYEN EN LA PERCEPCIÓN DEL DOLOR</a:t>
            </a: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Duración del procedimiento y </a:t>
            </a: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experiencia del operador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B7E0191-CD12-52AA-FC01-1D4C4089E8DF}"/>
              </a:ext>
            </a:extLst>
          </p:cNvPr>
          <p:cNvGrpSpPr/>
          <p:nvPr/>
        </p:nvGrpSpPr>
        <p:grpSpPr>
          <a:xfrm>
            <a:off x="617372" y="3205616"/>
            <a:ext cx="6491905" cy="2695448"/>
            <a:chOff x="1119672" y="3349086"/>
            <a:chExt cx="6491905" cy="247704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E3C2B1A-283A-E4E3-0D42-0EB6F25AA84B}"/>
                </a:ext>
              </a:extLst>
            </p:cNvPr>
            <p:cNvSpPr/>
            <p:nvPr/>
          </p:nvSpPr>
          <p:spPr>
            <a:xfrm>
              <a:off x="1119672" y="3349086"/>
              <a:ext cx="6491905" cy="522514"/>
            </a:xfrm>
            <a:prstGeom prst="rect">
              <a:avLst/>
            </a:prstGeom>
            <a:solidFill>
              <a:srgbClr val="00808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tIns="396000" rtlCol="0" anchor="ctr"/>
            <a:lstStyle/>
            <a:p>
              <a:r>
                <a:rPr lang="es-ES" b="1" dirty="0">
                  <a:solidFill>
                    <a:schemeClr val="bg1"/>
                  </a:solidFill>
                </a:rPr>
                <a:t>DISMINUIR AL MÁXIMO EL TIEMPO DE DURACIÓN</a:t>
              </a:r>
            </a:p>
            <a:p>
              <a:pPr algn="ctr"/>
              <a:endParaRPr lang="es-ES" dirty="0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A06495DE-5EB8-FB56-EC76-00C232C89C03}"/>
                </a:ext>
              </a:extLst>
            </p:cNvPr>
            <p:cNvSpPr txBox="1"/>
            <p:nvPr/>
          </p:nvSpPr>
          <p:spPr>
            <a:xfrm>
              <a:off x="1119672" y="3871600"/>
              <a:ext cx="6491903" cy="19545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8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Claras evidencias entre el dolor y la duración del procedimiento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Usar los instrumentos adecuados desde el inicio de la prueba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Experiencia del histeroscopista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s-ES" dirty="0">
                  <a:solidFill>
                    <a:srgbClr val="006666"/>
                  </a:solidFill>
                </a:rPr>
                <a:t>Programar cuando las condiciones para el tratamiento estén al alcance de la experiencia del operador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A0DDD6C-0B7D-74A3-8C09-333CCDD5E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336" y="2347505"/>
            <a:ext cx="2404545" cy="28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32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53" y="875945"/>
            <a:ext cx="7268546" cy="952855"/>
          </a:xfrm>
        </p:spPr>
        <p:txBody>
          <a:bodyPr>
            <a:noAutofit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FACTORES QUE INFLUYEN EN LA PERCEPCIÓN DEL DOLOR</a:t>
            </a: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Diámetro y forma de los instrumentos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936361C3-7C9B-54BA-A770-BC7581F046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670" y="1929120"/>
            <a:ext cx="2914207" cy="1918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1DDD8646-4892-4D77-FE13-3EBA3A0C7F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1171" y="4030837"/>
            <a:ext cx="3119475" cy="236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32C92F-95A4-1505-911E-98C3036C0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99" y="1856695"/>
            <a:ext cx="4298207" cy="4348284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DB2A52AC-EAC4-9CF4-7CD5-71638907C0ED}"/>
              </a:ext>
            </a:extLst>
          </p:cNvPr>
          <p:cNvGrpSpPr/>
          <p:nvPr/>
        </p:nvGrpSpPr>
        <p:grpSpPr>
          <a:xfrm>
            <a:off x="617372" y="3205617"/>
            <a:ext cx="6491905" cy="3110947"/>
            <a:chOff x="617372" y="3205617"/>
            <a:chExt cx="6491905" cy="311094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B7E0191-CD12-52AA-FC01-1D4C4089E8DF}"/>
                </a:ext>
              </a:extLst>
            </p:cNvPr>
            <p:cNvGrpSpPr/>
            <p:nvPr/>
          </p:nvGrpSpPr>
          <p:grpSpPr>
            <a:xfrm>
              <a:off x="617372" y="3205617"/>
              <a:ext cx="6491905" cy="3110947"/>
              <a:chOff x="1119672" y="3349086"/>
              <a:chExt cx="6491905" cy="2858876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BE3C2B1A-283A-E4E3-0D42-0EB6F25AA84B}"/>
                  </a:ext>
                </a:extLst>
              </p:cNvPr>
              <p:cNvSpPr/>
              <p:nvPr/>
            </p:nvSpPr>
            <p:spPr>
              <a:xfrm>
                <a:off x="1119672" y="3349086"/>
                <a:ext cx="6491905" cy="522514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A06495DE-5EB8-FB56-EC76-00C232C89C03}"/>
                  </a:ext>
                </a:extLst>
              </p:cNvPr>
              <p:cNvSpPr txBox="1"/>
              <p:nvPr/>
            </p:nvSpPr>
            <p:spPr>
              <a:xfrm>
                <a:off x="1119674" y="3871600"/>
                <a:ext cx="6491903" cy="233636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808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6666"/>
                    </a:solidFill>
                  </a:rPr>
                  <a:t>Menor diámetro del histeroscopio evita la estimulación de fibras nerviosas cervicales.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6666"/>
                    </a:solidFill>
                  </a:rPr>
                  <a:t>Forma oval del histeroscopio se adapta mejor a la morfología del </a:t>
                </a:r>
                <a:r>
                  <a:rPr lang="es-ES" dirty="0" err="1">
                    <a:solidFill>
                      <a:srgbClr val="006666"/>
                    </a:solidFill>
                  </a:rPr>
                  <a:t>endocervix</a:t>
                </a:r>
                <a:endParaRPr lang="es-ES" dirty="0">
                  <a:solidFill>
                    <a:srgbClr val="006666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6666"/>
                    </a:solidFill>
                  </a:rPr>
                  <a:t>Una óptica de 30º disminuye la necesidad de movimientos laterales permitiendo una adecuada visualización</a:t>
                </a:r>
              </a:p>
            </p:txBody>
          </p:sp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4CA71951-2A8D-E36D-FAF8-FFD3B5FA98D6}"/>
                </a:ext>
              </a:extLst>
            </p:cNvPr>
            <p:cNvSpPr txBox="1"/>
            <p:nvPr/>
          </p:nvSpPr>
          <p:spPr>
            <a:xfrm>
              <a:off x="815324" y="3270117"/>
              <a:ext cx="6096000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ES" b="1" dirty="0">
                  <a:solidFill>
                    <a:schemeClr val="bg1"/>
                  </a:solidFill>
                </a:rPr>
                <a:t>CARACTERÍSTICAS ADECUADAS DE LOS INSTRUMENTOS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54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97" y="279918"/>
            <a:ext cx="6623115" cy="887121"/>
          </a:xfrm>
        </p:spPr>
        <p:txBody>
          <a:bodyPr>
            <a:noAutofit/>
          </a:bodyPr>
          <a:lstStyle/>
          <a:p>
            <a:r>
              <a:rPr lang="es-ES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NO FARMACOLÓGICAS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BD0E49A-3E94-6D50-4C13-D429EC9CE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195" y="1748977"/>
            <a:ext cx="6830378" cy="122889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2B46024-F37E-F85A-266C-ED739B8E7C46}"/>
              </a:ext>
            </a:extLst>
          </p:cNvPr>
          <p:cNvSpPr txBox="1"/>
          <p:nvPr/>
        </p:nvSpPr>
        <p:spPr>
          <a:xfrm>
            <a:off x="7771232" y="3429000"/>
            <a:ext cx="4080681" cy="2784737"/>
          </a:xfrm>
          <a:prstGeom prst="rect">
            <a:avLst/>
          </a:prstGeom>
          <a:solidFill>
            <a:schemeClr val="bg1"/>
          </a:solidFill>
          <a:ln w="28575">
            <a:solidFill>
              <a:srgbClr val="3399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Literatura limitada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Resultados controvertidos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6666"/>
                </a:solidFill>
              </a:rPr>
              <a:t>Existen técnicas que han demostrado ser útiles para reducir el dolor durante la histeroscopia en consulta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84D3CF2-ECB6-8162-1685-8A3C7FE6F066}"/>
              </a:ext>
            </a:extLst>
          </p:cNvPr>
          <p:cNvGrpSpPr/>
          <p:nvPr/>
        </p:nvGrpSpPr>
        <p:grpSpPr>
          <a:xfrm>
            <a:off x="456454" y="1748977"/>
            <a:ext cx="7077075" cy="4743450"/>
            <a:chOff x="456454" y="1748977"/>
            <a:chExt cx="7077075" cy="474345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1BB5B75-97C1-1714-6148-F5F2BFEDE8D8}"/>
                </a:ext>
              </a:extLst>
            </p:cNvPr>
            <p:cNvGrpSpPr/>
            <p:nvPr/>
          </p:nvGrpSpPr>
          <p:grpSpPr>
            <a:xfrm>
              <a:off x="456454" y="1748977"/>
              <a:ext cx="7077075" cy="4743450"/>
              <a:chOff x="456454" y="1748977"/>
              <a:chExt cx="7077075" cy="4743450"/>
            </a:xfrm>
          </p:grpSpPr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07728D93-2208-880D-5F79-2424469B8175}"/>
                  </a:ext>
                </a:extLst>
              </p:cNvPr>
              <p:cNvGrpSpPr/>
              <p:nvPr/>
            </p:nvGrpSpPr>
            <p:grpSpPr>
              <a:xfrm>
                <a:off x="456454" y="1748977"/>
                <a:ext cx="7077075" cy="4743450"/>
                <a:chOff x="456454" y="1748977"/>
                <a:chExt cx="7077075" cy="4743450"/>
              </a:xfrm>
            </p:grpSpPr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26176836-890A-54BE-3180-50A57F91AE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6454" y="1748977"/>
                  <a:ext cx="6553200" cy="1447800"/>
                </a:xfrm>
                <a:prstGeom prst="rect">
                  <a:avLst/>
                </a:prstGeom>
              </p:spPr>
            </p:pic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A883C00A-9505-6FD5-02F9-19997531E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6454" y="3196777"/>
                  <a:ext cx="7077075" cy="329565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6" name="Entrada de lápiz 5">
                    <a:extLst>
                      <a:ext uri="{FF2B5EF4-FFF2-40B4-BE49-F238E27FC236}">
                        <a16:creationId xmlns:a16="http://schemas.microsoft.com/office/drawing/2014/main" id="{7F5FBDE8-87D9-16D5-89A7-27C02D26EF6B}"/>
                      </a:ext>
                    </a:extLst>
                  </p14:cNvPr>
                  <p14:cNvContentPartPr/>
                  <p14:nvPr/>
                </p14:nvContentPartPr>
                <p14:xfrm>
                  <a:off x="3834725" y="5750962"/>
                  <a:ext cx="2728800" cy="360"/>
                </p14:xfrm>
              </p:contentPart>
            </mc:Choice>
            <mc:Fallback xmlns="">
              <p:pic>
                <p:nvPicPr>
                  <p:cNvPr id="6" name="Entrada de lápiz 5">
                    <a:extLst>
                      <a:ext uri="{FF2B5EF4-FFF2-40B4-BE49-F238E27FC236}">
                        <a16:creationId xmlns:a16="http://schemas.microsoft.com/office/drawing/2014/main" id="{7F5FBDE8-87D9-16D5-89A7-27C02D26EF6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780725" y="5642962"/>
                    <a:ext cx="283644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8" name="Entrada de lápiz 7">
                    <a:extLst>
                      <a:ext uri="{FF2B5EF4-FFF2-40B4-BE49-F238E27FC236}">
                        <a16:creationId xmlns:a16="http://schemas.microsoft.com/office/drawing/2014/main" id="{04D4D48C-C4BF-9E56-D7C0-B2A7D6413356}"/>
                      </a:ext>
                    </a:extLst>
                  </p14:cNvPr>
                  <p14:cNvContentPartPr/>
                  <p14:nvPr/>
                </p14:nvContentPartPr>
                <p14:xfrm>
                  <a:off x="481080" y="6329741"/>
                  <a:ext cx="1955880" cy="360"/>
                </p14:xfrm>
              </p:contentPart>
            </mc:Choice>
            <mc:Fallback xmlns="">
              <p:pic>
                <p:nvPicPr>
                  <p:cNvPr id="8" name="Entrada de lápiz 7">
                    <a:extLst>
                      <a:ext uri="{FF2B5EF4-FFF2-40B4-BE49-F238E27FC236}">
                        <a16:creationId xmlns:a16="http://schemas.microsoft.com/office/drawing/2014/main" id="{04D4D48C-C4BF-9E56-D7C0-B2A7D641335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27080" y="6221741"/>
                    <a:ext cx="206352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Entrada de lápiz 20">
                  <a:extLst>
                    <a:ext uri="{FF2B5EF4-FFF2-40B4-BE49-F238E27FC236}">
                      <a16:creationId xmlns:a16="http://schemas.microsoft.com/office/drawing/2014/main" id="{5FD10966-2FE8-566B-58F2-C0EFB828A9C4}"/>
                    </a:ext>
                  </a:extLst>
                </p14:cNvPr>
                <p14:cNvContentPartPr/>
                <p14:nvPr/>
              </p14:nvContentPartPr>
              <p14:xfrm>
                <a:off x="4230365" y="6012322"/>
                <a:ext cx="2678760" cy="360"/>
              </p14:xfrm>
            </p:contentPart>
          </mc:Choice>
          <mc:Fallback xmlns="">
            <p:pic>
              <p:nvPicPr>
                <p:cNvPr id="21" name="Entrada de lápiz 20">
                  <a:extLst>
                    <a:ext uri="{FF2B5EF4-FFF2-40B4-BE49-F238E27FC236}">
                      <a16:creationId xmlns:a16="http://schemas.microsoft.com/office/drawing/2014/main" id="{5FD10966-2FE8-566B-58F2-C0EFB828A9C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76365" y="5904682"/>
                  <a:ext cx="27864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04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>
            <a:extLst>
              <a:ext uri="{FF2B5EF4-FFF2-40B4-BE49-F238E27FC236}">
                <a16:creationId xmlns:a16="http://schemas.microsoft.com/office/drawing/2014/main" id="{D1EA4FDD-9286-CFBA-2EBD-7C046F00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67" y="854724"/>
            <a:ext cx="7268546" cy="766957"/>
          </a:xfrm>
        </p:spPr>
        <p:txBody>
          <a:bodyPr>
            <a:normAutofit fontScale="90000"/>
          </a:bodyPr>
          <a:lstStyle/>
          <a:p>
            <a: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MEDIDAS NO FARMACOLÓGICAS</a:t>
            </a: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br>
              <a:rPr lang="es-ES" sz="36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</a:br>
            <a:r>
              <a:rPr lang="es-ES" sz="4000" b="1" i="1" dirty="0">
                <a:solidFill>
                  <a:srgbClr val="008080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Calor</a:t>
            </a:r>
            <a:endParaRPr lang="es-ES" sz="3600" b="1" i="1" dirty="0">
              <a:solidFill>
                <a:srgbClr val="008080"/>
              </a:solidFill>
              <a:latin typeface="Bradley Hand ITC" panose="03070402050302030203" pitchFamily="66" charset="0"/>
              <a:cs typeface="Calibri" panose="020F050202020403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329C2E-0A66-6ABD-F766-A0B0FA3676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75" y="0"/>
            <a:ext cx="4949825" cy="1101725"/>
          </a:xfrm>
          <a:pattFill prst="pct5">
            <a:fgClr>
              <a:srgbClr val="00926C"/>
            </a:fgClr>
            <a:bgClr>
              <a:schemeClr val="bg1"/>
            </a:bgClr>
          </a:pattFill>
          <a:effectLst>
            <a:softEdge rad="63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44B6E0-BA0F-99AA-9597-DA76113BC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52" y="2224514"/>
            <a:ext cx="6886575" cy="1781175"/>
          </a:xfrm>
          <a:prstGeom prst="rect">
            <a:avLst/>
          </a:prstGeom>
        </p:spPr>
      </p:pic>
      <p:pic>
        <p:nvPicPr>
          <p:cNvPr id="12" name="Imagen 11" descr="Imagen de la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438A0755-0FB0-1D84-5ECC-B7B03467A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290" y="2178360"/>
            <a:ext cx="1202201" cy="3469989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D8F757FD-2B10-4D97-B6CB-D177929C4EA7}"/>
              </a:ext>
            </a:extLst>
          </p:cNvPr>
          <p:cNvGrpSpPr/>
          <p:nvPr/>
        </p:nvGrpSpPr>
        <p:grpSpPr>
          <a:xfrm>
            <a:off x="2244715" y="1667036"/>
            <a:ext cx="7251330" cy="2603256"/>
            <a:chOff x="1860020" y="1953679"/>
            <a:chExt cx="7251330" cy="2603256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D36F5E5D-22E5-9A50-7C09-BCEF14061D0D}"/>
                </a:ext>
              </a:extLst>
            </p:cNvPr>
            <p:cNvGrpSpPr/>
            <p:nvPr/>
          </p:nvGrpSpPr>
          <p:grpSpPr>
            <a:xfrm>
              <a:off x="1860020" y="1953679"/>
              <a:ext cx="7251330" cy="2603256"/>
              <a:chOff x="2686050" y="2390775"/>
              <a:chExt cx="7251330" cy="2603256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33B587F-C28E-5AAC-E193-A9AABE30A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6050" y="2390775"/>
                <a:ext cx="6819900" cy="2076450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4C44760C-54C4-5939-F493-1017BD17D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6050" y="4467225"/>
                <a:ext cx="7251330" cy="526806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21950E06-97B3-2EC3-0B39-2B1354A4D5DA}"/>
                    </a:ext>
                  </a:extLst>
                </p14:cNvPr>
                <p14:cNvContentPartPr/>
                <p14:nvPr/>
              </p14:nvContentPartPr>
              <p14:xfrm>
                <a:off x="2824565" y="4224562"/>
                <a:ext cx="2592360" cy="360"/>
              </p14:xfrm>
            </p:contentPart>
          </mc:Choice>
          <mc:Fallback xmlns=""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21950E06-97B3-2EC3-0B39-2B1354A4D5D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70925" y="4116562"/>
                  <a:ext cx="2700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A6B06742-D458-57AD-3C72-79AD60E6E0B3}"/>
              </a:ext>
            </a:extLst>
          </p:cNvPr>
          <p:cNvGrpSpPr/>
          <p:nvPr/>
        </p:nvGrpSpPr>
        <p:grpSpPr>
          <a:xfrm>
            <a:off x="513994" y="4353736"/>
            <a:ext cx="6800850" cy="2290378"/>
            <a:chOff x="513994" y="4353736"/>
            <a:chExt cx="6800850" cy="2290378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4972FD5-92A5-F8A2-A619-A27263BFB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3994" y="4353736"/>
              <a:ext cx="6591300" cy="173355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4D70CCEB-DCD1-0BD9-461C-F53048ECA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3994" y="6082139"/>
              <a:ext cx="6800850" cy="56197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F6EE8A27-AB04-6B15-8114-9EFCDB636089}"/>
                    </a:ext>
                  </a:extLst>
                </p14:cNvPr>
                <p14:cNvContentPartPr/>
                <p14:nvPr/>
              </p14:nvContentPartPr>
              <p14:xfrm>
                <a:off x="2190180" y="6263190"/>
                <a:ext cx="3931200" cy="360"/>
              </p14:xfrm>
            </p:contentPart>
          </mc:Choice>
          <mc:Fallback xmlns=""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F6EE8A27-AB04-6B15-8114-9EFCDB63608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36540" y="6155550"/>
                  <a:ext cx="403884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328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949</Words>
  <Application>Microsoft Office PowerPoint</Application>
  <PresentationFormat>Panorámica</PresentationFormat>
  <Paragraphs>125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Bradley Hand ITC</vt:lpstr>
      <vt:lpstr>Calibri</vt:lpstr>
      <vt:lpstr>Calibri Light</vt:lpstr>
      <vt:lpstr>Wingdings</vt:lpstr>
      <vt:lpstr>Tema de Office</vt:lpstr>
      <vt:lpstr>Manejo del dolor en Histeroscopia</vt:lpstr>
      <vt:lpstr>INTRODUCCIÓN</vt:lpstr>
      <vt:lpstr>INTRODUCCIÓN Ventajas de la Histeroscopia en consulta</vt:lpstr>
      <vt:lpstr>FACTORES QUE INFLUYEN EN LA PERCEPCIÓN DEL DOLOR</vt:lpstr>
      <vt:lpstr>FACTORES QUE INFLUYEN EN LA PERCEPCIÓN DEL DOLOR  Ansiedad</vt:lpstr>
      <vt:lpstr>FACTORES QUE INFLUYEN EN LA PERCEPCIÓN DEL DOLOR  Duración del procedimiento y  experiencia del operador</vt:lpstr>
      <vt:lpstr>FACTORES QUE INFLUYEN EN LA PERCEPCIÓN DEL DOLOR  Diámetro y forma de los instrumentos</vt:lpstr>
      <vt:lpstr>MEDIDAS NO FARMACOLÓGICAS</vt:lpstr>
      <vt:lpstr>MEDIDAS NO FARMACOLÓGICAS  Calor</vt:lpstr>
      <vt:lpstr>MEDIDAS FARMACOLÓGICAS  Calor</vt:lpstr>
      <vt:lpstr>MEDIDAS NO FARMACOLÓGICAS   Presión del medio de distensión</vt:lpstr>
      <vt:lpstr>MEDIDAS  NO FARMACOLÓGICAS  Música </vt:lpstr>
      <vt:lpstr>OTRAS MEDIDAS   Buena capacitación de personal   </vt:lpstr>
      <vt:lpstr>MEDIDAS  FARMACOLÓGICAS   Analgésicos orales</vt:lpstr>
      <vt:lpstr>MEDIDAS  FARMACOLÓGICAS   Anestésicos locales</vt:lpstr>
      <vt:lpstr>MEDIDAS  FARMACOLÓGICAS   Anestésicos locales</vt:lpstr>
      <vt:lpstr>ANESTÉSICOS LOCALES Uso en otras técnicas</vt:lpstr>
      <vt:lpstr>ABLACIÓN ENDOMETRIAL Novasure</vt:lpstr>
      <vt:lpstr>MEDIDAS  FARMACOLÓGICAS   Preparación cervical</vt:lpstr>
      <vt:lpstr>MEDIDAS  FARMACOLÓGICAS   Óxido Nitroso</vt:lpstr>
      <vt:lpstr>Otras técnicas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del dolor en Histeroscopia</dc:title>
  <dc:creator>PABLO MOLINA BELLOSO</dc:creator>
  <cp:lastModifiedBy>PABLO MOLINA BELLOSO</cp:lastModifiedBy>
  <cp:revision>18</cp:revision>
  <dcterms:created xsi:type="dcterms:W3CDTF">2022-09-14T15:40:46Z</dcterms:created>
  <dcterms:modified xsi:type="dcterms:W3CDTF">2022-09-29T17:55:12Z</dcterms:modified>
</cp:coreProperties>
</file>