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89" r:id="rId2"/>
  </p:sldMasterIdLst>
  <p:notesMasterIdLst>
    <p:notesMasterId r:id="rId36"/>
  </p:notesMasterIdLst>
  <p:sldIdLst>
    <p:sldId id="256" r:id="rId3"/>
    <p:sldId id="261" r:id="rId4"/>
    <p:sldId id="297" r:id="rId5"/>
    <p:sldId id="317" r:id="rId6"/>
    <p:sldId id="276" r:id="rId7"/>
    <p:sldId id="265" r:id="rId8"/>
    <p:sldId id="264" r:id="rId9"/>
    <p:sldId id="272" r:id="rId10"/>
    <p:sldId id="308" r:id="rId11"/>
    <p:sldId id="299" r:id="rId12"/>
    <p:sldId id="298" r:id="rId13"/>
    <p:sldId id="300" r:id="rId14"/>
    <p:sldId id="273" r:id="rId15"/>
    <p:sldId id="302" r:id="rId16"/>
    <p:sldId id="301" r:id="rId17"/>
    <p:sldId id="303" r:id="rId18"/>
    <p:sldId id="306" r:id="rId19"/>
    <p:sldId id="304" r:id="rId20"/>
    <p:sldId id="310" r:id="rId21"/>
    <p:sldId id="274" r:id="rId22"/>
    <p:sldId id="311" r:id="rId23"/>
    <p:sldId id="313" r:id="rId24"/>
    <p:sldId id="309" r:id="rId25"/>
    <p:sldId id="315" r:id="rId26"/>
    <p:sldId id="318" r:id="rId27"/>
    <p:sldId id="278" r:id="rId28"/>
    <p:sldId id="279" r:id="rId29"/>
    <p:sldId id="316" r:id="rId30"/>
    <p:sldId id="320" r:id="rId31"/>
    <p:sldId id="322" r:id="rId32"/>
    <p:sldId id="321" r:id="rId33"/>
    <p:sldId id="295" r:id="rId34"/>
    <p:sldId id="26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0545" autoAdjust="0"/>
  </p:normalViewPr>
  <p:slideViewPr>
    <p:cSldViewPr snapToGrid="0">
      <p:cViewPr varScale="1">
        <p:scale>
          <a:sx n="44" d="100"/>
          <a:sy n="44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AD33-3A79-4BAD-87D7-658FDE50BE52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78F8-CC2A-4A2A-B4BB-B529425AB9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3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70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95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2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8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6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808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27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373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54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183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9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	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62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271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626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332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426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764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endParaRPr lang="es-ES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222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157E6-61EE-458A-BACC-B71F8CE6085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4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157E6-61EE-458A-BACC-B71F8CE6085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67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157E6-61EE-458A-BACC-B71F8CE6085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3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3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518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7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24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26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46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63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632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23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78F8-CC2A-4A2A-B4BB-B529425AB96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4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5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3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1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2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2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3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86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21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340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15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979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72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4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32861" y="438043"/>
            <a:ext cx="10684441" cy="800204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 b="1">
                <a:solidFill>
                  <a:srgbClr val="01426A"/>
                </a:solidFill>
              </a:defRPr>
            </a:lvl1pPr>
          </a:lstStyle>
          <a:p>
            <a:r>
              <a:rPr lang="en-GB" dirty="0"/>
              <a:t>Slide title here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32368" y="1492002"/>
            <a:ext cx="10684933" cy="245580"/>
          </a:xfrm>
        </p:spPr>
        <p:txBody>
          <a:bodyPr wrap="square" lIns="0" tIns="0" rIns="0" bIns="0">
            <a:spAutoFit/>
          </a:bodyPr>
          <a:lstStyle>
            <a:lvl1pPr marL="171446" indent="-171446">
              <a:lnSpc>
                <a:spcPct val="114000"/>
              </a:lnSpc>
              <a:spcAft>
                <a:spcPts val="1200"/>
              </a:spcAft>
              <a:buFont typeface="Arial"/>
              <a:buChar char="•"/>
              <a:defRPr sz="1400" b="0"/>
            </a:lvl1pPr>
            <a:lvl2pPr>
              <a:lnSpc>
                <a:spcPts val="1500"/>
              </a:lnSpc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lnSpc>
                <a:spcPts val="1500"/>
              </a:lnSpc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9817" y="563671"/>
            <a:ext cx="9423821" cy="1026811"/>
          </a:xfrm>
        </p:spPr>
        <p:txBody>
          <a:bodyPr anchor="t" anchorCtr="0">
            <a:normAutofit/>
          </a:bodyPr>
          <a:lstStyle>
            <a:lvl1pPr>
              <a:defRPr sz="3200" b="1">
                <a:solidFill>
                  <a:srgbClr val="01426A"/>
                </a:solidFill>
                <a:latin typeface="Helvetica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817" y="1590482"/>
            <a:ext cx="9423821" cy="39467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93722"/>
            <a:ext cx="2259587" cy="365125"/>
          </a:xfrm>
        </p:spPr>
        <p:txBody>
          <a:bodyPr/>
          <a:lstStyle/>
          <a:p>
            <a:fld id="{1F707B83-4034-4A58-B66A-1C94104DFA35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5562600"/>
            <a:ext cx="9616440" cy="3048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0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9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0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1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2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0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9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8404" y="2561260"/>
            <a:ext cx="9635391" cy="261855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>
                <a:solidFill>
                  <a:schemeClr val="accent3">
                    <a:lumMod val="75000"/>
                  </a:schemeClr>
                </a:solidFill>
              </a:rPr>
              <a:t>TRATAMIENTOS MEDICOS </a:t>
            </a:r>
            <a:r>
              <a:rPr lang="es-ES" sz="5300" dirty="0" smtClean="0">
                <a:solidFill>
                  <a:schemeClr val="accent3">
                    <a:lumMod val="75000"/>
                  </a:schemeClr>
                </a:solidFill>
              </a:rPr>
              <a:t>ALTERNATIVOS:</a:t>
            </a: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dirty="0"/>
              <a:t/>
            </a:r>
            <a:br>
              <a:rPr lang="es-ES" sz="6000" dirty="0"/>
            </a:br>
            <a:r>
              <a:rPr lang="es-ES" sz="7300" b="1" dirty="0">
                <a:latin typeface="Bahnschrift SemiBold" panose="020B0502040204020203" pitchFamily="34" charset="0"/>
              </a:rPr>
              <a:t>ACETATO DE </a:t>
            </a:r>
            <a:r>
              <a:rPr lang="es-ES" sz="7300" b="1" dirty="0" smtClean="0">
                <a:latin typeface="Bahnschrift SemiBold" panose="020B0502040204020203" pitchFamily="34" charset="0"/>
              </a:rPr>
              <a:t>ULIPRISTAL</a:t>
            </a:r>
            <a:endParaRPr lang="es-ES" dirty="0">
              <a:latin typeface="Bahnschrift SemiBold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8404" y="5179814"/>
            <a:ext cx="8637072" cy="1071095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Beatriz Jambrina Briso-Montiano</a:t>
            </a:r>
          </a:p>
          <a:p>
            <a:pPr algn="ctr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L.E. Ginecología y Obstetricia HCUV</a:t>
            </a:r>
            <a:endParaRPr lang="es-E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48" y="4690291"/>
            <a:ext cx="1633855" cy="2050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2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550" t="12930" r="14034" b="14276"/>
          <a:stretch/>
        </p:blipFill>
        <p:spPr>
          <a:xfrm>
            <a:off x="1568797" y="1727324"/>
            <a:ext cx="10216095" cy="48746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I. EFICACIA AUP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1727324"/>
            <a:ext cx="9108884" cy="48746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I. EFICACIA AUP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8772" t="27909" r="24756" b="28987"/>
          <a:stretch/>
        </p:blipFill>
        <p:spPr>
          <a:xfrm>
            <a:off x="1568797" y="1203180"/>
            <a:ext cx="8125175" cy="53987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71" y="390257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I. EFICACIA DEL AUP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3353" r="14547" b="23955"/>
          <a:stretch/>
        </p:blipFill>
        <p:spPr>
          <a:xfrm>
            <a:off x="2122715" y="1424355"/>
            <a:ext cx="8613072" cy="51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8" y="3478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1927" t="7508" r="12090" b="11340"/>
          <a:stretch/>
        </p:blipFill>
        <p:spPr>
          <a:xfrm>
            <a:off x="1773936" y="1170432"/>
            <a:ext cx="4352544" cy="26135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2041" t="2574" r="20030" b="18823"/>
          <a:stretch/>
        </p:blipFill>
        <p:spPr>
          <a:xfrm>
            <a:off x="6331618" y="2821408"/>
            <a:ext cx="5312284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527" t="19424" r="13310" b="19483"/>
          <a:stretch/>
        </p:blipFill>
        <p:spPr>
          <a:xfrm>
            <a:off x="2945728" y="2512986"/>
            <a:ext cx="9066872" cy="40889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8" y="3478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1927" t="7508" r="12090" b="11340"/>
          <a:stretch/>
        </p:blipFill>
        <p:spPr>
          <a:xfrm>
            <a:off x="1277651" y="1448878"/>
            <a:ext cx="2977816" cy="17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268" t="19625" r="14767" b="4875"/>
          <a:stretch/>
        </p:blipFill>
        <p:spPr>
          <a:xfrm>
            <a:off x="2395728" y="1525968"/>
            <a:ext cx="8605671" cy="507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8" y="3478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II. EFICACIA Y SEGURIDAD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3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524" t="16683" r="13029" b="5679"/>
          <a:stretch/>
        </p:blipFill>
        <p:spPr>
          <a:xfrm>
            <a:off x="2155371" y="1727324"/>
            <a:ext cx="8866415" cy="48463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8" y="3478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II. EFICACIA Y SEGURIDAD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6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895" t="16519" r="14427" b="17328"/>
          <a:stretch/>
        </p:blipFill>
        <p:spPr>
          <a:xfrm>
            <a:off x="1749142" y="1628748"/>
            <a:ext cx="9092031" cy="49732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8" y="3478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II. EFICACIA Y SEGURIDAD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8" y="3478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II. EFICACIA Y SEGURIDAD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110" t="16918" r="39418" b="38039"/>
          <a:stretch/>
        </p:blipFill>
        <p:spPr>
          <a:xfrm>
            <a:off x="2395729" y="988304"/>
            <a:ext cx="8084756" cy="56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3917" t="18718" r="13765" b="21472"/>
          <a:stretch/>
        </p:blipFill>
        <p:spPr>
          <a:xfrm>
            <a:off x="1543050" y="1491708"/>
            <a:ext cx="10262149" cy="477172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1727324"/>
            <a:ext cx="9108884" cy="48746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29486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EFICACIA AUP</a:t>
            </a:r>
            <a:endParaRPr lang="es-ES" sz="4800" b="1" dirty="0"/>
          </a:p>
        </p:txBody>
      </p:sp>
      <p:sp>
        <p:nvSpPr>
          <p:cNvPr id="10" name="Elipse 9"/>
          <p:cNvSpPr/>
          <p:nvPr/>
        </p:nvSpPr>
        <p:spPr>
          <a:xfrm>
            <a:off x="1929486" y="4432448"/>
            <a:ext cx="3023514" cy="1333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5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79324"/>
            <a:ext cx="6942961" cy="1103214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/>
              <a:t>OPCIONES TERAPEÚTICAS MÉDICAS PARA LOS MIOMAS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2145" y="1495875"/>
            <a:ext cx="8915400" cy="4566257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AINES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Ácido tranexámico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ACHO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Gestágenos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Esteroides androgénicos (danazol)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/>
              <a:t>Análogos </a:t>
            </a:r>
            <a:r>
              <a:rPr lang="es-ES" sz="2000" dirty="0" smtClean="0"/>
              <a:t>GnRH</a:t>
            </a:r>
          </a:p>
          <a:p>
            <a:pPr marL="914400" lvl="2" indent="0">
              <a:buNone/>
            </a:pPr>
            <a:endParaRPr lang="es-ES" sz="1600" dirty="0" smtClean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385" y="1495875"/>
            <a:ext cx="1676788" cy="16767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0479" t="15222" r="29828" b="8852"/>
          <a:stretch/>
        </p:blipFill>
        <p:spPr>
          <a:xfrm>
            <a:off x="8557454" y="3386000"/>
            <a:ext cx="3167291" cy="34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930" t="15394" r="24882" b="19097"/>
          <a:stretch/>
        </p:blipFill>
        <p:spPr>
          <a:xfrm>
            <a:off x="2395729" y="1273967"/>
            <a:ext cx="8797204" cy="54485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III. AUP intermitente repetido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7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III. AUP intermitente repetido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8893" t="35452" r="25362" b="21642"/>
          <a:stretch/>
        </p:blipFill>
        <p:spPr>
          <a:xfrm>
            <a:off x="2536881" y="1176312"/>
            <a:ext cx="7943603" cy="53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403" t="17707" r="25793" b="17709"/>
          <a:stretch/>
        </p:blipFill>
        <p:spPr>
          <a:xfrm>
            <a:off x="2395728" y="1093968"/>
            <a:ext cx="8627871" cy="550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IV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5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728" t="23997" r="28917" b="30671"/>
          <a:stretch/>
        </p:blipFill>
        <p:spPr>
          <a:xfrm>
            <a:off x="7235978" y="3813137"/>
            <a:ext cx="4692737" cy="2999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4751" t="16087" r="28527" b="35301"/>
          <a:stretch/>
        </p:blipFill>
        <p:spPr>
          <a:xfrm>
            <a:off x="1156911" y="1441917"/>
            <a:ext cx="6249729" cy="355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IV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cxnSp>
        <p:nvCxnSpPr>
          <p:cNvPr id="10" name="Conector recto 9"/>
          <p:cNvCxnSpPr/>
          <p:nvPr/>
        </p:nvCxnSpPr>
        <p:spPr>
          <a:xfrm>
            <a:off x="7535386" y="4988773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815546" y="5203025"/>
            <a:ext cx="26376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590288" y="3950208"/>
            <a:ext cx="1865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1778303" y="4169664"/>
            <a:ext cx="1359703" cy="8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3450" t="14699" r="24622" b="22569"/>
          <a:stretch/>
        </p:blipFill>
        <p:spPr>
          <a:xfrm>
            <a:off x="2395728" y="769968"/>
            <a:ext cx="8586608" cy="5832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2042160"/>
            <a:ext cx="9108884" cy="45598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cxnSp>
        <p:nvCxnSpPr>
          <p:cNvPr id="9" name="Conector recto 8"/>
          <p:cNvCxnSpPr/>
          <p:nvPr/>
        </p:nvCxnSpPr>
        <p:spPr>
          <a:xfrm>
            <a:off x="3572986" y="5781253"/>
            <a:ext cx="2297462" cy="16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572986" y="4782186"/>
            <a:ext cx="1608614" cy="9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021" y="401717"/>
            <a:ext cx="6942961" cy="1103214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¿Existe un tratamiento </a:t>
            </a:r>
            <a:r>
              <a:rPr lang="es-ES" sz="4000" b="1" u="sng" dirty="0" smtClean="0"/>
              <a:t>IDEAL</a:t>
            </a:r>
            <a:r>
              <a:rPr lang="es-ES" sz="4000" b="1" dirty="0" smtClean="0"/>
              <a:t> para los miomas?</a:t>
            </a:r>
            <a:endParaRPr lang="es-ES" sz="4000" b="1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2604711" y="2191848"/>
            <a:ext cx="8503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Eficaz: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Rápido: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Seguro: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Buena tolerancia: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Baja recurrencia: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Preservación de la fertilidad: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91973" y="2414241"/>
            <a:ext cx="7061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/>
              <a:t>↓ tamaño mioma y controla el sangrado excesivo, mejorando los niveles de </a:t>
            </a:r>
            <a:r>
              <a:rPr lang="es-ES" sz="1400" dirty="0" err="1"/>
              <a:t>Hb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91973" y="3052132"/>
            <a:ext cx="7061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 smtClean="0"/>
              <a:t> 80 </a:t>
            </a:r>
            <a:r>
              <a:rPr lang="es-ES" sz="1400" dirty="0"/>
              <a:t>% amenorrea en los primeros 7 días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36107" y="4327034"/>
            <a:ext cx="531706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/>
              <a:t>m</a:t>
            </a:r>
            <a:r>
              <a:rPr lang="es-ES" sz="1400" dirty="0" smtClean="0"/>
              <a:t>enos efectos secundarios, no </a:t>
            </a:r>
            <a:r>
              <a:rPr lang="es-ES" sz="1400" dirty="0"/>
              <a:t>altera la función ovárica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136107" y="4963570"/>
            <a:ext cx="531706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/>
              <a:t>reducción </a:t>
            </a:r>
            <a:r>
              <a:rPr lang="es-ES" sz="1400" dirty="0" smtClean="0"/>
              <a:t>mantenida a los 6 meses</a:t>
            </a:r>
            <a:endParaRPr lang="es-ES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91973" y="3676844"/>
            <a:ext cx="7061200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/>
              <a:t> </a:t>
            </a:r>
            <a:r>
              <a:rPr lang="es-ES" sz="1400" dirty="0" smtClean="0"/>
              <a:t>amplio perfil de seguridad. PAEC</a:t>
            </a:r>
            <a:endParaRPr lang="es-ES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049574" y="5598424"/>
            <a:ext cx="531706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 smtClean="0"/>
              <a:t>reanuda menstruación al cese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2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ED73-1C46-4479-BAC4-BFCAEF256B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817" y="449051"/>
            <a:ext cx="8523595" cy="1026811"/>
          </a:xfrm>
        </p:spPr>
        <p:txBody>
          <a:bodyPr>
            <a:noAutofit/>
          </a:bodyPr>
          <a:lstStyle/>
          <a:p>
            <a:pPr lvl="0" algn="ctr"/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ALERTA SANITARIA (2017)</a:t>
            </a:r>
            <a:endParaRPr lang="es-ES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2655-B25A-4BD5-B4B1-F5CBF39C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19817" y="2429051"/>
            <a:ext cx="9693063" cy="2474129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cs typeface="Arial" pitchFamily="34"/>
              </a:rPr>
              <a:t>Alerta por varios casos de daño hepático grave por Esmya 5mg®. No iniciar nuevos ciclos.</a:t>
            </a:r>
            <a:endParaRPr lang="es-ES" sz="2000" dirty="0">
              <a:cs typeface="Arial" pitchFamily="34"/>
            </a:endParaRPr>
          </a:p>
          <a:p>
            <a:pPr algn="just"/>
            <a:endParaRPr lang="es-ES" sz="2000" dirty="0" smtClean="0">
              <a:cs typeface="Arial" pitchFamily="34"/>
            </a:endParaRPr>
          </a:p>
          <a:p>
            <a:pPr algn="just"/>
            <a:r>
              <a:rPr lang="es-ES" sz="2000" dirty="0" smtClean="0">
                <a:cs typeface="Arial" pitchFamily="34"/>
              </a:rPr>
              <a:t>Finalmente la AEMPS en Julio 2018, concluye </a:t>
            </a:r>
            <a:r>
              <a:rPr lang="es-ES" sz="2000" dirty="0">
                <a:cs typeface="Arial" pitchFamily="34"/>
              </a:rPr>
              <a:t>que la </a:t>
            </a:r>
            <a:r>
              <a:rPr lang="es-ES" sz="2000" u="sng" dirty="0">
                <a:cs typeface="Arial" pitchFamily="34"/>
              </a:rPr>
              <a:t>relación </a:t>
            </a:r>
            <a:r>
              <a:rPr lang="es-ES" sz="2000" u="sng" dirty="0" smtClean="0">
                <a:cs typeface="Arial" pitchFamily="34"/>
              </a:rPr>
              <a:t>riesgo-beneficio </a:t>
            </a:r>
            <a:r>
              <a:rPr lang="es-ES" sz="2000" dirty="0" smtClean="0">
                <a:cs typeface="Arial" pitchFamily="34"/>
              </a:rPr>
              <a:t>de </a:t>
            </a:r>
            <a:r>
              <a:rPr lang="es-ES" sz="2000" dirty="0">
                <a:cs typeface="Arial" pitchFamily="34"/>
              </a:rPr>
              <a:t>ESMYA </a:t>
            </a:r>
            <a:r>
              <a:rPr lang="es-ES" sz="2000" dirty="0" smtClean="0">
                <a:cs typeface="Arial" pitchFamily="34"/>
              </a:rPr>
              <a:t>sigue </a:t>
            </a:r>
            <a:r>
              <a:rPr lang="es-ES" sz="2000" dirty="0">
                <a:cs typeface="Arial" pitchFamily="34"/>
              </a:rPr>
              <a:t>siendo </a:t>
            </a:r>
            <a:r>
              <a:rPr lang="es-ES" sz="2000" u="sng" dirty="0" smtClean="0">
                <a:cs typeface="Arial" pitchFamily="34"/>
              </a:rPr>
              <a:t>favorable</a:t>
            </a:r>
            <a:r>
              <a:rPr lang="es-ES" sz="2000" dirty="0" smtClean="0">
                <a:cs typeface="Arial" pitchFamily="34"/>
              </a:rPr>
              <a:t>. </a:t>
            </a:r>
          </a:p>
          <a:p>
            <a:pPr algn="just"/>
            <a:endParaRPr lang="es-ES" sz="2000" dirty="0">
              <a:cs typeface="Arial" pitchFamily="34"/>
            </a:endParaRPr>
          </a:p>
          <a:p>
            <a:pPr algn="just"/>
            <a:r>
              <a:rPr lang="es-ES" sz="2000" dirty="0">
                <a:cs typeface="Arial" pitchFamily="34"/>
              </a:rPr>
              <a:t>Aunque existen dudas acerca de la relación de causalidad de Esmya en dichos casos, se han de implementar ciertas medidas para </a:t>
            </a:r>
            <a:r>
              <a:rPr lang="es-ES" sz="2000" u="sng" dirty="0">
                <a:cs typeface="Arial" pitchFamily="34"/>
              </a:rPr>
              <a:t>minimizar el riesgo </a:t>
            </a:r>
            <a:r>
              <a:rPr lang="es-ES" sz="2000" dirty="0">
                <a:cs typeface="Arial" pitchFamily="34"/>
              </a:rPr>
              <a:t>de hepatotoxicidad</a:t>
            </a:r>
            <a:r>
              <a:rPr lang="es-ES" sz="2000" dirty="0" smtClean="0">
                <a:cs typeface="Arial" pitchFamily="34"/>
              </a:rPr>
              <a:t>.</a:t>
            </a:r>
            <a:endParaRPr lang="es-ES" sz="2000" dirty="0">
              <a:cs typeface="Arial" pitchFamily="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4C2228-F072-4D2A-A611-81519796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45" y="5812174"/>
            <a:ext cx="3806541" cy="70342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56" y="199406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2655-B25A-4BD5-B4B1-F5CBF39C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5481" y="3213507"/>
            <a:ext cx="9724427" cy="3320643"/>
          </a:xfrm>
        </p:spPr>
        <p:txBody>
          <a:bodyPr>
            <a:noAutofit/>
          </a:bodyPr>
          <a:lstStyle/>
          <a:p>
            <a:pPr marL="533387" indent="-533387" algn="just">
              <a:lnSpc>
                <a:spcPct val="150000"/>
              </a:lnSpc>
              <a:buFont typeface="+mj-lt"/>
              <a:buAutoNum type="romanLcPeriod"/>
            </a:pPr>
            <a:r>
              <a:rPr lang="es-ES" sz="1500" dirty="0" smtClean="0">
                <a:latin typeface="+mj-lt"/>
                <a:cs typeface="Arial" pitchFamily="34"/>
              </a:rPr>
              <a:t>La administración de Esmya está </a:t>
            </a:r>
            <a:r>
              <a:rPr lang="es-ES" sz="1500" b="1" u="sng" dirty="0" smtClean="0">
                <a:latin typeface="+mj-lt"/>
                <a:cs typeface="Arial" pitchFamily="34"/>
              </a:rPr>
              <a:t>contraindicada en pacientes con trastornos hepáticos subyacentes. </a:t>
            </a:r>
          </a:p>
          <a:p>
            <a:pPr marL="533387" indent="-533387" algn="just">
              <a:lnSpc>
                <a:spcPct val="150000"/>
              </a:lnSpc>
              <a:buFont typeface="+mj-lt"/>
              <a:buAutoNum type="romanLcPeriod"/>
            </a:pPr>
            <a:r>
              <a:rPr lang="es-ES" sz="1500" dirty="0" smtClean="0">
                <a:latin typeface="+mj-lt"/>
                <a:cs typeface="Arial" pitchFamily="34"/>
              </a:rPr>
              <a:t>Se </a:t>
            </a:r>
            <a:r>
              <a:rPr lang="es-ES" sz="1500" dirty="0">
                <a:latin typeface="+mj-lt"/>
                <a:cs typeface="Arial" pitchFamily="34"/>
              </a:rPr>
              <a:t>deben realizar pruebas de </a:t>
            </a:r>
            <a:r>
              <a:rPr lang="es-ES" sz="1500" b="1" u="sng" dirty="0">
                <a:latin typeface="+mj-lt"/>
                <a:cs typeface="Arial" pitchFamily="34"/>
              </a:rPr>
              <a:t>función hepática antes de iniciar cada ciclo de tratamiento</a:t>
            </a:r>
            <a:r>
              <a:rPr lang="es-ES" sz="1500" dirty="0">
                <a:latin typeface="+mj-lt"/>
                <a:cs typeface="Arial" pitchFamily="34"/>
              </a:rPr>
              <a:t>, y el tratamiento no se iniciará si las concentraciones de enzimas hepáticas </a:t>
            </a:r>
            <a:r>
              <a:rPr lang="es-ES" sz="1500" u="sng" dirty="0">
                <a:latin typeface="+mj-lt"/>
                <a:cs typeface="Arial" pitchFamily="34"/>
              </a:rPr>
              <a:t>son superiores a </a:t>
            </a:r>
            <a:r>
              <a:rPr lang="es-ES" sz="1500" u="sng" dirty="0">
                <a:solidFill>
                  <a:srgbClr val="FF0000"/>
                </a:solidFill>
                <a:latin typeface="+mj-lt"/>
                <a:cs typeface="Arial" pitchFamily="34"/>
              </a:rPr>
              <a:t>2 veces </a:t>
            </a:r>
            <a:r>
              <a:rPr lang="es-ES" sz="1500" u="sng" dirty="0">
                <a:latin typeface="+mj-lt"/>
                <a:cs typeface="Arial" pitchFamily="34"/>
              </a:rPr>
              <a:t>el límite superior </a:t>
            </a:r>
            <a:r>
              <a:rPr lang="es-ES" sz="1500" u="sng" dirty="0" smtClean="0">
                <a:latin typeface="+mj-lt"/>
                <a:cs typeface="Arial" pitchFamily="34"/>
              </a:rPr>
              <a:t>de la normalidad </a:t>
            </a:r>
            <a:r>
              <a:rPr lang="es-ES" sz="1500" u="sng" dirty="0">
                <a:latin typeface="+mj-lt"/>
                <a:cs typeface="Arial" pitchFamily="34"/>
              </a:rPr>
              <a:t>(LSN).</a:t>
            </a:r>
          </a:p>
          <a:p>
            <a:pPr marL="533387" indent="-533387" algn="just">
              <a:lnSpc>
                <a:spcPct val="150000"/>
              </a:lnSpc>
              <a:buFont typeface="+mj-lt"/>
              <a:buAutoNum type="romanLcPeriod"/>
            </a:pPr>
            <a:r>
              <a:rPr lang="es-ES" sz="1500" dirty="0">
                <a:latin typeface="+mj-lt"/>
                <a:cs typeface="Arial" pitchFamily="34"/>
              </a:rPr>
              <a:t>Se realizarán </a:t>
            </a:r>
            <a:r>
              <a:rPr lang="es-ES" sz="1500" b="1" u="sng" dirty="0">
                <a:latin typeface="+mj-lt"/>
                <a:cs typeface="Arial" pitchFamily="34"/>
              </a:rPr>
              <a:t>pruebas de función hepática una vez al mes durante los dos primeros ciclos de tratamiento</a:t>
            </a:r>
            <a:r>
              <a:rPr lang="es-ES" sz="1500" dirty="0">
                <a:latin typeface="+mj-lt"/>
                <a:cs typeface="Arial" pitchFamily="34"/>
              </a:rPr>
              <a:t>, y entre dos y cuatro semanas después de finalizar el tratamiento. Si las </a:t>
            </a:r>
            <a:r>
              <a:rPr lang="es-ES" sz="1500" dirty="0" smtClean="0">
                <a:latin typeface="+mj-lt"/>
                <a:cs typeface="Arial" pitchFamily="34"/>
              </a:rPr>
              <a:t>concentraciones </a:t>
            </a:r>
            <a:r>
              <a:rPr lang="es-ES" sz="1500" dirty="0">
                <a:latin typeface="+mj-lt"/>
                <a:cs typeface="Arial" pitchFamily="34"/>
              </a:rPr>
              <a:t>de enzimas hepáticas </a:t>
            </a:r>
            <a:r>
              <a:rPr lang="es-ES" sz="1500" dirty="0" smtClean="0">
                <a:latin typeface="+mj-lt"/>
                <a:cs typeface="Arial" pitchFamily="34"/>
              </a:rPr>
              <a:t>superan</a:t>
            </a:r>
            <a:r>
              <a:rPr lang="es-ES" sz="1500" dirty="0" smtClean="0">
                <a:solidFill>
                  <a:srgbClr val="FF0000"/>
                </a:solidFill>
                <a:latin typeface="+mj-lt"/>
                <a:cs typeface="Arial" pitchFamily="34"/>
              </a:rPr>
              <a:t> </a:t>
            </a:r>
            <a:r>
              <a:rPr lang="es-ES" sz="1500" dirty="0">
                <a:solidFill>
                  <a:srgbClr val="FF0000"/>
                </a:solidFill>
                <a:latin typeface="+mj-lt"/>
                <a:cs typeface="Arial" pitchFamily="34"/>
              </a:rPr>
              <a:t>3 veces </a:t>
            </a:r>
            <a:r>
              <a:rPr lang="es-ES" sz="1500" dirty="0">
                <a:latin typeface="+mj-lt"/>
                <a:cs typeface="Arial" pitchFamily="34"/>
              </a:rPr>
              <a:t>el </a:t>
            </a:r>
            <a:r>
              <a:rPr lang="es-ES" sz="1500" dirty="0" smtClean="0">
                <a:latin typeface="+mj-lt"/>
                <a:cs typeface="Arial" pitchFamily="34"/>
              </a:rPr>
              <a:t>LSN, se interrumpirá </a:t>
            </a:r>
            <a:r>
              <a:rPr lang="es-ES" sz="1500" dirty="0">
                <a:latin typeface="+mj-lt"/>
                <a:cs typeface="Arial" pitchFamily="34"/>
              </a:rPr>
              <a:t>el </a:t>
            </a:r>
            <a:r>
              <a:rPr lang="es-ES" sz="1500" dirty="0" smtClean="0">
                <a:latin typeface="+mj-lt"/>
                <a:cs typeface="Arial" pitchFamily="34"/>
              </a:rPr>
              <a:t>tratamiento.</a:t>
            </a:r>
            <a:endParaRPr lang="es-ES" sz="1600" dirty="0">
              <a:latin typeface="+mj-lt"/>
              <a:cs typeface="Arial" pitchFamily="34"/>
            </a:endParaRPr>
          </a:p>
          <a:p>
            <a:pPr marL="0" indent="0">
              <a:lnSpc>
                <a:spcPct val="70000"/>
              </a:lnSpc>
              <a:buNone/>
            </a:pPr>
            <a:endParaRPr lang="es-ES" sz="1467" dirty="0">
              <a:latin typeface="Arial" pitchFamily="34"/>
              <a:cs typeface="Arial" pitchFamily="34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7892" t="1824" r="24084" b="60784"/>
          <a:stretch/>
        </p:blipFill>
        <p:spPr>
          <a:xfrm>
            <a:off x="1409700" y="179324"/>
            <a:ext cx="6248400" cy="2735326"/>
          </a:xfrm>
          <a:prstGeom prst="rect">
            <a:avLst/>
          </a:prstGeom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1A3AD836-8FBB-4BF4-81BA-3D3A32E71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25" y="1385835"/>
            <a:ext cx="7669285" cy="16782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9825" y="3124201"/>
            <a:ext cx="765076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2655-B25A-4BD5-B4B1-F5CBF39C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99231" y="3023007"/>
            <a:ext cx="9724427" cy="35682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500" dirty="0" smtClean="0">
                <a:latin typeface="+mj-lt"/>
                <a:cs typeface="Arial" pitchFamily="34"/>
              </a:rPr>
              <a:t>iv</a:t>
            </a:r>
            <a:r>
              <a:rPr lang="es-ES" sz="1600" dirty="0" smtClean="0">
                <a:latin typeface="+mj-lt"/>
                <a:cs typeface="Arial" pitchFamily="34"/>
              </a:rPr>
              <a:t>. </a:t>
            </a:r>
            <a:r>
              <a:rPr lang="es-ES" sz="1600" b="1" u="sng" dirty="0" smtClean="0">
                <a:latin typeface="+mj-lt"/>
                <a:cs typeface="Arial" pitchFamily="34"/>
              </a:rPr>
              <a:t>La </a:t>
            </a:r>
            <a:r>
              <a:rPr lang="es-ES" sz="1600" b="1" u="sng" dirty="0">
                <a:latin typeface="+mj-lt"/>
                <a:cs typeface="Arial" pitchFamily="34"/>
              </a:rPr>
              <a:t>caja del medicamento incluirá una tarjeta </a:t>
            </a:r>
            <a:r>
              <a:rPr lang="es-ES" sz="1600" dirty="0">
                <a:latin typeface="+mj-lt"/>
                <a:cs typeface="Arial" pitchFamily="34"/>
              </a:rPr>
              <a:t>para informar a las pacientes de la necesidad de controles hepáticos y </a:t>
            </a:r>
            <a:r>
              <a:rPr lang="es-ES" sz="1600" dirty="0" smtClean="0">
                <a:latin typeface="+mj-lt"/>
                <a:cs typeface="Arial" pitchFamily="34"/>
              </a:rPr>
              <a:t>de </a:t>
            </a:r>
            <a:r>
              <a:rPr lang="es-ES" sz="1600" dirty="0">
                <a:latin typeface="+mj-lt"/>
                <a:cs typeface="Arial" pitchFamily="34"/>
              </a:rPr>
              <a:t>contactar con su médico en caso de </a:t>
            </a:r>
            <a:r>
              <a:rPr lang="es-ES" sz="1600" dirty="0" smtClean="0">
                <a:latin typeface="+mj-lt"/>
                <a:cs typeface="Arial" pitchFamily="34"/>
              </a:rPr>
              <a:t>síntomas </a:t>
            </a:r>
            <a:r>
              <a:rPr lang="es-ES" sz="1600" dirty="0">
                <a:latin typeface="+mj-lt"/>
                <a:cs typeface="Arial" pitchFamily="34"/>
              </a:rPr>
              <a:t>de daño hepático </a:t>
            </a:r>
            <a:r>
              <a:rPr lang="es-ES" sz="1600" dirty="0" smtClean="0">
                <a:latin typeface="+mj-lt"/>
                <a:cs typeface="Arial" pitchFamily="34"/>
              </a:rPr>
              <a:t>(cansancio</a:t>
            </a:r>
            <a:r>
              <a:rPr lang="es-ES" sz="1600" dirty="0">
                <a:latin typeface="+mj-lt"/>
                <a:cs typeface="Arial" pitchFamily="34"/>
              </a:rPr>
              <a:t>, piel amarillenta, orina oscura, náuseas y vómitos</a:t>
            </a:r>
            <a:r>
              <a:rPr lang="es-ES" sz="1600" dirty="0" smtClean="0">
                <a:latin typeface="+mj-lt"/>
                <a:cs typeface="Arial" pitchFamily="34"/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1600" dirty="0">
              <a:latin typeface="+mj-lt"/>
              <a:cs typeface="Arial" pitchFamily="34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600" dirty="0" smtClean="0">
                <a:latin typeface="+mj-lt"/>
                <a:cs typeface="Arial" pitchFamily="34"/>
              </a:rPr>
              <a:t>v. </a:t>
            </a:r>
            <a:r>
              <a:rPr lang="es-ES" sz="1600" dirty="0" smtClean="0">
                <a:cs typeface="Arial" panose="020B0604020202020204" pitchFamily="34" charset="0"/>
              </a:rPr>
              <a:t>El tratamiento con Esmya debe ser iniciado y supervisado por </a:t>
            </a:r>
            <a:r>
              <a:rPr lang="es-ES" sz="1600" b="1" u="sng" dirty="0" smtClean="0">
                <a:cs typeface="Arial" panose="020B0604020202020204" pitchFamily="34" charset="0"/>
              </a:rPr>
              <a:t>médicos con experiencia </a:t>
            </a:r>
            <a:r>
              <a:rPr lang="es-ES" sz="1600" dirty="0" smtClean="0">
                <a:cs typeface="Arial" panose="020B0604020202020204" pitchFamily="34" charset="0"/>
              </a:rPr>
              <a:t>en el diagnóstico y el tratamiento de los </a:t>
            </a:r>
            <a:r>
              <a:rPr lang="es-ES" sz="1600" b="1" u="sng" dirty="0" smtClean="0">
                <a:cs typeface="Arial" panose="020B0604020202020204" pitchFamily="34" charset="0"/>
              </a:rPr>
              <a:t>miomas uterinos</a:t>
            </a:r>
            <a:r>
              <a:rPr lang="es-ES" sz="16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" sz="1600" dirty="0" smtClean="0">
              <a:latin typeface="+mj-lt"/>
              <a:cs typeface="Arial" pitchFamily="34"/>
            </a:endParaRPr>
          </a:p>
          <a:p>
            <a:pPr marL="380990" indent="-380990">
              <a:lnSpc>
                <a:spcPct val="70000"/>
              </a:lnSpc>
              <a:buFont typeface="+mj-lt"/>
              <a:buAutoNum type="romanLcPeriod" startAt="4"/>
            </a:pPr>
            <a:endParaRPr lang="es-ES" sz="1467" dirty="0">
              <a:latin typeface="Arial" pitchFamily="34"/>
              <a:cs typeface="Arial" pitchFamily="34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7453" t="1824" r="24084" b="60948"/>
          <a:stretch/>
        </p:blipFill>
        <p:spPr>
          <a:xfrm>
            <a:off x="1009650" y="-53156"/>
            <a:ext cx="6305550" cy="27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448" r="28280"/>
          <a:stretch/>
        </p:blipFill>
        <p:spPr>
          <a:xfrm rot="16200000">
            <a:off x="3437189" y="499154"/>
            <a:ext cx="5338912" cy="6936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97FB9-4955-4DC1-971E-7E95B55F7F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PROTOCOLO SEGO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2974941" y="4627418"/>
            <a:ext cx="1015168" cy="513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830311" y="5141201"/>
            <a:ext cx="1551585" cy="352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237266" y="5317549"/>
            <a:ext cx="1025683" cy="352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2364" t="16518" r="33803" b="9554"/>
          <a:stretch/>
        </p:blipFill>
        <p:spPr>
          <a:xfrm>
            <a:off x="940526" y="444137"/>
            <a:ext cx="1423852" cy="1749177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7685487" y="2595167"/>
            <a:ext cx="1015168" cy="5137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9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021" y="401717"/>
            <a:ext cx="6942961" cy="1103214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¿Existe un tratamiento </a:t>
            </a:r>
            <a:r>
              <a:rPr lang="es-ES" sz="4000" b="1" u="sng" dirty="0" smtClean="0"/>
              <a:t>IDEAL</a:t>
            </a:r>
            <a:r>
              <a:rPr lang="es-ES" sz="4000" b="1" dirty="0" smtClean="0"/>
              <a:t> para los miomas?</a:t>
            </a:r>
            <a:endParaRPr lang="es-ES" sz="4000" b="1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2604711" y="2191848"/>
            <a:ext cx="6664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dirty="0" smtClean="0"/>
              <a:t>Eficaz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dirty="0" smtClean="0"/>
              <a:t>Rápido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dirty="0" smtClean="0"/>
              <a:t>Seguro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dirty="0" smtClean="0"/>
              <a:t>Buena tolerancia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dirty="0" smtClean="0"/>
              <a:t>Baja recurrencia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800" dirty="0" smtClean="0"/>
              <a:t>Preservación de la fertilidad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82" y="3214982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75" y="1590483"/>
            <a:ext cx="6194551" cy="4826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923321" y="1919353"/>
            <a:ext cx="5981296" cy="4674931"/>
            <a:chOff x="5923321" y="1919353"/>
            <a:chExt cx="5981296" cy="467493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321" y="2009582"/>
              <a:ext cx="5981296" cy="4584701"/>
            </a:xfrm>
            <a:prstGeom prst="rect">
              <a:avLst/>
            </a:prstGeom>
          </p:spPr>
        </p:pic>
        <p:sp>
          <p:nvSpPr>
            <p:cNvPr id="20" name="Elipse 19"/>
            <p:cNvSpPr/>
            <p:nvPr/>
          </p:nvSpPr>
          <p:spPr>
            <a:xfrm>
              <a:off x="6142066" y="1919353"/>
              <a:ext cx="5125371" cy="67365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/>
            <p:cNvSpPr/>
            <p:nvPr/>
          </p:nvSpPr>
          <p:spPr>
            <a:xfrm>
              <a:off x="6142066" y="3593851"/>
              <a:ext cx="5125371" cy="8897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b="6786"/>
          <a:stretch/>
        </p:blipFill>
        <p:spPr>
          <a:xfrm>
            <a:off x="809898" y="330526"/>
            <a:ext cx="5876034" cy="1122721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458159" y="2678739"/>
            <a:ext cx="5043031" cy="1844675"/>
            <a:chOff x="458158" y="2678738"/>
            <a:chExt cx="5043031" cy="1844675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158" y="2678738"/>
              <a:ext cx="5043031" cy="1844675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 rot="20345369">
              <a:off x="2627459" y="3841482"/>
              <a:ext cx="198663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rgbClr val="FF0000"/>
                  </a:solidFill>
                </a:rPr>
                <a:t>Updated</a:t>
              </a:r>
              <a:r>
                <a:rPr lang="es-ES" sz="1600" b="1" dirty="0">
                  <a:solidFill>
                    <a:srgbClr val="FF0000"/>
                  </a:solidFill>
                </a:rPr>
                <a:t> Nov 18</a:t>
              </a: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6422714" y="5896784"/>
            <a:ext cx="4334933" cy="65451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3629" t="11340" r="21755" b="28839"/>
          <a:stretch/>
        </p:blipFill>
        <p:spPr>
          <a:xfrm>
            <a:off x="1123407" y="413323"/>
            <a:ext cx="3783429" cy="232987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5765973" y="221839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 El </a:t>
            </a:r>
            <a:r>
              <a:rPr lang="es-ES" dirty="0" smtClean="0"/>
              <a:t>AUP </a:t>
            </a:r>
            <a:r>
              <a:rPr lang="es-ES" dirty="0"/>
              <a:t>ha supuesto una revolución en el tratamiento de los miomas. Hoy en día </a:t>
            </a:r>
            <a:r>
              <a:rPr lang="es-ES" u="sng" dirty="0">
                <a:solidFill>
                  <a:srgbClr val="FF0000"/>
                </a:solidFill>
              </a:rPr>
              <a:t>es el único fármaco con indicación en ficha técnica para el tratamiento a largo plazo de miomas</a:t>
            </a:r>
            <a:r>
              <a:rPr lang="es-ES" dirty="0"/>
              <a:t> con síntomas moderados o graves. Está considerado como el tratamiento médico de </a:t>
            </a:r>
            <a:r>
              <a:rPr lang="es-ES" u="sng" dirty="0">
                <a:solidFill>
                  <a:srgbClr val="FF0000"/>
                </a:solidFill>
              </a:rPr>
              <a:t>mayor </a:t>
            </a:r>
            <a:r>
              <a:rPr lang="es-ES" u="sng" dirty="0" smtClean="0">
                <a:solidFill>
                  <a:srgbClr val="FF0000"/>
                </a:solidFill>
              </a:rPr>
              <a:t>efectividad</a:t>
            </a:r>
            <a:r>
              <a:rPr lang="es-ES" dirty="0" smtClean="0"/>
              <a:t> </a:t>
            </a:r>
            <a:r>
              <a:rPr lang="es-ES" dirty="0"/>
              <a:t>en el control de los síntomas asociados a los miomas uterinos, y </a:t>
            </a:r>
            <a:r>
              <a:rPr lang="es-ES" dirty="0" smtClean="0"/>
              <a:t>ha demostrado </a:t>
            </a:r>
            <a:r>
              <a:rPr lang="es-ES" dirty="0"/>
              <a:t>su </a:t>
            </a:r>
            <a:r>
              <a:rPr lang="es-ES" u="sng" dirty="0" smtClean="0">
                <a:solidFill>
                  <a:srgbClr val="FF0000"/>
                </a:solidFill>
              </a:rPr>
              <a:t>seguridad y eficacia</a:t>
            </a:r>
            <a:r>
              <a:rPr lang="es-ES" dirty="0" smtClean="0"/>
              <a:t> en </a:t>
            </a:r>
            <a:r>
              <a:rPr lang="es-ES" dirty="0"/>
              <a:t>varios ensayos clínicos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8874" t="15950" r="38157" b="20719"/>
          <a:stretch/>
        </p:blipFill>
        <p:spPr>
          <a:xfrm>
            <a:off x="1207199" y="3493324"/>
            <a:ext cx="4230806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7FB9-4955-4DC1-971E-7E95B55F7F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ES" sz="4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60BB2-36BD-4BB9-B067-DAA058C583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19821" y="1202267"/>
            <a:ext cx="9423817" cy="5384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867" b="1" dirty="0">
              <a:latin typeface="Arial" pitchFamily="34"/>
              <a:cs typeface="Arial" pitchFamily="34"/>
            </a:endParaRPr>
          </a:p>
          <a:p>
            <a:pPr lvl="0" algn="just">
              <a:lnSpc>
                <a:spcPct val="170000"/>
              </a:lnSpc>
            </a:pPr>
            <a:r>
              <a:rPr lang="es-ES" sz="2000" b="1" dirty="0" smtClean="0">
                <a:latin typeface="+mj-lt"/>
                <a:cs typeface="Arial" pitchFamily="34"/>
              </a:rPr>
              <a:t>ESMYA® </a:t>
            </a:r>
            <a:r>
              <a:rPr lang="es-ES" sz="2000" dirty="0">
                <a:latin typeface="+mj-lt"/>
                <a:cs typeface="Arial" pitchFamily="34"/>
              </a:rPr>
              <a:t>ha sido </a:t>
            </a:r>
            <a:r>
              <a:rPr lang="es-ES" sz="2000" b="1" dirty="0">
                <a:latin typeface="+mj-lt"/>
                <a:cs typeface="Arial" pitchFamily="34"/>
              </a:rPr>
              <a:t>examinado </a:t>
            </a:r>
            <a:r>
              <a:rPr lang="es-ES" sz="2000" b="1" dirty="0" smtClean="0">
                <a:latin typeface="+mj-lt"/>
                <a:cs typeface="Arial" pitchFamily="34"/>
              </a:rPr>
              <a:t>exhaustivamente</a:t>
            </a:r>
          </a:p>
          <a:p>
            <a:pPr lvl="0" algn="just">
              <a:lnSpc>
                <a:spcPct val="170000"/>
              </a:lnSpc>
            </a:pPr>
            <a:endParaRPr lang="es-ES" sz="300" b="1" dirty="0">
              <a:latin typeface="+mj-lt"/>
              <a:cs typeface="Arial" pitchFamily="34"/>
            </a:endParaRPr>
          </a:p>
          <a:p>
            <a:pPr lvl="0" algn="just">
              <a:lnSpc>
                <a:spcPct val="170000"/>
              </a:lnSpc>
            </a:pPr>
            <a:r>
              <a:rPr lang="es-ES" sz="2000" dirty="0">
                <a:latin typeface="+mj-lt"/>
                <a:cs typeface="Arial" pitchFamily="34"/>
              </a:rPr>
              <a:t>La</a:t>
            </a:r>
            <a:r>
              <a:rPr lang="es-ES" sz="2000" b="1" dirty="0">
                <a:latin typeface="+mj-lt"/>
                <a:cs typeface="Arial" pitchFamily="34"/>
              </a:rPr>
              <a:t> </a:t>
            </a:r>
            <a:r>
              <a:rPr lang="es-ES" sz="2000" dirty="0">
                <a:latin typeface="+mj-lt"/>
                <a:cs typeface="Arial" pitchFamily="34"/>
              </a:rPr>
              <a:t>relación</a:t>
            </a:r>
            <a:r>
              <a:rPr lang="es-ES" sz="2000" b="1" dirty="0">
                <a:latin typeface="+mj-lt"/>
                <a:cs typeface="Arial" pitchFamily="34"/>
              </a:rPr>
              <a:t> riesgo–beneficio </a:t>
            </a:r>
            <a:r>
              <a:rPr lang="es-ES" sz="2000" dirty="0">
                <a:latin typeface="+mj-lt"/>
                <a:cs typeface="Arial" pitchFamily="34"/>
              </a:rPr>
              <a:t>de </a:t>
            </a:r>
            <a:r>
              <a:rPr lang="es-ES" sz="2000" dirty="0" smtClean="0">
                <a:latin typeface="+mj-lt"/>
                <a:cs typeface="Arial" pitchFamily="34"/>
              </a:rPr>
              <a:t>ESMYA® </a:t>
            </a:r>
            <a:r>
              <a:rPr lang="es-ES" sz="2000" dirty="0">
                <a:latin typeface="+mj-lt"/>
                <a:cs typeface="Arial" pitchFamily="34"/>
              </a:rPr>
              <a:t>continúa siendo </a:t>
            </a:r>
            <a:r>
              <a:rPr lang="es-ES" sz="2000" b="1" dirty="0" smtClean="0">
                <a:latin typeface="+mj-lt"/>
                <a:cs typeface="Arial" pitchFamily="34"/>
              </a:rPr>
              <a:t>favorable</a:t>
            </a:r>
          </a:p>
          <a:p>
            <a:pPr lvl="0" algn="just">
              <a:lnSpc>
                <a:spcPct val="170000"/>
              </a:lnSpc>
            </a:pPr>
            <a:endParaRPr lang="es-ES" sz="300" b="1" dirty="0">
              <a:latin typeface="+mj-lt"/>
              <a:cs typeface="Arial" pitchFamily="34"/>
            </a:endParaRPr>
          </a:p>
          <a:p>
            <a:pPr algn="just">
              <a:lnSpc>
                <a:spcPct val="170000"/>
              </a:lnSpc>
            </a:pPr>
            <a:r>
              <a:rPr lang="es-ES" sz="2000" dirty="0">
                <a:latin typeface="+mj-lt"/>
                <a:cs typeface="Arial" pitchFamily="34"/>
              </a:rPr>
              <a:t>Los </a:t>
            </a:r>
            <a:r>
              <a:rPr lang="es-ES" sz="2000" b="1" dirty="0">
                <a:latin typeface="+mj-lt"/>
                <a:cs typeface="Arial" pitchFamily="34"/>
              </a:rPr>
              <a:t>efectos beneficiosos probados </a:t>
            </a:r>
            <a:r>
              <a:rPr lang="es-ES" sz="2000" dirty="0">
                <a:latin typeface="+mj-lt"/>
                <a:cs typeface="Arial" pitchFamily="34"/>
              </a:rPr>
              <a:t>de </a:t>
            </a:r>
            <a:r>
              <a:rPr lang="es-ES" sz="2000" dirty="0" smtClean="0">
                <a:latin typeface="+mj-lt"/>
                <a:cs typeface="Arial" pitchFamily="34"/>
              </a:rPr>
              <a:t>ESMYA</a:t>
            </a:r>
            <a:r>
              <a:rPr lang="es-ES" sz="2000" b="1" dirty="0" smtClean="0">
                <a:latin typeface="+mj-lt"/>
                <a:cs typeface="Arial" pitchFamily="34"/>
              </a:rPr>
              <a:t>®</a:t>
            </a:r>
            <a:r>
              <a:rPr lang="es-ES" sz="2000" dirty="0" smtClean="0">
                <a:latin typeface="+mj-lt"/>
                <a:cs typeface="Arial" pitchFamily="34"/>
              </a:rPr>
              <a:t> son:</a:t>
            </a:r>
            <a:endParaRPr lang="es-ES" sz="2000" dirty="0">
              <a:latin typeface="+mj-lt"/>
              <a:cs typeface="Arial" pitchFamily="34"/>
            </a:endParaRPr>
          </a:p>
          <a:p>
            <a:pPr lvl="0" algn="just">
              <a:lnSpc>
                <a:spcPct val="100000"/>
              </a:lnSpc>
            </a:pPr>
            <a:endParaRPr lang="es-ES" sz="100" dirty="0">
              <a:latin typeface="+mj-lt"/>
            </a:endParaRPr>
          </a:p>
          <a:p>
            <a:pPr lvl="1" algn="just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1733" dirty="0">
                <a:latin typeface="+mj-lt"/>
              </a:rPr>
              <a:t>Control del sangrado rápido </a:t>
            </a:r>
          </a:p>
          <a:p>
            <a:pPr lvl="1" algn="just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1733" dirty="0" smtClean="0">
                <a:latin typeface="+mj-lt"/>
              </a:rPr>
              <a:t>Reducción acumulada con el uso repetido, y mantenida </a:t>
            </a:r>
            <a:r>
              <a:rPr lang="es-ES" sz="1733" dirty="0">
                <a:latin typeface="+mj-lt"/>
              </a:rPr>
              <a:t>del </a:t>
            </a:r>
            <a:r>
              <a:rPr lang="es-ES" sz="1733" dirty="0" smtClean="0">
                <a:latin typeface="+mj-lt"/>
              </a:rPr>
              <a:t>volumen</a:t>
            </a:r>
          </a:p>
          <a:p>
            <a:pPr lvl="1" algn="just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1733" dirty="0" smtClean="0">
                <a:latin typeface="+mj-lt"/>
              </a:rPr>
              <a:t>Buena tolerancia</a:t>
            </a:r>
          </a:p>
          <a:p>
            <a:pPr lvl="1" algn="just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1733" dirty="0" smtClean="0">
                <a:latin typeface="+mj-lt"/>
              </a:rPr>
              <a:t>Seguro</a:t>
            </a:r>
          </a:p>
          <a:p>
            <a:pPr lvl="1" algn="just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1733" dirty="0" smtClean="0">
                <a:latin typeface="+mj-lt"/>
              </a:rPr>
              <a:t>Tratamiento preoperatorio </a:t>
            </a:r>
            <a:r>
              <a:rPr lang="es-ES" sz="1400" dirty="0" smtClean="0">
                <a:latin typeface="+mj-lt"/>
              </a:rPr>
              <a:t>(cirugía en mejores condiciones, más sencilla, menos agresiva)</a:t>
            </a:r>
            <a:endParaRPr lang="es-ES" sz="1733" dirty="0" smtClean="0">
              <a:latin typeface="+mj-lt"/>
            </a:endParaRPr>
          </a:p>
          <a:p>
            <a:pPr lvl="1" algn="just">
              <a:lnSpc>
                <a:spcPct val="110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ES" sz="1733" dirty="0" smtClean="0">
                <a:latin typeface="+mj-lt"/>
              </a:rPr>
              <a:t>Tratamiento intermitente repetido </a:t>
            </a:r>
            <a:r>
              <a:rPr lang="es-ES" sz="1400" dirty="0" smtClean="0">
                <a:latin typeface="+mj-lt"/>
              </a:rPr>
              <a:t>(e</a:t>
            </a:r>
            <a:r>
              <a:rPr lang="es-ES" sz="1400" dirty="0" smtClean="0"/>
              <a:t>vita/</a:t>
            </a:r>
            <a:r>
              <a:rPr lang="es-ES" sz="1400" dirty="0" err="1" smtClean="0"/>
              <a:t>postpone</a:t>
            </a:r>
            <a:r>
              <a:rPr lang="es-ES" sz="1400" dirty="0" smtClean="0"/>
              <a:t> cirugía)</a:t>
            </a:r>
            <a:endParaRPr lang="es-ES" sz="1400" dirty="0">
              <a:latin typeface="+mj-lt"/>
            </a:endParaRPr>
          </a:p>
          <a:p>
            <a:pPr marL="0" indent="0" algn="just">
              <a:buNone/>
            </a:pPr>
            <a:endParaRPr lang="es-ES" sz="1867" dirty="0"/>
          </a:p>
          <a:p>
            <a:pPr lvl="0"/>
            <a:endParaRPr lang="es-ES" sz="1867" dirty="0">
              <a:latin typeface="Arial" pitchFamily="34"/>
              <a:cs typeface="Arial" pitchFamily="34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43" y="100187"/>
            <a:ext cx="1878677" cy="15655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20894632">
            <a:off x="8885317" y="3709999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¿TRATAMIENTO IDEAL?</a:t>
            </a:r>
            <a:endParaRPr lang="es-ES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4569589"/>
            <a:ext cx="3155579" cy="1966678"/>
          </a:xfrm>
        </p:spPr>
      </p:pic>
      <p:sp>
        <p:nvSpPr>
          <p:cNvPr id="6" name="Llamada rectangular redondeada 5"/>
          <p:cNvSpPr/>
          <p:nvPr/>
        </p:nvSpPr>
        <p:spPr>
          <a:xfrm>
            <a:off x="1574800" y="1354667"/>
            <a:ext cx="6553200" cy="3810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930398" y="1879600"/>
            <a:ext cx="57573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>Y ahora una vez informado …</a:t>
            </a:r>
          </a:p>
          <a:p>
            <a:pPr algn="ctr"/>
            <a:endParaRPr lang="es-ES" sz="3200" dirty="0"/>
          </a:p>
          <a:p>
            <a:pPr algn="ctr"/>
            <a:r>
              <a:rPr lang="es-E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TÚ DECIDES</a:t>
            </a:r>
            <a:endParaRPr lang="es-E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79324"/>
            <a:ext cx="6942961" cy="1103214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/>
              <a:t>OPCIONES TERAPEÚTICAS MÉDICAS PARA LOS MIOMAS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2145" y="1495875"/>
            <a:ext cx="8915400" cy="4566257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endParaRPr lang="es-ES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AINES, Ácido tranexámico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ACHO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Gestágenos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Esteroides androgénicos(</a:t>
            </a:r>
            <a:r>
              <a:rPr lang="es-ES" sz="2000" dirty="0" err="1" smtClean="0"/>
              <a:t>danazol</a:t>
            </a:r>
            <a:r>
              <a:rPr lang="es-ES" sz="2000" dirty="0" smtClean="0"/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E77D2D"/>
                </a:solidFill>
              </a:rPr>
              <a:t>Análogos </a:t>
            </a:r>
            <a:r>
              <a:rPr lang="es-ES" sz="2000" b="1" dirty="0" smtClean="0">
                <a:solidFill>
                  <a:srgbClr val="E77D2D"/>
                </a:solidFill>
              </a:rPr>
              <a:t>GnRH</a:t>
            </a:r>
            <a:endParaRPr lang="es-ES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dirty="0" smtClean="0"/>
              <a:t>Moduladores </a:t>
            </a:r>
            <a:r>
              <a:rPr lang="es-ES" sz="2000" dirty="0"/>
              <a:t>selectivos receptores </a:t>
            </a:r>
            <a:r>
              <a:rPr lang="es-ES" sz="2000" dirty="0" smtClean="0"/>
              <a:t>progesterona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2000" dirty="0" smtClean="0"/>
              <a:t> Mifepristona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2000" b="1" dirty="0" smtClean="0">
                <a:solidFill>
                  <a:srgbClr val="E77D2D"/>
                </a:solidFill>
              </a:rPr>
              <a:t>Acetato de ulipristal</a:t>
            </a:r>
          </a:p>
          <a:p>
            <a:pPr marL="914400" lvl="2" indent="0">
              <a:buNone/>
            </a:pPr>
            <a:endParaRPr lang="es-ES" sz="1600" dirty="0" smtClean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8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5">
            <a:extLst>
              <a:ext uri="{FF2B5EF4-FFF2-40B4-BE49-F238E27FC236}">
                <a16:creationId xmlns:a16="http://schemas.microsoft.com/office/drawing/2014/main" id="{D2AAE965-CBDB-4F77-A9DE-84A2AD54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65" y="707801"/>
            <a:ext cx="8388351" cy="720725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ACETATO DE ULIPRISTAL:  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Una nueva clase de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SPRM’s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277AA95-634B-4A60-B893-D29D77FF8E0A}"/>
              </a:ext>
            </a:extLst>
          </p:cNvPr>
          <p:cNvSpPr txBox="1">
            <a:spLocks/>
          </p:cNvSpPr>
          <p:nvPr/>
        </p:nvSpPr>
        <p:spPr bwMode="auto">
          <a:xfrm>
            <a:off x="2062165" y="1905000"/>
            <a:ext cx="8643935" cy="41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52388" indent="-52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30000"/>
              <a:buFont typeface="Arial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57188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●"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623888" indent="-266700" algn="l" defTabSz="714375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●"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898525" indent="-2651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●"/>
              <a:defRPr sz="1200" kern="120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163638" indent="-2746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●"/>
              <a:defRPr sz="1200" kern="120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39737"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tx2"/>
                </a:solidFill>
              </a:rPr>
              <a:t>Esteroide </a:t>
            </a:r>
            <a:r>
              <a:rPr lang="es-ES" sz="1800" dirty="0">
                <a:solidFill>
                  <a:schemeClr val="tx2"/>
                </a:solidFill>
              </a:rPr>
              <a:t>sintético derivado de la 19-norprogesterona</a:t>
            </a:r>
          </a:p>
          <a:p>
            <a:pPr>
              <a:buFont typeface="Arial" pitchFamily="34" charset="0"/>
              <a:buChar char="•"/>
              <a:defRPr/>
            </a:pPr>
            <a:endParaRPr lang="en-GB" sz="1400" dirty="0"/>
          </a:p>
          <a:p>
            <a:pPr>
              <a:buFont typeface="Arial" pitchFamily="34" charset="0"/>
              <a:buChar char="•"/>
              <a:defRPr/>
            </a:pPr>
            <a:endParaRPr lang="en-GB" sz="1400" dirty="0"/>
          </a:p>
          <a:p>
            <a:pPr>
              <a:buFont typeface="Arial" pitchFamily="34" charset="0"/>
              <a:buChar char="•"/>
              <a:defRPr/>
            </a:pPr>
            <a:endParaRPr lang="en-GB" sz="1400" dirty="0"/>
          </a:p>
          <a:p>
            <a:pPr>
              <a:buFont typeface="Arial" pitchFamily="34" charset="0"/>
              <a:buChar char="•"/>
              <a:defRPr/>
            </a:pPr>
            <a:endParaRPr lang="en-GB" sz="1400" dirty="0"/>
          </a:p>
          <a:p>
            <a:pPr marL="0" indent="0">
              <a:buNone/>
              <a:defRPr/>
            </a:pPr>
            <a:r>
              <a:rPr lang="en-GB" sz="1400" dirty="0"/>
              <a:t> </a:t>
            </a:r>
          </a:p>
          <a:p>
            <a:pPr marL="0" indent="0">
              <a:buNone/>
              <a:defRPr/>
            </a:pPr>
            <a:r>
              <a:rPr lang="en-GB" sz="1400" dirty="0"/>
              <a:t> </a:t>
            </a:r>
          </a:p>
          <a:p>
            <a:pPr marL="0" indent="0">
              <a:buNone/>
              <a:defRPr/>
            </a:pPr>
            <a:r>
              <a:rPr lang="en-GB" sz="1400" dirty="0"/>
              <a:t> </a:t>
            </a:r>
          </a:p>
        </p:txBody>
      </p:sp>
      <p:sp>
        <p:nvSpPr>
          <p:cNvPr id="13" name="1 Rectángulo">
            <a:extLst>
              <a:ext uri="{FF2B5EF4-FFF2-40B4-BE49-F238E27FC236}">
                <a16:creationId xmlns:a16="http://schemas.microsoft.com/office/drawing/2014/main" id="{4C9B469F-2241-41F7-BE16-30B011DC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7" y="6301237"/>
            <a:ext cx="6538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None/>
            </a:pPr>
            <a:r>
              <a:rPr lang="es-ES_tradnl" altLang="es-ES" sz="1400" b="1" dirty="0"/>
              <a:t>* SPRM: Moduladores selectivos de los receptores de la progesterona</a:t>
            </a:r>
          </a:p>
        </p:txBody>
      </p:sp>
      <p:pic>
        <p:nvPicPr>
          <p:cNvPr id="14" name="pasted-image.tiff">
            <a:extLst>
              <a:ext uri="{FF2B5EF4-FFF2-40B4-BE49-F238E27FC236}">
                <a16:creationId xmlns:a16="http://schemas.microsoft.com/office/drawing/2014/main" id="{698BA23E-E4FD-400D-BF46-8A75F979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636839"/>
            <a:ext cx="28082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08BE881-6425-44F7-83B8-CE1AA533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2" y="3357563"/>
            <a:ext cx="22383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CuadroTexto">
            <a:extLst>
              <a:ext uri="{FF2B5EF4-FFF2-40B4-BE49-F238E27FC236}">
                <a16:creationId xmlns:a16="http://schemas.microsoft.com/office/drawing/2014/main" id="{BF29B08D-5619-43D4-84E7-E8766E54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5516563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dirty="0">
                <a:solidFill>
                  <a:schemeClr val="tx2"/>
                </a:solidFill>
              </a:rPr>
              <a:t>Acetato de Ulipristal</a:t>
            </a:r>
            <a:endParaRPr lang="es-ES" altLang="es-ES" dirty="0"/>
          </a:p>
        </p:txBody>
      </p:sp>
      <p:sp>
        <p:nvSpPr>
          <p:cNvPr id="17" name="8 CuadroTexto">
            <a:extLst>
              <a:ext uri="{FF2B5EF4-FFF2-40B4-BE49-F238E27FC236}">
                <a16:creationId xmlns:a16="http://schemas.microsoft.com/office/drawing/2014/main" id="{202DC289-798A-418A-87F2-0F445881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551656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>
                <a:solidFill>
                  <a:schemeClr val="tx2"/>
                </a:solidFill>
              </a:rPr>
              <a:t>Progesterona</a:t>
            </a:r>
            <a:endParaRPr lang="es-ES" altLang="es-ES"/>
          </a:p>
        </p:txBody>
      </p:sp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4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309" y="6037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/>
              <a:t>MECANISMO DE ACCIÓN</a:t>
            </a:r>
            <a:endParaRPr lang="es-ES" sz="44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83" r="8976"/>
          <a:stretch/>
        </p:blipFill>
        <p:spPr>
          <a:xfrm>
            <a:off x="2560320" y="1397000"/>
            <a:ext cx="7703412" cy="529200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7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9487" y="368057"/>
            <a:ext cx="7750090" cy="100354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EFECTO </a:t>
            </a:r>
            <a:r>
              <a:rPr lang="es-ES" b="1" dirty="0" smtClean="0"/>
              <a:t>AUP </a:t>
            </a:r>
            <a:r>
              <a:rPr lang="es-ES" b="1" dirty="0"/>
              <a:t>SOBRE HIPÓFISIS –MIOMA -ENDOMETRIO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66925" y="1727324"/>
            <a:ext cx="7217751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2088" indent="-192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8788" indent="-192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83004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chemeClr val="accent6"/>
                </a:solidFill>
              </a:rPr>
              <a:t>Acciones </a:t>
            </a:r>
            <a:r>
              <a:rPr lang="es-ES_tradnl" altLang="es-ES" dirty="0" smtClean="0">
                <a:solidFill>
                  <a:schemeClr val="accent6"/>
                </a:solidFill>
              </a:rPr>
              <a:t>sobre </a:t>
            </a:r>
            <a:r>
              <a:rPr lang="es-ES_tradnl" altLang="es-ES" dirty="0">
                <a:solidFill>
                  <a:schemeClr val="accent6"/>
                </a:solidFill>
              </a:rPr>
              <a:t>el </a:t>
            </a:r>
            <a:r>
              <a:rPr lang="es-ES_tradnl" altLang="es-ES" b="1" dirty="0">
                <a:solidFill>
                  <a:schemeClr val="accent6"/>
                </a:solidFill>
              </a:rPr>
              <a:t>eje hipotálamo-hipofisario</a:t>
            </a:r>
          </a:p>
          <a:p>
            <a:pPr lvl="1">
              <a:spcBef>
                <a:spcPct val="20000"/>
              </a:spcBef>
              <a:buClr>
                <a:srgbClr val="811046"/>
              </a:buClr>
              <a:buSzPct val="140000"/>
              <a:buFont typeface="Arial" panose="020B0604020202020204" pitchFamily="34" charset="0"/>
              <a:buChar char="•"/>
            </a:pPr>
            <a:endParaRPr lang="es-ES_tradnl" altLang="es-ES" sz="700" dirty="0">
              <a:solidFill>
                <a:schemeClr val="tx2"/>
              </a:solidFill>
            </a:endParaRPr>
          </a:p>
          <a:p>
            <a:pPr lvl="2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</a:rPr>
              <a:t>Inhibe la ovulación </a:t>
            </a:r>
            <a:r>
              <a:rPr lang="es-ES_tradnl" altLang="es-ES" sz="1600" dirty="0" smtClean="0">
                <a:solidFill>
                  <a:schemeClr val="tx2"/>
                </a:solidFill>
              </a:rPr>
              <a:t>al prevenir el pico de FSH y LH</a:t>
            </a:r>
            <a:endParaRPr lang="es-ES_tradnl" altLang="es-ES" sz="1600" dirty="0">
              <a:solidFill>
                <a:schemeClr val="tx2"/>
              </a:solidFill>
            </a:endParaRPr>
          </a:p>
          <a:p>
            <a:pPr lvl="2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</a:rPr>
              <a:t>Mantiene </a:t>
            </a:r>
            <a:r>
              <a:rPr lang="es-ES_tradnl" altLang="es-ES" sz="1600" dirty="0" smtClean="0">
                <a:solidFill>
                  <a:schemeClr val="tx2"/>
                </a:solidFill>
              </a:rPr>
              <a:t>niveles medio </a:t>
            </a:r>
            <a:r>
              <a:rPr lang="es-ES_tradnl" altLang="es-ES" sz="1600" dirty="0">
                <a:solidFill>
                  <a:schemeClr val="tx2"/>
                </a:solidFill>
              </a:rPr>
              <a:t>de estradiol </a:t>
            </a:r>
          </a:p>
          <a:p>
            <a:pPr lvl="1">
              <a:spcBef>
                <a:spcPct val="20000"/>
              </a:spcBef>
              <a:buClr>
                <a:srgbClr val="811046"/>
              </a:buClr>
              <a:buSzPct val="140000"/>
              <a:buFont typeface="Arial" panose="020B0604020202020204" pitchFamily="34" charset="0"/>
              <a:buNone/>
            </a:pPr>
            <a:endParaRPr lang="es-ES_tradnl" altLang="es-ES" sz="28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buClr>
                <a:srgbClr val="83004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chemeClr val="accent6"/>
                </a:solidFill>
              </a:rPr>
              <a:t>Acción directa </a:t>
            </a:r>
            <a:r>
              <a:rPr lang="es-ES_tradnl" altLang="es-ES" dirty="0" smtClean="0">
                <a:solidFill>
                  <a:schemeClr val="accent6"/>
                </a:solidFill>
              </a:rPr>
              <a:t>sobre </a:t>
            </a:r>
            <a:r>
              <a:rPr lang="es-ES_tradnl" altLang="es-ES" dirty="0">
                <a:solidFill>
                  <a:schemeClr val="accent6"/>
                </a:solidFill>
              </a:rPr>
              <a:t>los </a:t>
            </a:r>
            <a:r>
              <a:rPr lang="es-ES_tradnl" altLang="es-ES" b="1" dirty="0">
                <a:solidFill>
                  <a:schemeClr val="accent6"/>
                </a:solidFill>
              </a:rPr>
              <a:t>miomas</a:t>
            </a:r>
          </a:p>
          <a:p>
            <a:pPr lvl="1">
              <a:spcBef>
                <a:spcPct val="20000"/>
              </a:spcBef>
              <a:buClr>
                <a:srgbClr val="811046"/>
              </a:buClr>
              <a:buSzPct val="140000"/>
              <a:buFont typeface="Arial" panose="020B0604020202020204" pitchFamily="34" charset="0"/>
              <a:buChar char="•"/>
            </a:pPr>
            <a:endParaRPr lang="es-ES_tradnl" altLang="es-ES" sz="700" dirty="0">
              <a:solidFill>
                <a:schemeClr val="tx2"/>
              </a:solidFill>
            </a:endParaRPr>
          </a:p>
          <a:p>
            <a:pPr lvl="2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</a:rPr>
              <a:t>Reduce su tamaño inhibiendo la proliferación celular</a:t>
            </a:r>
          </a:p>
          <a:p>
            <a:pPr lvl="2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</a:rPr>
              <a:t>Reduce su tamaño induciendo la apoptosis de las células miomatosas</a:t>
            </a:r>
          </a:p>
          <a:p>
            <a:pPr lvl="1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endParaRPr lang="es-ES_tradnl" altLang="es-ES" sz="28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buClr>
                <a:srgbClr val="830047"/>
              </a:buClr>
              <a:buSzPct val="150000"/>
              <a:buFont typeface="Arial" panose="020B0604020202020204" pitchFamily="34" charset="0"/>
              <a:buChar char="•"/>
            </a:pPr>
            <a:r>
              <a:rPr lang="es-ES_tradnl" altLang="es-ES" dirty="0">
                <a:solidFill>
                  <a:schemeClr val="accent6"/>
                </a:solidFill>
              </a:rPr>
              <a:t>Acción directa </a:t>
            </a:r>
            <a:r>
              <a:rPr lang="es-ES_tradnl" altLang="es-ES" dirty="0" smtClean="0">
                <a:solidFill>
                  <a:schemeClr val="accent6"/>
                </a:solidFill>
              </a:rPr>
              <a:t>sobre </a:t>
            </a:r>
            <a:r>
              <a:rPr lang="es-ES_tradnl" altLang="es-ES" dirty="0">
                <a:solidFill>
                  <a:schemeClr val="accent6"/>
                </a:solidFill>
              </a:rPr>
              <a:t>el </a:t>
            </a:r>
            <a:r>
              <a:rPr lang="es-ES_tradnl" altLang="es-ES" b="1" dirty="0" smtClean="0">
                <a:solidFill>
                  <a:schemeClr val="accent6"/>
                </a:solidFill>
              </a:rPr>
              <a:t>endometrio</a:t>
            </a:r>
          </a:p>
          <a:p>
            <a:pPr lvl="1">
              <a:spcBef>
                <a:spcPct val="20000"/>
              </a:spcBef>
              <a:buClr>
                <a:srgbClr val="830047"/>
              </a:buClr>
              <a:buSzPct val="150000"/>
              <a:buFont typeface="Arial" panose="020B0604020202020204" pitchFamily="34" charset="0"/>
              <a:buChar char="•"/>
            </a:pPr>
            <a:endParaRPr lang="es-ES_tradnl" altLang="es-ES" sz="600" dirty="0">
              <a:solidFill>
                <a:schemeClr val="tx2"/>
              </a:solidFill>
            </a:endParaRPr>
          </a:p>
          <a:p>
            <a:pPr lvl="2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</a:rPr>
              <a:t>Induce </a:t>
            </a:r>
            <a:r>
              <a:rPr lang="es-ES_tradnl" altLang="es-ES" sz="1600" dirty="0" smtClean="0">
                <a:solidFill>
                  <a:schemeClr val="tx2"/>
                </a:solidFill>
              </a:rPr>
              <a:t>amenorrea, reduciendo el sangrado excesivo de forma rápida</a:t>
            </a:r>
            <a:endParaRPr lang="es-ES_tradnl" altLang="es-ES" sz="1600" b="1" dirty="0">
              <a:solidFill>
                <a:schemeClr val="bg2"/>
              </a:solidFill>
            </a:endParaRPr>
          </a:p>
          <a:p>
            <a:pPr lvl="2">
              <a:spcBef>
                <a:spcPct val="20000"/>
              </a:spcBef>
              <a:buClr>
                <a:srgbClr val="81104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</a:rPr>
              <a:t>Cambios endometriales benignos = Cambios Endometriales Asociados a los MRP conocidos como </a:t>
            </a:r>
            <a:r>
              <a:rPr lang="es-ES" altLang="es-ES" sz="1600" dirty="0" smtClean="0">
                <a:solidFill>
                  <a:schemeClr val="tx2"/>
                </a:solidFill>
              </a:rPr>
              <a:t>PAEC</a:t>
            </a:r>
            <a:endParaRPr lang="es-ES_tradnl" altLang="es-ES" sz="16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buClr>
                <a:srgbClr val="811046"/>
              </a:buClr>
              <a:buSzPct val="140000"/>
              <a:buFont typeface="Arial" panose="020B0604020202020204" pitchFamily="34" charset="0"/>
              <a:buChar char="•"/>
            </a:pPr>
            <a:endParaRPr lang="es-ES_tradnl" altLang="es-ES" sz="1400" b="1" dirty="0">
              <a:solidFill>
                <a:schemeClr val="bg2"/>
              </a:solidFill>
            </a:endParaRPr>
          </a:p>
          <a:p>
            <a:pPr lvl="1">
              <a:spcBef>
                <a:spcPct val="20000"/>
              </a:spcBef>
              <a:buClr>
                <a:srgbClr val="811046"/>
              </a:buClr>
              <a:buSzPct val="140000"/>
              <a:buFont typeface="Arial" panose="020B0604020202020204" pitchFamily="34" charset="0"/>
              <a:buChar char="•"/>
            </a:pPr>
            <a:endParaRPr lang="es-ES_tradnl" altLang="es-ES" sz="1400" b="1" dirty="0">
              <a:solidFill>
                <a:schemeClr val="bg2"/>
              </a:solidFill>
            </a:endParaRPr>
          </a:p>
          <a:p>
            <a:pPr lvl="1">
              <a:spcBef>
                <a:spcPct val="20000"/>
              </a:spcBef>
              <a:buClr>
                <a:srgbClr val="811046"/>
              </a:buClr>
              <a:buSzPct val="140000"/>
              <a:buFont typeface="Arial" panose="020B0604020202020204" pitchFamily="34" charset="0"/>
              <a:buChar char="•"/>
            </a:pPr>
            <a:endParaRPr lang="es-ES" altLang="es-ES" sz="1400" b="1" dirty="0">
              <a:solidFill>
                <a:schemeClr val="bg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9577" y="1727324"/>
            <a:ext cx="935831" cy="119300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79577" y="3276054"/>
            <a:ext cx="941785" cy="12132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52446" y="5118000"/>
            <a:ext cx="957263" cy="12132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3917" t="18718" r="13765" b="21472"/>
          <a:stretch/>
        </p:blipFill>
        <p:spPr>
          <a:xfrm>
            <a:off x="1543050" y="1491708"/>
            <a:ext cx="10262149" cy="477172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1727324"/>
            <a:ext cx="9108884" cy="48746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29486" y="44643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dirty="0" smtClean="0"/>
              <a:t>DESARROLLO CLÍNICO DEL AUP</a:t>
            </a:r>
            <a:endParaRPr lang="es-ES" sz="4800" b="1" dirty="0"/>
          </a:p>
        </p:txBody>
      </p:sp>
      <p:sp>
        <p:nvSpPr>
          <p:cNvPr id="2" name="Elipse 1"/>
          <p:cNvSpPr/>
          <p:nvPr/>
        </p:nvSpPr>
        <p:spPr>
          <a:xfrm>
            <a:off x="1929486" y="3257550"/>
            <a:ext cx="2032914" cy="1333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7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8797" y="4464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PEARL I. EFICACIA AUP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5728" y="1727324"/>
            <a:ext cx="9108884" cy="48746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ES" sz="2000" dirty="0"/>
          </a:p>
          <a:p>
            <a:pPr algn="just">
              <a:lnSpc>
                <a:spcPct val="150000"/>
              </a:lnSpc>
            </a:pPr>
            <a:endParaRPr lang="es-ES" sz="20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73" y="179324"/>
            <a:ext cx="1224000" cy="154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5688" t="11718" r="14860" b="12561"/>
          <a:stretch/>
        </p:blipFill>
        <p:spPr>
          <a:xfrm>
            <a:off x="1087854" y="1568513"/>
            <a:ext cx="3523847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4310" r="16377" b="12807"/>
          <a:stretch/>
        </p:blipFill>
        <p:spPr>
          <a:xfrm>
            <a:off x="5395968" y="2179299"/>
            <a:ext cx="605720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juntas (ion)</Template>
  <TotalTime>1007</TotalTime>
  <Words>764</Words>
  <Application>Microsoft Office PowerPoint</Application>
  <PresentationFormat>Panorámica</PresentationFormat>
  <Paragraphs>157</Paragraphs>
  <Slides>33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Bahnschrift SemiBold</vt:lpstr>
      <vt:lpstr>Calibri</vt:lpstr>
      <vt:lpstr>Calibri Light</vt:lpstr>
      <vt:lpstr>Century Gothic</vt:lpstr>
      <vt:lpstr>Courier New</vt:lpstr>
      <vt:lpstr>Helvetica Narrow</vt:lpstr>
      <vt:lpstr>Wingdings</vt:lpstr>
      <vt:lpstr>Wingdings 2</vt:lpstr>
      <vt:lpstr>Wingdings 3</vt:lpstr>
      <vt:lpstr>HDOfficeLightV0</vt:lpstr>
      <vt:lpstr>Espiral</vt:lpstr>
      <vt:lpstr>TRATAMIENTOS MEDICOS ALTERNATIVOS:  ACETATO DE ULIPRISTAL</vt:lpstr>
      <vt:lpstr>OPCIONES TERAPEÚTICAS MÉDICAS PARA LOS MIOMAS</vt:lpstr>
      <vt:lpstr>¿Existe un tratamiento IDEAL para los miomas?</vt:lpstr>
      <vt:lpstr>OPCIONES TERAPEÚTICAS MÉDICAS PARA LOS MIOMAS</vt:lpstr>
      <vt:lpstr>ACETATO DE ULIPRISTAL:  Una nueva clase de SPRM’s*</vt:lpstr>
      <vt:lpstr>MECANISMO DE ACCIÓN</vt:lpstr>
      <vt:lpstr>EFECTO AUP SOBRE HIPÓFISIS –MIOMA -ENDOMETRIO </vt:lpstr>
      <vt:lpstr>DESARROLLO CLÍNICO DEL AUP</vt:lpstr>
      <vt:lpstr>PEARL I. EFICACIA AUP </vt:lpstr>
      <vt:lpstr>PEARL I. EFICACIA AUP </vt:lpstr>
      <vt:lpstr>PEARL I. EFICACIA AUP </vt:lpstr>
      <vt:lpstr>PEARL I. EFICACIA DEL AUP </vt:lpstr>
      <vt:lpstr>PEARL II </vt:lpstr>
      <vt:lpstr>PEARL II </vt:lpstr>
      <vt:lpstr>PEARL II. EFICACIA Y SEGURIDAD </vt:lpstr>
      <vt:lpstr>PEARL II. EFICACIA Y SEGURIDAD </vt:lpstr>
      <vt:lpstr>PEARL II. EFICACIA Y SEGURIDAD </vt:lpstr>
      <vt:lpstr>PEARL II. EFICACIA Y SEGURIDAD </vt:lpstr>
      <vt:lpstr>EFICACIA AUP</vt:lpstr>
      <vt:lpstr>PEARL III. AUP intermitente repetido </vt:lpstr>
      <vt:lpstr>PEARL III. AUP intermitente repetido </vt:lpstr>
      <vt:lpstr>PEARL IV </vt:lpstr>
      <vt:lpstr>PEARL IV </vt:lpstr>
      <vt:lpstr>Presentación de PowerPoint</vt:lpstr>
      <vt:lpstr>¿Existe un tratamiento IDEAL para los miomas?</vt:lpstr>
      <vt:lpstr>ALERTA SANITARIA (2017)</vt:lpstr>
      <vt:lpstr>Presentación de PowerPoint</vt:lpstr>
      <vt:lpstr>Presentación de PowerPoint</vt:lpstr>
      <vt:lpstr>PROTOCOLO SEGO</vt:lpstr>
      <vt:lpstr>Presentación de PowerPoint</vt:lpstr>
      <vt:lpstr>Presentación de PowerPoint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TRATAMIENTOS MEDICOS ALTERNATIVOS:  ACETATO DE ULIPRISTAL</dc:title>
  <dc:creator>beatriz jambrina briso-montiano</dc:creator>
  <cp:lastModifiedBy>ACER</cp:lastModifiedBy>
  <cp:revision>134</cp:revision>
  <dcterms:created xsi:type="dcterms:W3CDTF">2019-10-10T13:25:35Z</dcterms:created>
  <dcterms:modified xsi:type="dcterms:W3CDTF">2019-10-26T08:16:52Z</dcterms:modified>
</cp:coreProperties>
</file>