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63" r:id="rId4"/>
    <p:sldId id="265" r:id="rId5"/>
    <p:sldId id="266" r:id="rId6"/>
    <p:sldId id="267" r:id="rId7"/>
    <p:sldId id="269" r:id="rId8"/>
    <p:sldId id="270" r:id="rId9"/>
    <p:sldId id="271" r:id="rId10"/>
    <p:sldId id="275" r:id="rId11"/>
    <p:sldId id="277" r:id="rId12"/>
    <p:sldId id="276" r:id="rId13"/>
    <p:sldId id="268" r:id="rId14"/>
    <p:sldId id="272" r:id="rId15"/>
    <p:sldId id="273" r:id="rId16"/>
    <p:sldId id="274" r:id="rId17"/>
    <p:sldId id="262" r:id="rId18"/>
    <p:sldId id="281" r:id="rId19"/>
    <p:sldId id="297" r:id="rId20"/>
    <p:sldId id="298" r:id="rId21"/>
    <p:sldId id="283" r:id="rId22"/>
    <p:sldId id="284" r:id="rId23"/>
    <p:sldId id="285" r:id="rId24"/>
    <p:sldId id="293" r:id="rId25"/>
    <p:sldId id="294" r:id="rId26"/>
    <p:sldId id="295" r:id="rId27"/>
    <p:sldId id="300" r:id="rId28"/>
    <p:sldId id="301" r:id="rId29"/>
    <p:sldId id="296" r:id="rId30"/>
    <p:sldId id="280" r:id="rId31"/>
    <p:sldId id="286" r:id="rId32"/>
    <p:sldId id="287" r:id="rId33"/>
    <p:sldId id="288" r:id="rId34"/>
    <p:sldId id="290" r:id="rId35"/>
    <p:sldId id="289" r:id="rId36"/>
    <p:sldId id="291" r:id="rId37"/>
    <p:sldId id="292" r:id="rId38"/>
    <p:sldId id="278" r:id="rId39"/>
    <p:sldId id="260" r:id="rId40"/>
    <p:sldId id="279" r:id="rId41"/>
    <p:sldId id="259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2F0"/>
    <a:srgbClr val="F832BF"/>
    <a:srgbClr val="FA3087"/>
    <a:srgbClr val="8C8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162C0-285A-476B-8B40-326136AB645D}" type="datetimeFigureOut">
              <a:rPr lang="es-ES" smtClean="0"/>
              <a:t>26/10/2019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F17FE-23AE-4632-9441-2250F2993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42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Gestageno</a:t>
            </a:r>
            <a:r>
              <a:rPr lang="es-ES" baseline="0" dirty="0" smtClean="0"/>
              <a:t> de segunda generación, que </a:t>
            </a:r>
            <a:r>
              <a:rPr lang="es-ES" baseline="0" dirty="0" err="1" smtClean="0"/>
              <a:t>actua</a:t>
            </a:r>
            <a:r>
              <a:rPr lang="es-ES" baseline="0" dirty="0" smtClean="0"/>
              <a:t> como  principio activo de diferentes </a:t>
            </a:r>
            <a:r>
              <a:rPr lang="es-ES" baseline="0" dirty="0" err="1" smtClean="0"/>
              <a:t>metodos</a:t>
            </a:r>
            <a:r>
              <a:rPr lang="es-ES" baseline="0" dirty="0" smtClean="0"/>
              <a:t> anticonceptivos.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F17FE-23AE-4632-9441-2250F2993B0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880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 smtClean="0"/>
              <a:t>Sociedad Española de </a:t>
            </a:r>
            <a:r>
              <a:rPr lang="es-ES" dirty="0" err="1" smtClean="0"/>
              <a:t>Contracepcion</a:t>
            </a:r>
            <a:endParaRPr lang="es-ES" dirty="0" smtClean="0"/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  Revierte las HE simples y atípicas</a:t>
            </a:r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 Ejerce acción protectora contra los efectos endometriales del TMX </a:t>
            </a:r>
          </a:p>
        </p:txBody>
      </p:sp>
      <p:sp>
        <p:nvSpPr>
          <p:cNvPr id="145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18DCF2-249F-4EEE-9C8C-50A081BE7C1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 smtClean="0"/>
              <a:t>Sociedad Española de </a:t>
            </a:r>
            <a:r>
              <a:rPr lang="es-ES" dirty="0" err="1" smtClean="0"/>
              <a:t>Contracepcion</a:t>
            </a:r>
            <a:endParaRPr lang="es-ES" dirty="0" smtClean="0"/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  Revierte las HE simples y atípicas</a:t>
            </a:r>
          </a:p>
          <a:p>
            <a:pPr eaLnBrk="1" hangingPunct="1">
              <a:spcBef>
                <a:spcPct val="0"/>
              </a:spcBef>
            </a:pPr>
            <a:r>
              <a:rPr lang="es-ES" dirty="0" smtClean="0"/>
              <a:t> Ejerce acción protectora contra los efectos endometriales del TMX </a:t>
            </a:r>
          </a:p>
        </p:txBody>
      </p:sp>
      <p:sp>
        <p:nvSpPr>
          <p:cNvPr id="145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18DCF2-249F-4EEE-9C8C-50A081BE7C1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A: imprescindible para el uso seguro del método anticonceptivo.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C: puede ser apropiado como medida preventiva pero no relacionado con la seguridad del uso del anticonceptivo.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A*: Para una mujer con riesgo de ITS el DIU no sería el método anticonceptivo ideal. Con infección activa no se debe insertar.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+: Deseable pero no se debe negar el uso de métodos anticonceptivos hormonales por no poderla realizar.</a:t>
            </a:r>
          </a:p>
        </p:txBody>
      </p:sp>
      <p:sp>
        <p:nvSpPr>
          <p:cNvPr id="146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1346D-8121-48A3-8952-769D2695F7F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schemeClr val="tx1"/>
                </a:solidFill>
              </a:rPr>
              <a:t> Se mide con el </a:t>
            </a:r>
            <a:r>
              <a:rPr lang="es-ES" sz="1200" b="1" dirty="0" smtClean="0">
                <a:solidFill>
                  <a:schemeClr val="tx1"/>
                </a:solidFill>
              </a:rPr>
              <a:t>índice de Pearl</a:t>
            </a:r>
            <a:r>
              <a:rPr lang="es-ES" sz="1200" dirty="0" smtClean="0">
                <a:solidFill>
                  <a:schemeClr val="tx1"/>
                </a:solidFill>
              </a:rPr>
              <a:t>, que es el número de embarazos teóricos habidos a lo largo de un año en 100 mujeres que han utilizado el método</a:t>
            </a:r>
          </a:p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46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1346D-8121-48A3-8952-769D2695F7F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schemeClr val="tx1"/>
                </a:solidFill>
              </a:rPr>
              <a:t> Aparte</a:t>
            </a:r>
            <a:r>
              <a:rPr lang="es-ES" sz="1200" baseline="0" dirty="0" smtClean="0">
                <a:solidFill>
                  <a:schemeClr val="tx1"/>
                </a:solidFill>
              </a:rPr>
              <a:t> de la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anticoncepcion</a:t>
            </a:r>
            <a:r>
              <a:rPr lang="es-ES" sz="1200" baseline="0" dirty="0" smtClean="0">
                <a:solidFill>
                  <a:schemeClr val="tx1"/>
                </a:solidFill>
              </a:rPr>
              <a:t> el DIU de LNG esta aprobado para el tratamiento del sangrado menstrual abundante y como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proteccion</a:t>
            </a:r>
            <a:r>
              <a:rPr lang="es-ES" sz="1200" baseline="0" dirty="0" smtClean="0">
                <a:solidFill>
                  <a:schemeClr val="tx1"/>
                </a:solidFill>
              </a:rPr>
              <a:t> endometrial durante el tratamiento hormonal sustitutivo. Siendo el tratamiento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perfectopara</a:t>
            </a:r>
            <a:r>
              <a:rPr lang="es-ES" sz="1200" baseline="0" dirty="0" smtClean="0">
                <a:solidFill>
                  <a:schemeClr val="tx1"/>
                </a:solidFill>
              </a:rPr>
              <a:t> mujeres con SMA por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disbalances</a:t>
            </a:r>
            <a:r>
              <a:rPr lang="es-ES" sz="1200" baseline="0" dirty="0" smtClean="0">
                <a:solidFill>
                  <a:schemeClr val="tx1"/>
                </a:solidFill>
              </a:rPr>
              <a:t> hormonales,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adenomiosis</a:t>
            </a:r>
            <a:r>
              <a:rPr lang="es-ES" sz="1200" baseline="0" dirty="0" smtClean="0">
                <a:solidFill>
                  <a:schemeClr val="tx1"/>
                </a:solidFill>
              </a:rPr>
              <a:t> o miomas,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asi</a:t>
            </a:r>
            <a:r>
              <a:rPr lang="es-ES" sz="1200" baseline="0" dirty="0" smtClean="0">
                <a:solidFill>
                  <a:schemeClr val="tx1"/>
                </a:solidFill>
              </a:rPr>
              <a:t> como endometriosis sintomática o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proteccon</a:t>
            </a:r>
            <a:r>
              <a:rPr lang="es-ES" sz="1200" baseline="0" dirty="0" smtClean="0">
                <a:solidFill>
                  <a:schemeClr val="tx1"/>
                </a:solidFill>
              </a:rPr>
              <a:t> endometrial durante la THS en mujeres no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histerectomizadas</a:t>
            </a:r>
            <a:r>
              <a:rPr lang="es-ES" sz="1200" baseline="0" dirty="0" smtClean="0">
                <a:solidFill>
                  <a:schemeClr val="tx1"/>
                </a:solidFill>
              </a:rPr>
              <a:t>.</a:t>
            </a:r>
            <a:endParaRPr lang="es-ES" dirty="0" smtClean="0"/>
          </a:p>
        </p:txBody>
      </p:sp>
      <p:sp>
        <p:nvSpPr>
          <p:cNvPr id="146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1346D-8121-48A3-8952-769D2695F7F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schemeClr val="tx1"/>
                </a:solidFill>
              </a:rPr>
              <a:t>Para protección endometrial durante la terapia de</a:t>
            </a:r>
            <a:r>
              <a:rPr lang="es-ES" sz="1200" baseline="0" dirty="0" smtClean="0">
                <a:solidFill>
                  <a:schemeClr val="tx1"/>
                </a:solidFill>
              </a:rPr>
              <a:t> reemplazo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estrogenica</a:t>
            </a:r>
            <a:endParaRPr lang="es-ES" dirty="0" smtClean="0"/>
          </a:p>
        </p:txBody>
      </p:sp>
      <p:sp>
        <p:nvSpPr>
          <p:cNvPr id="146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1346D-8121-48A3-8952-769D2695F7F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schemeClr val="tx1"/>
                </a:solidFill>
              </a:rPr>
              <a:t>Para protección endometrial durante la terapia de</a:t>
            </a:r>
            <a:r>
              <a:rPr lang="es-ES" sz="1200" baseline="0" dirty="0" smtClean="0">
                <a:solidFill>
                  <a:schemeClr val="tx1"/>
                </a:solidFill>
              </a:rPr>
              <a:t> reemplazo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estrogenica</a:t>
            </a:r>
            <a:endParaRPr lang="es-ES" dirty="0" smtClean="0"/>
          </a:p>
        </p:txBody>
      </p:sp>
      <p:sp>
        <p:nvSpPr>
          <p:cNvPr id="146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1346D-8121-48A3-8952-769D2695F7F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schemeClr val="tx1"/>
                </a:solidFill>
              </a:rPr>
              <a:t> Los</a:t>
            </a:r>
            <a:r>
              <a:rPr lang="es-ES" sz="1200" baseline="0" dirty="0" smtClean="0">
                <a:solidFill>
                  <a:schemeClr val="tx1"/>
                </a:solidFill>
              </a:rPr>
              <a:t> miomas uterinos son el tumor mas frecuente en mujeres, cuando son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sintomaticos</a:t>
            </a:r>
            <a:r>
              <a:rPr lang="es-ES" sz="1200" baseline="0" dirty="0" smtClean="0">
                <a:solidFill>
                  <a:schemeClr val="tx1"/>
                </a:solidFill>
              </a:rPr>
              <a:t> la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cirugia</a:t>
            </a:r>
            <a:r>
              <a:rPr lang="es-ES" sz="1200" baseline="0" dirty="0" smtClean="0">
                <a:solidFill>
                  <a:schemeClr val="tx1"/>
                </a:solidFill>
              </a:rPr>
              <a:t> permanece como una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opcion</a:t>
            </a:r>
            <a:r>
              <a:rPr lang="es-ES" sz="1200" baseline="0" dirty="0" smtClean="0">
                <a:solidFill>
                  <a:schemeClr val="tx1"/>
                </a:solidFill>
              </a:rPr>
              <a:t>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terapeutica</a:t>
            </a:r>
            <a:r>
              <a:rPr lang="es-ES" sz="1200" baseline="0" dirty="0" smtClean="0">
                <a:solidFill>
                  <a:schemeClr val="tx1"/>
                </a:solidFill>
              </a:rPr>
              <a:t>, sin embargo las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tecnicas</a:t>
            </a:r>
            <a:r>
              <a:rPr lang="es-ES" sz="1200" baseline="0" dirty="0" smtClean="0">
                <a:solidFill>
                  <a:schemeClr val="tx1"/>
                </a:solidFill>
              </a:rPr>
              <a:t>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minimamente</a:t>
            </a:r>
            <a:r>
              <a:rPr lang="es-ES" sz="1200" baseline="0" dirty="0" smtClean="0">
                <a:solidFill>
                  <a:schemeClr val="tx1"/>
                </a:solidFill>
              </a:rPr>
              <a:t> invasivas y el manejo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farmacologico</a:t>
            </a:r>
            <a:r>
              <a:rPr lang="es-ES" sz="1200" baseline="0" dirty="0" smtClean="0">
                <a:solidFill>
                  <a:schemeClr val="tx1"/>
                </a:solidFill>
              </a:rPr>
              <a:t>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estan</a:t>
            </a:r>
            <a:r>
              <a:rPr lang="es-ES" sz="1200" baseline="0" dirty="0" smtClean="0">
                <a:solidFill>
                  <a:schemeClr val="tx1"/>
                </a:solidFill>
              </a:rPr>
              <a:t> cada vez mas recomendados. Esa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revision</a:t>
            </a:r>
            <a:r>
              <a:rPr lang="es-ES" sz="1200" baseline="0" dirty="0" smtClean="0">
                <a:solidFill>
                  <a:schemeClr val="tx1"/>
                </a:solidFill>
              </a:rPr>
              <a:t>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bibliografica</a:t>
            </a:r>
            <a:r>
              <a:rPr lang="es-ES" sz="1200" baseline="0" dirty="0" smtClean="0">
                <a:solidFill>
                  <a:schemeClr val="tx1"/>
                </a:solidFill>
              </a:rPr>
              <a:t> de 2017 concluye que el DIU de LNG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ademas</a:t>
            </a:r>
            <a:r>
              <a:rPr lang="es-ES" sz="1200" baseline="0" dirty="0" smtClean="0">
                <a:solidFill>
                  <a:schemeClr val="tx1"/>
                </a:solidFill>
              </a:rPr>
              <a:t> de como anticonceptivo de largo plazo tiene un importante papel en el tratamiento de miomas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sintomaicos</a:t>
            </a:r>
            <a:r>
              <a:rPr lang="es-ES" sz="1200" baseline="0" dirty="0" smtClean="0">
                <a:solidFill>
                  <a:schemeClr val="tx1"/>
                </a:solidFill>
              </a:rPr>
              <a:t>, siendo una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opcion</a:t>
            </a:r>
            <a:r>
              <a:rPr lang="es-ES" sz="1200" baseline="0" dirty="0" smtClean="0">
                <a:solidFill>
                  <a:schemeClr val="tx1"/>
                </a:solidFill>
              </a:rPr>
              <a:t> eficaz y segura en mujeres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premenopausicas</a:t>
            </a:r>
            <a:r>
              <a:rPr lang="es-ES" sz="1200" baseline="0" dirty="0" smtClean="0">
                <a:solidFill>
                  <a:schemeClr val="tx1"/>
                </a:solidFill>
              </a:rPr>
              <a:t>, existiendo fuerte evidencia en que el tratamiento con el mismo disminuye la perdida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sanguinea</a:t>
            </a:r>
            <a:r>
              <a:rPr lang="es-ES" sz="1200" baseline="0" dirty="0" smtClean="0">
                <a:solidFill>
                  <a:schemeClr val="tx1"/>
                </a:solidFill>
              </a:rPr>
              <a:t>, aumenta la hemoglobina, la ferritina y los niveles de hematocrito, e incluso existen estudios que hablan de la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disminucion</a:t>
            </a:r>
            <a:r>
              <a:rPr lang="es-ES" sz="1200" baseline="0" dirty="0" smtClean="0">
                <a:solidFill>
                  <a:schemeClr val="tx1"/>
                </a:solidFill>
              </a:rPr>
              <a:t> del tamaño de los miomas, a pesar de que aun se necesitan mas estudios sobre el mismo.</a:t>
            </a:r>
            <a:endParaRPr lang="es-ES" dirty="0" smtClean="0"/>
          </a:p>
        </p:txBody>
      </p:sp>
      <p:sp>
        <p:nvSpPr>
          <p:cNvPr id="146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1346D-8121-48A3-8952-769D2695F7F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schemeClr val="tx1"/>
                </a:solidFill>
              </a:rPr>
              <a:t> La</a:t>
            </a:r>
            <a:r>
              <a:rPr lang="es-ES" sz="1200" baseline="0" dirty="0" smtClean="0">
                <a:solidFill>
                  <a:schemeClr val="tx1"/>
                </a:solidFill>
              </a:rPr>
              <a:t> literatura disponible desde 2006 a 2017, a pesar de que los datos son aun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heterogeneos</a:t>
            </a:r>
            <a:r>
              <a:rPr lang="es-ES" sz="1200" baseline="0" dirty="0" smtClean="0">
                <a:solidFill>
                  <a:schemeClr val="tx1"/>
                </a:solidFill>
              </a:rPr>
              <a:t> y el nivel de evidencia en general es aun moderado, recoge que en mujeres que no han sido operadas, el DIU de LNG dentro de la primera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linea</a:t>
            </a:r>
            <a:r>
              <a:rPr lang="es-ES" sz="1200" baseline="0" dirty="0" smtClean="0">
                <a:solidFill>
                  <a:schemeClr val="tx1"/>
                </a:solidFill>
              </a:rPr>
              <a:t> de tratamiento hormonal, y tras el tratamiento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quirurgivo</a:t>
            </a:r>
            <a:r>
              <a:rPr lang="es-ES" sz="1200" baseline="0" dirty="0" smtClean="0">
                <a:solidFill>
                  <a:schemeClr val="tx1"/>
                </a:solidFill>
              </a:rPr>
              <a:t> para prevenir la recidiva de dolor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pelvico</a:t>
            </a:r>
            <a:r>
              <a:rPr lang="es-ES" sz="1200" baseline="0" dirty="0" smtClean="0">
                <a:solidFill>
                  <a:schemeClr val="tx1"/>
                </a:solidFill>
              </a:rPr>
              <a:t> y mejorar la calidad de vida.</a:t>
            </a:r>
            <a:endParaRPr lang="es-ES" dirty="0" smtClean="0"/>
          </a:p>
        </p:txBody>
      </p:sp>
      <p:sp>
        <p:nvSpPr>
          <p:cNvPr id="146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1346D-8121-48A3-8952-769D2695F7F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schemeClr val="tx1"/>
                </a:solidFill>
              </a:rPr>
              <a:t> La</a:t>
            </a:r>
            <a:r>
              <a:rPr lang="es-ES" sz="1200" baseline="0" dirty="0" smtClean="0">
                <a:solidFill>
                  <a:schemeClr val="tx1"/>
                </a:solidFill>
              </a:rPr>
              <a:t> literatura disponible desde 2006 a 2017, a pesar de que los datos son aun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heterogeneos</a:t>
            </a:r>
            <a:r>
              <a:rPr lang="es-ES" sz="1200" baseline="0" dirty="0" smtClean="0">
                <a:solidFill>
                  <a:schemeClr val="tx1"/>
                </a:solidFill>
              </a:rPr>
              <a:t> y el nivel de evidencia en general es aun moderado, recoge que en mujeres que no han sido operadas, el DIU de LNG dentro de la primera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linea</a:t>
            </a:r>
            <a:r>
              <a:rPr lang="es-ES" sz="1200" baseline="0" dirty="0" smtClean="0">
                <a:solidFill>
                  <a:schemeClr val="tx1"/>
                </a:solidFill>
              </a:rPr>
              <a:t> de tratamiento hormonal, y tras el tratamiento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quirurgivo</a:t>
            </a:r>
            <a:r>
              <a:rPr lang="es-ES" sz="1200" baseline="0" dirty="0" smtClean="0">
                <a:solidFill>
                  <a:schemeClr val="tx1"/>
                </a:solidFill>
              </a:rPr>
              <a:t> para prevenir la recidiva de dolor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pelvico</a:t>
            </a:r>
            <a:r>
              <a:rPr lang="es-ES" sz="1200" baseline="0" dirty="0" smtClean="0">
                <a:solidFill>
                  <a:schemeClr val="tx1"/>
                </a:solidFill>
              </a:rPr>
              <a:t> y mejorar </a:t>
            </a:r>
            <a:r>
              <a:rPr lang="es-ES" sz="1200" baseline="0" smtClean="0">
                <a:solidFill>
                  <a:schemeClr val="tx1"/>
                </a:solidFill>
              </a:rPr>
              <a:t>la calidad de vida.</a:t>
            </a:r>
            <a:endParaRPr lang="es-ES" dirty="0" smtClean="0"/>
          </a:p>
        </p:txBody>
      </p:sp>
      <p:sp>
        <p:nvSpPr>
          <p:cNvPr id="146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1346D-8121-48A3-8952-769D2695F7F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 smtClean="0"/>
              <a:t>Masas </a:t>
            </a:r>
            <a:r>
              <a:rPr lang="es-ES" dirty="0" err="1" smtClean="0"/>
              <a:t>pq</a:t>
            </a:r>
            <a:r>
              <a:rPr lang="es-ES" dirty="0" smtClean="0"/>
              <a:t> mantiene niveles de FSH, al no inhibirse por el </a:t>
            </a:r>
            <a:r>
              <a:rPr lang="es-ES" dirty="0" err="1" smtClean="0"/>
              <a:t>estrogeno</a:t>
            </a:r>
            <a:r>
              <a:rPr lang="es-ES" dirty="0" smtClean="0"/>
              <a:t>, crecimiento folicular, no atrofia vaginal.</a:t>
            </a:r>
          </a:p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36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622335-EB15-4EF6-B36E-D924E27946F4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«Tratamiento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conservador de la fertilidad en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Cancer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endometrial inicial y hiperplasia compleja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atipica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mujeres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jovenes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potencial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genesico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87CF7-3192-4492-9C7D-18DBCA0F3D19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155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«Tratamiento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conservador de la fertilidad en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Cancer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endometrial inicial y hiperplasia compleja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atipica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mujeres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jovenes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potencial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genesico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87CF7-3192-4492-9C7D-18DBCA0F3D19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155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87CF7-3192-4492-9C7D-18DBCA0F3D19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155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«Tratamiento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conservador de la fertilidad en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Cancer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endometrial inicial y hiperplasia compleja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atipica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mujeres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jovenes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potencial </a:t>
            </a:r>
            <a:r>
              <a:rPr lang="es-E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genesico</a:t>
            </a:r>
            <a:r>
              <a:rPr lang="es-E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</a:t>
            </a: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87CF7-3192-4492-9C7D-18DBCA0F3D19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155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schemeClr val="tx1"/>
                </a:solidFill>
              </a:rPr>
              <a:t> Una</a:t>
            </a:r>
            <a:r>
              <a:rPr lang="es-ES" sz="1200" baseline="0" dirty="0" smtClean="0">
                <a:solidFill>
                  <a:schemeClr val="tx1"/>
                </a:solidFill>
              </a:rPr>
              <a:t>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revision</a:t>
            </a:r>
            <a:r>
              <a:rPr lang="es-ES" sz="1200" baseline="0" dirty="0" smtClean="0">
                <a:solidFill>
                  <a:schemeClr val="tx1"/>
                </a:solidFill>
              </a:rPr>
              <a:t> de los riesgos y beneficios de los tratamientos comunes para el sangrado menstrual abundante, realizando una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revision</a:t>
            </a:r>
            <a:r>
              <a:rPr lang="es-ES" sz="1200" baseline="0" dirty="0" smtClean="0">
                <a:solidFill>
                  <a:schemeClr val="tx1"/>
                </a:solidFill>
              </a:rPr>
              <a:t>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bibliografica</a:t>
            </a:r>
            <a:r>
              <a:rPr lang="es-ES" sz="1200" baseline="0" dirty="0" smtClean="0">
                <a:solidFill>
                  <a:schemeClr val="tx1"/>
                </a:solidFill>
              </a:rPr>
              <a:t> de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articulos</a:t>
            </a:r>
            <a:r>
              <a:rPr lang="es-ES" sz="1200" baseline="0" dirty="0" smtClean="0">
                <a:solidFill>
                  <a:schemeClr val="tx1"/>
                </a:solidFill>
              </a:rPr>
              <a:t> de 2006-2016 comparando al menos dos de las modalidades, concluyendo que el DIU de LNG y la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Histerectomia</a:t>
            </a:r>
            <a:r>
              <a:rPr lang="es-ES" sz="1200" baseline="0" dirty="0" smtClean="0">
                <a:solidFill>
                  <a:schemeClr val="tx1"/>
                </a:solidFill>
              </a:rPr>
              <a:t> superan a la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abalcion</a:t>
            </a:r>
            <a:r>
              <a:rPr lang="es-ES" sz="1200" baseline="0" dirty="0" smtClean="0">
                <a:solidFill>
                  <a:schemeClr val="tx1"/>
                </a:solidFill>
              </a:rPr>
              <a:t> endometrial en el tratamiento.</a:t>
            </a:r>
            <a:endParaRPr lang="es-ES" dirty="0" smtClean="0"/>
          </a:p>
        </p:txBody>
      </p:sp>
      <p:sp>
        <p:nvSpPr>
          <p:cNvPr id="146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1346D-8121-48A3-8952-769D2695F7F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schemeClr val="tx1"/>
                </a:solidFill>
              </a:rPr>
              <a:t> El objetivo del</a:t>
            </a:r>
            <a:r>
              <a:rPr lang="es-ES" sz="1200" baseline="0" dirty="0" smtClean="0">
                <a:solidFill>
                  <a:schemeClr val="tx1"/>
                </a:solidFill>
              </a:rPr>
              <a:t> estudio era evaluar el costo-efectividad de las 4 opciones principales para el sangrado menstrual: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histerectomia</a:t>
            </a:r>
            <a:r>
              <a:rPr lang="es-ES" sz="1200" baseline="0" dirty="0" smtClean="0">
                <a:solidFill>
                  <a:schemeClr val="tx1"/>
                </a:solidFill>
              </a:rPr>
              <a:t>,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ablacion</a:t>
            </a:r>
            <a:r>
              <a:rPr lang="es-ES" sz="1200" baseline="0" dirty="0" smtClean="0">
                <a:solidFill>
                  <a:schemeClr val="tx1"/>
                </a:solidFill>
              </a:rPr>
              <a:t> endometrial con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resectoscopio</a:t>
            </a:r>
            <a:r>
              <a:rPr lang="es-ES" sz="1200" baseline="0" dirty="0" smtClean="0">
                <a:solidFill>
                  <a:schemeClr val="tx1"/>
                </a:solidFill>
              </a:rPr>
              <a:t>,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ablacion</a:t>
            </a:r>
            <a:r>
              <a:rPr lang="es-ES" sz="1200" baseline="0" dirty="0" smtClean="0">
                <a:solidFill>
                  <a:schemeClr val="tx1"/>
                </a:solidFill>
              </a:rPr>
              <a:t> endometrial sin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resectoscopio</a:t>
            </a:r>
            <a:r>
              <a:rPr lang="es-ES" sz="1200" baseline="0" dirty="0" smtClean="0">
                <a:solidFill>
                  <a:schemeClr val="tx1"/>
                </a:solidFill>
              </a:rPr>
              <a:t> y DIU LNG. Concluyendo que el DIU LNG fue superior a la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histerectomia</a:t>
            </a:r>
            <a:r>
              <a:rPr lang="es-ES" sz="1200" baseline="0" dirty="0" smtClean="0">
                <a:solidFill>
                  <a:schemeClr val="tx1"/>
                </a:solidFill>
              </a:rPr>
              <a:t> y la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ablacion</a:t>
            </a:r>
            <a:r>
              <a:rPr lang="es-ES" sz="1200" baseline="0" dirty="0" smtClean="0">
                <a:solidFill>
                  <a:schemeClr val="tx1"/>
                </a:solidFill>
              </a:rPr>
              <a:t> endometrial en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terminos</a:t>
            </a:r>
            <a:r>
              <a:rPr lang="es-ES" sz="1200" baseline="0" dirty="0" smtClean="0">
                <a:solidFill>
                  <a:schemeClr val="tx1"/>
                </a:solidFill>
              </a:rPr>
              <a:t> de coste y calidad de vida.</a:t>
            </a:r>
            <a:endParaRPr lang="es-ES" dirty="0" smtClean="0"/>
          </a:p>
        </p:txBody>
      </p:sp>
      <p:sp>
        <p:nvSpPr>
          <p:cNvPr id="146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1346D-8121-48A3-8952-769D2695F7F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schemeClr val="tx1"/>
                </a:solidFill>
              </a:rPr>
              <a:t> NO solo eso sino que el</a:t>
            </a:r>
            <a:r>
              <a:rPr lang="es-ES" sz="1200" baseline="0" dirty="0" smtClean="0">
                <a:solidFill>
                  <a:schemeClr val="tx1"/>
                </a:solidFill>
              </a:rPr>
              <a:t> DIU LNG ha demostrado ser costo efectivo en varios </a:t>
            </a:r>
            <a:r>
              <a:rPr lang="es-ES" sz="1200" baseline="0" dirty="0" err="1" smtClean="0">
                <a:solidFill>
                  <a:schemeClr val="tx1"/>
                </a:solidFill>
              </a:rPr>
              <a:t>paises</a:t>
            </a:r>
            <a:endParaRPr lang="es-ES" dirty="0" smtClean="0"/>
          </a:p>
        </p:txBody>
      </p:sp>
      <p:sp>
        <p:nvSpPr>
          <p:cNvPr id="146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1346D-8121-48A3-8952-769D2695F7F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F17FE-23AE-4632-9441-2250F2993B09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7162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F17FE-23AE-4632-9441-2250F2993B09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7162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F17FE-23AE-4632-9441-2250F2993B09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71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141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EEF414-6F90-44B0-A81A-F8C327371F76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F17FE-23AE-4632-9441-2250F2993B09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7162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F17FE-23AE-4632-9441-2250F2993B09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71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 smtClean="0"/>
              <a:t>Primer DIU</a:t>
            </a:r>
            <a:r>
              <a:rPr lang="es-ES" baseline="0" dirty="0" smtClean="0"/>
              <a:t> hormonal de </a:t>
            </a:r>
            <a:r>
              <a:rPr lang="es-ES" baseline="0" dirty="0" err="1" smtClean="0"/>
              <a:t>accion</a:t>
            </a:r>
            <a:r>
              <a:rPr lang="es-ES" baseline="0" dirty="0" smtClean="0"/>
              <a:t> prolongada, durante un periodo de 5 años, liberando aproximadamente 20mcg de LNG directamente en el </a:t>
            </a:r>
            <a:r>
              <a:rPr lang="es-ES" baseline="0" dirty="0" err="1" smtClean="0"/>
              <a:t>utero</a:t>
            </a:r>
            <a:r>
              <a:rPr lang="es-ES" baseline="0" dirty="0" smtClean="0"/>
              <a:t>. </a:t>
            </a:r>
            <a:r>
              <a:rPr lang="es-ES" dirty="0" smtClean="0"/>
              <a:t>(&gt;5años: 11mcg/24h)</a:t>
            </a:r>
          </a:p>
        </p:txBody>
      </p:sp>
      <p:sp>
        <p:nvSpPr>
          <p:cNvPr id="142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2CD3F1-3B21-4136-95F3-60E864BF70F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dirty="0" smtClean="0"/>
              <a:t>Primer DIU</a:t>
            </a:r>
            <a:r>
              <a:rPr lang="es-ES" baseline="0" dirty="0" smtClean="0"/>
              <a:t> hormonal de </a:t>
            </a:r>
            <a:r>
              <a:rPr lang="es-ES" baseline="0" dirty="0" err="1" smtClean="0"/>
              <a:t>accion</a:t>
            </a:r>
            <a:r>
              <a:rPr lang="es-ES" baseline="0" dirty="0" smtClean="0"/>
              <a:t> prolongada, durante un periodo de 5 años, liberando aproximadamente 20mcg de LNG directamente en el </a:t>
            </a:r>
            <a:r>
              <a:rPr lang="es-ES" baseline="0" dirty="0" err="1" smtClean="0"/>
              <a:t>utero</a:t>
            </a:r>
            <a:r>
              <a:rPr lang="es-ES" baseline="0" dirty="0" smtClean="0"/>
              <a:t>.</a:t>
            </a:r>
            <a:endParaRPr lang="es-ES" dirty="0" smtClean="0"/>
          </a:p>
        </p:txBody>
      </p:sp>
      <p:sp>
        <p:nvSpPr>
          <p:cNvPr id="142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2CD3F1-3B21-4136-95F3-60E864BF70F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s-ES" sz="1200" dirty="0" smtClean="0"/>
              <a:t>INDICACIONES APROBADAS EN FICHA TECNICA: </a:t>
            </a:r>
            <a:r>
              <a:rPr lang="es-ES" sz="1200" b="1" dirty="0" smtClean="0">
                <a:solidFill>
                  <a:srgbClr val="006627"/>
                </a:solidFill>
              </a:rPr>
              <a:t>Anticoncepción y Menorragia idiopática.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En mujeres a partir de los 45 años podría dejarse inserto hasta los 51-52 años.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DIU LNG </a:t>
            </a:r>
            <a:r>
              <a:rPr lang="es-ES" dirty="0" err="1" smtClean="0"/>
              <a:t>categoria</a:t>
            </a:r>
            <a:r>
              <a:rPr lang="es-ES" baseline="0" dirty="0" smtClean="0"/>
              <a:t> 2 para mujeres con historia familiar de trombofilias.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DIULNG puede ser recomendado en mujeres con historia o riesgo de </a:t>
            </a:r>
            <a:r>
              <a:rPr lang="es-ES" baseline="0" dirty="0" err="1" smtClean="0"/>
              <a:t>tromboembolismo</a:t>
            </a:r>
            <a:r>
              <a:rPr lang="es-ES" baseline="0" dirty="0" smtClean="0"/>
              <a:t> venoso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err="1" smtClean="0"/>
              <a:t>Categoria</a:t>
            </a:r>
            <a:r>
              <a:rPr lang="es-ES" baseline="0" dirty="0" smtClean="0"/>
              <a:t> 2 para </a:t>
            </a:r>
            <a:r>
              <a:rPr lang="es-ES" baseline="0" dirty="0" err="1" smtClean="0"/>
              <a:t>muejres</a:t>
            </a:r>
            <a:r>
              <a:rPr lang="es-ES" baseline="0" dirty="0" smtClean="0"/>
              <a:t> con riesgo de </a:t>
            </a:r>
            <a:r>
              <a:rPr lang="es-ES" baseline="0" dirty="0" err="1" smtClean="0"/>
              <a:t>tromboembolsmo</a:t>
            </a:r>
            <a:r>
              <a:rPr lang="es-ES" baseline="0" dirty="0" smtClean="0"/>
              <a:t>, antecedente de IAM/ictus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err="1" smtClean="0"/>
              <a:t>Categria</a:t>
            </a:r>
            <a:r>
              <a:rPr lang="es-ES" baseline="0" dirty="0" smtClean="0"/>
              <a:t> 1 en mujeres que toman </a:t>
            </a:r>
            <a:r>
              <a:rPr lang="es-ES" baseline="0" dirty="0" err="1" smtClean="0"/>
              <a:t>antiepilepticos</a:t>
            </a:r>
            <a:r>
              <a:rPr lang="es-ES" baseline="0" dirty="0" smtClean="0"/>
              <a:t> y </a:t>
            </a:r>
            <a:r>
              <a:rPr lang="es-ES" baseline="0" dirty="0" err="1" smtClean="0"/>
              <a:t>farmacos</a:t>
            </a:r>
            <a:r>
              <a:rPr lang="es-ES" baseline="0" dirty="0" smtClean="0"/>
              <a:t> antirretrovirales y otros inductores </a:t>
            </a:r>
            <a:r>
              <a:rPr lang="es-ES" baseline="0" dirty="0" err="1" smtClean="0"/>
              <a:t>enzimaticos</a:t>
            </a:r>
            <a:r>
              <a:rPr lang="es-ES" baseline="0" dirty="0" smtClean="0"/>
              <a:t> el DIULNG puede ser utilizado sin aumentar el riesgo de fallo del </a:t>
            </a:r>
            <a:r>
              <a:rPr lang="es-ES" baseline="0" dirty="0" err="1" smtClean="0"/>
              <a:t>metodo</a:t>
            </a:r>
            <a:r>
              <a:rPr lang="es-E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marL="0" indent="0">
              <a:buFontTx/>
              <a:buNone/>
            </a:pPr>
            <a:endParaRPr lang="es-ES" sz="1200" b="1" dirty="0" smtClean="0">
              <a:solidFill>
                <a:srgbClr val="006627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F17FE-23AE-4632-9441-2250F2993B0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368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DEBIDAMENTE INFORMADAS DEL PATRON DE SANGRADO.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1ninguna restriccion 2 beneficios&gt;   3 riesgos &gt;  4 NO</a:t>
            </a:r>
          </a:p>
        </p:txBody>
      </p:sp>
      <p:sp>
        <p:nvSpPr>
          <p:cNvPr id="148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2C47E9-8298-4C35-A032-8BA40092B517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DEBIDAMENTE INFORMADAS DEL PATRON DE SANGRADO.</a:t>
            </a:r>
          </a:p>
        </p:txBody>
      </p:sp>
      <p:sp>
        <p:nvSpPr>
          <p:cNvPr id="151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13457C-4913-46A9-9347-965BB50B1A7F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DEBIDAMENTE INFORMADAS DEL PATRON DE SANGRADO.</a:t>
            </a:r>
          </a:p>
        </p:txBody>
      </p:sp>
      <p:sp>
        <p:nvSpPr>
          <p:cNvPr id="149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EDD118-F4CC-4AD0-8A79-AD6DD90A1779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9F9-0DFE-42FE-8B7A-FDBEA4273937}" type="datetimeFigureOut">
              <a:rPr lang="es-ES" smtClean="0"/>
              <a:t>26/10/2019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30DE-D8DA-46F0-9F2C-C32DEB57AC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64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9F9-0DFE-42FE-8B7A-FDBEA4273937}" type="datetimeFigureOut">
              <a:rPr lang="es-ES" smtClean="0"/>
              <a:t>26/10/2019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30DE-D8DA-46F0-9F2C-C32DEB57AC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10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9F9-0DFE-42FE-8B7A-FDBEA4273937}" type="datetimeFigureOut">
              <a:rPr lang="es-ES" smtClean="0"/>
              <a:t>26/10/2019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30DE-D8DA-46F0-9F2C-C32DEB57AC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70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9F9-0DFE-42FE-8B7A-FDBEA4273937}" type="datetimeFigureOut">
              <a:rPr lang="es-ES" smtClean="0"/>
              <a:t>26/10/2019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30DE-D8DA-46F0-9F2C-C32DEB57AC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26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9F9-0DFE-42FE-8B7A-FDBEA4273937}" type="datetimeFigureOut">
              <a:rPr lang="es-ES" smtClean="0"/>
              <a:t>26/10/2019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30DE-D8DA-46F0-9F2C-C32DEB57AC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98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9F9-0DFE-42FE-8B7A-FDBEA4273937}" type="datetimeFigureOut">
              <a:rPr lang="es-ES" smtClean="0"/>
              <a:t>26/10/2019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30DE-D8DA-46F0-9F2C-C32DEB57AC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37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9F9-0DFE-42FE-8B7A-FDBEA4273937}" type="datetimeFigureOut">
              <a:rPr lang="es-ES" smtClean="0"/>
              <a:t>26/10/2019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30DE-D8DA-46F0-9F2C-C32DEB57AC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71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9F9-0DFE-42FE-8B7A-FDBEA4273937}" type="datetimeFigureOut">
              <a:rPr lang="es-ES" smtClean="0"/>
              <a:t>26/10/2019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30DE-D8DA-46F0-9F2C-C32DEB57AC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62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9F9-0DFE-42FE-8B7A-FDBEA4273937}" type="datetimeFigureOut">
              <a:rPr lang="es-ES" smtClean="0"/>
              <a:t>26/10/2019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30DE-D8DA-46F0-9F2C-C32DEB57AC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80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9F9-0DFE-42FE-8B7A-FDBEA4273937}" type="datetimeFigureOut">
              <a:rPr lang="es-ES" smtClean="0"/>
              <a:t>26/10/2019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30DE-D8DA-46F0-9F2C-C32DEB57AC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45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9F9-0DFE-42FE-8B7A-FDBEA4273937}" type="datetimeFigureOut">
              <a:rPr lang="es-ES" smtClean="0"/>
              <a:t>26/10/2019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30DE-D8DA-46F0-9F2C-C32DEB57AC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77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059F9-0DFE-42FE-8B7A-FDBEA4273937}" type="datetimeFigureOut">
              <a:rPr lang="es-ES" smtClean="0"/>
              <a:t>26/10/2019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30DE-D8DA-46F0-9F2C-C32DEB57AC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91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" y="2420888"/>
            <a:ext cx="9143999" cy="251654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DISPOSITIVO INTRAUTERINO CON LEVONORGESTREL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63888" y="5301208"/>
            <a:ext cx="5464696" cy="1176536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 Álvarez Blanco</a:t>
            </a:r>
          </a:p>
          <a:p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L.E. Ginecología y Obstetricia</a:t>
            </a:r>
          </a:p>
          <a:p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Complejo Asistencial de Zamora (CAZA)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http://www.eventoplenos.com/sogicyl2019/files/areas/cabecera-web_v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178"/>
            <a:ext cx="9144001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1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 txBox="1">
            <a:spLocks/>
          </p:cNvSpPr>
          <p:nvPr/>
        </p:nvSpPr>
        <p:spPr>
          <a:xfrm>
            <a:off x="9525" y="0"/>
            <a:ext cx="9134475" cy="904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CRITERIOS DE ELECCIÓN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1013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983537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Elipse"/>
          <p:cNvSpPr/>
          <p:nvPr/>
        </p:nvSpPr>
        <p:spPr>
          <a:xfrm>
            <a:off x="376238" y="4540250"/>
            <a:ext cx="8199437" cy="5032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317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 descr="Resultado de imagen de cancer de ma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52513"/>
            <a:ext cx="3859213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1" y="0"/>
            <a:ext cx="9144000" cy="904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CONTROVERSIAS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04452" name="1 CuadroTexto"/>
          <p:cNvSpPr txBox="1">
            <a:spLocks noChangeArrowheads="1"/>
          </p:cNvSpPr>
          <p:nvPr/>
        </p:nvSpPr>
        <p:spPr bwMode="auto">
          <a:xfrm>
            <a:off x="9525" y="3625850"/>
            <a:ext cx="91344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s-ES" dirty="0">
              <a:latin typeface="Calibri" pitchFamily="34" charset="0"/>
            </a:endParaRPr>
          </a:p>
          <a:p>
            <a:pPr algn="ctr" eaLnBrk="1" hangingPunct="1"/>
            <a:r>
              <a:rPr lang="es-ES" b="1" dirty="0">
                <a:solidFill>
                  <a:srgbClr val="FF0066"/>
                </a:solidFill>
                <a:latin typeface="Calibri" pitchFamily="34" charset="0"/>
              </a:rPr>
              <a:t>NO HAY EVIDENCIA  </a:t>
            </a:r>
          </a:p>
          <a:p>
            <a:pPr algn="ctr" eaLnBrk="1" hangingPunct="1"/>
            <a:r>
              <a:rPr lang="es-ES" b="1" dirty="0">
                <a:solidFill>
                  <a:srgbClr val="FF0066"/>
                </a:solidFill>
                <a:latin typeface="Calibri" pitchFamily="34" charset="0"/>
              </a:rPr>
              <a:t>de que los </a:t>
            </a:r>
            <a:r>
              <a:rPr lang="es-ES" b="1" dirty="0" smtClean="0">
                <a:solidFill>
                  <a:srgbClr val="FF0066"/>
                </a:solidFill>
                <a:latin typeface="Calibri" pitchFamily="34" charset="0"/>
              </a:rPr>
              <a:t>Métodos de Sólo </a:t>
            </a:r>
            <a:r>
              <a:rPr lang="es-ES" b="1" dirty="0" err="1" smtClean="0">
                <a:solidFill>
                  <a:srgbClr val="FF0066"/>
                </a:solidFill>
                <a:latin typeface="Calibri" pitchFamily="34" charset="0"/>
              </a:rPr>
              <a:t>Gestágenos</a:t>
            </a:r>
            <a:r>
              <a:rPr lang="es-ES" b="1" dirty="0" smtClean="0">
                <a:solidFill>
                  <a:srgbClr val="FF0066"/>
                </a:solidFill>
                <a:latin typeface="Calibri" pitchFamily="34" charset="0"/>
              </a:rPr>
              <a:t> </a:t>
            </a:r>
            <a:r>
              <a:rPr lang="es-ES" b="1" dirty="0">
                <a:solidFill>
                  <a:srgbClr val="FF0066"/>
                </a:solidFill>
                <a:latin typeface="Calibri" pitchFamily="34" charset="0"/>
              </a:rPr>
              <a:t>tengan un efecto significativo </a:t>
            </a:r>
            <a:endParaRPr lang="es-ES" b="1" dirty="0" smtClean="0">
              <a:solidFill>
                <a:srgbClr val="FF0066"/>
              </a:solidFill>
              <a:latin typeface="Calibri" pitchFamily="34" charset="0"/>
            </a:endParaRPr>
          </a:p>
          <a:p>
            <a:pPr algn="ctr" eaLnBrk="1" hangingPunct="1"/>
            <a:r>
              <a:rPr lang="es-ES" b="1" dirty="0" smtClean="0">
                <a:solidFill>
                  <a:srgbClr val="FF0066"/>
                </a:solidFill>
                <a:latin typeface="Calibri" pitchFamily="34" charset="0"/>
              </a:rPr>
              <a:t>sobre </a:t>
            </a:r>
            <a:r>
              <a:rPr lang="es-ES" b="1" dirty="0">
                <a:solidFill>
                  <a:srgbClr val="FF0066"/>
                </a:solidFill>
                <a:latin typeface="Calibri" pitchFamily="34" charset="0"/>
              </a:rPr>
              <a:t>el cáncer de mama.</a:t>
            </a:r>
          </a:p>
          <a:p>
            <a:pPr algn="ctr" eaLnBrk="1" hangingPunct="1"/>
            <a:endParaRPr lang="es-ES" dirty="0">
              <a:latin typeface="Calibri" pitchFamily="34" charset="0"/>
            </a:endParaRPr>
          </a:p>
          <a:p>
            <a:pPr algn="ctr" eaLnBrk="1" hangingPunct="1"/>
            <a:r>
              <a:rPr lang="es-ES" b="1" dirty="0">
                <a:latin typeface="Calibri" pitchFamily="34" charset="0"/>
              </a:rPr>
              <a:t>NO se deben modificar pautas de prescripción en relación con el riesgo de cáncer de mama</a:t>
            </a:r>
          </a:p>
          <a:p>
            <a:pPr algn="ctr" eaLnBrk="1" hangingPunct="1"/>
            <a:endParaRPr lang="es-ES" dirty="0">
              <a:latin typeface="Calibri" pitchFamily="34" charset="0"/>
            </a:endParaRPr>
          </a:p>
          <a:p>
            <a:pPr algn="ctr" eaLnBrk="1" hangingPunct="1"/>
            <a:r>
              <a:rPr lang="es-ES" b="1" dirty="0">
                <a:latin typeface="Calibri" pitchFamily="34" charset="0"/>
              </a:rPr>
              <a:t>Categoría 4 </a:t>
            </a:r>
            <a:r>
              <a:rPr lang="es-ES" dirty="0">
                <a:latin typeface="Calibri" pitchFamily="34" charset="0"/>
              </a:rPr>
              <a:t>a uso de MSG en mujeres con cáncer de mama</a:t>
            </a:r>
          </a:p>
        </p:txBody>
      </p:sp>
      <p:sp>
        <p:nvSpPr>
          <p:cNvPr id="104453" name="2 CuadroTexto"/>
          <p:cNvSpPr txBox="1">
            <a:spLocks noChangeArrowheads="1"/>
          </p:cNvSpPr>
          <p:nvPr/>
        </p:nvSpPr>
        <p:spPr bwMode="auto">
          <a:xfrm>
            <a:off x="3868738" y="1924050"/>
            <a:ext cx="5194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2400" b="1">
                <a:solidFill>
                  <a:srgbClr val="FF0066"/>
                </a:solidFill>
                <a:latin typeface="Calibri" pitchFamily="34" charset="0"/>
              </a:rPr>
              <a:t>CÁNCER DE MAMA es HORMONODEPENDIENTE</a:t>
            </a:r>
          </a:p>
        </p:txBody>
      </p:sp>
    </p:spTree>
    <p:extLst>
      <p:ext uri="{BB962C8B-B14F-4D97-AF65-F5344CB8AC3E}">
        <p14:creationId xmlns:p14="http://schemas.microsoft.com/office/powerpoint/2010/main" val="3299791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12875"/>
            <a:ext cx="87630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9525" y="0"/>
            <a:ext cx="9134475" cy="904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CRITERIOS DE ELECCIÓN (MODIFICACIONES DE 2009)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2" name="1 Proceso alternativo"/>
          <p:cNvSpPr/>
          <p:nvPr/>
        </p:nvSpPr>
        <p:spPr>
          <a:xfrm>
            <a:off x="8162925" y="2832100"/>
            <a:ext cx="576263" cy="792163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409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 txBox="1">
            <a:spLocks/>
          </p:cNvSpPr>
          <p:nvPr/>
        </p:nvSpPr>
        <p:spPr>
          <a:xfrm>
            <a:off x="1" y="0"/>
            <a:ext cx="9144000" cy="904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2800" b="1" smtClean="0">
                <a:solidFill>
                  <a:schemeClr val="bg1"/>
                </a:solidFill>
              </a:rPr>
              <a:t>EFECTOS BENEFICIOSOS NO ANTICONCEPTIVOS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9830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4576762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356100" y="2106613"/>
            <a:ext cx="4552950" cy="341630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n-lt"/>
                <a:cs typeface="+mn-cs"/>
              </a:rPr>
              <a:t>Entre los efectos </a:t>
            </a:r>
            <a:r>
              <a:rPr lang="es-ES" b="1" dirty="0">
                <a:solidFill>
                  <a:srgbClr val="008000"/>
                </a:solidFill>
                <a:latin typeface="+mn-lt"/>
                <a:cs typeface="+mn-cs"/>
              </a:rPr>
              <a:t>BENEFICIOSOS</a:t>
            </a:r>
            <a:r>
              <a:rPr lang="es-ES" dirty="0">
                <a:latin typeface="+mn-lt"/>
                <a:cs typeface="+mn-cs"/>
              </a:rPr>
              <a:t> revisados en la última Conferencia de Consenso de la SEC (2011):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b="1" dirty="0">
                <a:latin typeface="+mn-lt"/>
                <a:cs typeface="+mn-cs"/>
              </a:rPr>
              <a:t>Reducción de la menorragia e hipermenorrea </a:t>
            </a:r>
            <a:r>
              <a:rPr lang="es-ES" dirty="0">
                <a:latin typeface="+mn-lt"/>
                <a:cs typeface="+mn-cs"/>
              </a:rPr>
              <a:t>(DIU-LNG, implante, AMP).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b="1" dirty="0">
                <a:latin typeface="+mn-lt"/>
                <a:cs typeface="+mn-cs"/>
              </a:rPr>
              <a:t>Protección del endometrio</a:t>
            </a:r>
            <a:r>
              <a:rPr lang="es-ES" dirty="0">
                <a:latin typeface="+mn-lt"/>
                <a:cs typeface="+mn-cs"/>
              </a:rPr>
              <a:t> en terapia hormonal (DIU-LNG).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b="1" dirty="0">
                <a:latin typeface="+mn-lt"/>
                <a:cs typeface="+mn-cs"/>
              </a:rPr>
              <a:t>Reducción de la dismenorrea y el dolor pélvico en la endometriosis</a:t>
            </a:r>
            <a:r>
              <a:rPr lang="es-ES" dirty="0">
                <a:latin typeface="+mn-lt"/>
                <a:cs typeface="+mn-cs"/>
              </a:rPr>
              <a:t> (DIU-LNG).</a:t>
            </a:r>
          </a:p>
        </p:txBody>
      </p:sp>
    </p:spTree>
    <p:extLst>
      <p:ext uri="{BB962C8B-B14F-4D97-AF65-F5344CB8AC3E}">
        <p14:creationId xmlns:p14="http://schemas.microsoft.com/office/powerpoint/2010/main" val="2624550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 txBox="1">
            <a:spLocks/>
          </p:cNvSpPr>
          <p:nvPr/>
        </p:nvSpPr>
        <p:spPr>
          <a:xfrm>
            <a:off x="3707904" y="476672"/>
            <a:ext cx="5436096" cy="90487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rgbClr val="C00000"/>
                </a:solidFill>
              </a:rPr>
              <a:t>EFECTOS SECUNDARIOS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rgbClr val="C00000"/>
                </a:solidFill>
              </a:rPr>
              <a:t>DIU-LNG</a:t>
            </a:r>
            <a:endParaRPr lang="es-ES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Resultado de imagen de seguridad farma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" y="4370"/>
            <a:ext cx="43815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422351" y="1700808"/>
            <a:ext cx="4105275" cy="49244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altLang="en-US" b="1" dirty="0">
              <a:solidFill>
                <a:srgbClr val="C0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altLang="en-US" b="1" dirty="0" err="1" smtClean="0">
                <a:solidFill>
                  <a:srgbClr val="C00000"/>
                </a:solidFill>
              </a:rPr>
              <a:t>Dolor</a:t>
            </a:r>
            <a:r>
              <a:rPr lang="en-GB" altLang="en-US" b="1" dirty="0" smtClean="0">
                <a:solidFill>
                  <a:srgbClr val="C00000"/>
                </a:solidFill>
              </a:rPr>
              <a:t> </a:t>
            </a:r>
            <a:r>
              <a:rPr lang="en-GB" altLang="en-US" b="1" dirty="0" err="1" smtClean="0">
                <a:solidFill>
                  <a:srgbClr val="C00000"/>
                </a:solidFill>
              </a:rPr>
              <a:t>aplicación</a:t>
            </a:r>
            <a:r>
              <a:rPr lang="en-GB" altLang="en-US" b="1" dirty="0" smtClean="0">
                <a:solidFill>
                  <a:srgbClr val="C00000"/>
                </a:solidFill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altLang="en-US" sz="1000" b="1" dirty="0" smtClean="0">
              <a:solidFill>
                <a:srgbClr val="C0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altLang="en-US" b="1" dirty="0" err="1" smtClean="0">
                <a:solidFill>
                  <a:srgbClr val="C00000"/>
                </a:solidFill>
              </a:rPr>
              <a:t>Quistes</a:t>
            </a:r>
            <a:r>
              <a:rPr lang="en-GB" altLang="en-US" b="1" dirty="0" smtClean="0">
                <a:solidFill>
                  <a:srgbClr val="C00000"/>
                </a:solidFill>
              </a:rPr>
              <a:t> </a:t>
            </a:r>
            <a:r>
              <a:rPr lang="en-GB" altLang="en-US" b="1" dirty="0" err="1" smtClean="0">
                <a:solidFill>
                  <a:srgbClr val="C00000"/>
                </a:solidFill>
              </a:rPr>
              <a:t>funcionales</a:t>
            </a:r>
            <a:r>
              <a:rPr lang="en-GB" altLang="en-US" b="1" dirty="0" smtClean="0">
                <a:solidFill>
                  <a:srgbClr val="C00000"/>
                </a:solidFill>
              </a:rPr>
              <a:t> de </a:t>
            </a:r>
            <a:r>
              <a:rPr lang="en-GB" altLang="en-US" b="1" dirty="0" err="1" smtClean="0">
                <a:solidFill>
                  <a:srgbClr val="C00000"/>
                </a:solidFill>
              </a:rPr>
              <a:t>ovario</a:t>
            </a:r>
            <a:r>
              <a:rPr lang="en-GB" altLang="en-US" b="1" dirty="0" smtClean="0">
                <a:solidFill>
                  <a:srgbClr val="C00000"/>
                </a:solidFill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altLang="en-US" sz="1000" b="1" dirty="0" smtClean="0">
              <a:solidFill>
                <a:srgbClr val="C0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altLang="en-US" b="1" dirty="0" err="1" smtClean="0">
                <a:solidFill>
                  <a:srgbClr val="C00000"/>
                </a:solidFill>
              </a:rPr>
              <a:t>Irregularidades</a:t>
            </a:r>
            <a:r>
              <a:rPr lang="en-GB" altLang="en-US" b="1" dirty="0" smtClean="0">
                <a:solidFill>
                  <a:srgbClr val="C00000"/>
                </a:solidFill>
              </a:rPr>
              <a:t> </a:t>
            </a:r>
            <a:r>
              <a:rPr lang="en-GB" altLang="en-US" b="1" dirty="0" err="1" smtClean="0">
                <a:solidFill>
                  <a:srgbClr val="C00000"/>
                </a:solidFill>
              </a:rPr>
              <a:t>menstruales</a:t>
            </a:r>
            <a:r>
              <a:rPr lang="en-GB" altLang="en-US" b="1" dirty="0" smtClean="0">
                <a:solidFill>
                  <a:srgbClr val="C00000"/>
                </a:solidFill>
              </a:rPr>
              <a:t> (68%)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altLang="en-US" sz="1000" b="1" dirty="0">
              <a:solidFill>
                <a:srgbClr val="C0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altLang="en-US" b="1" dirty="0" err="1" smtClean="0">
                <a:solidFill>
                  <a:srgbClr val="C00000"/>
                </a:solidFill>
              </a:rPr>
              <a:t>Cefaleas</a:t>
            </a:r>
            <a:r>
              <a:rPr lang="en-GB" altLang="en-US" b="1" dirty="0">
                <a:solidFill>
                  <a:srgbClr val="C00000"/>
                </a:solidFill>
              </a:rPr>
              <a:t>: 8,5</a:t>
            </a:r>
            <a:r>
              <a:rPr lang="en-GB" altLang="en-US" b="1" dirty="0" smtClean="0">
                <a:solidFill>
                  <a:srgbClr val="C00000"/>
                </a:solidFill>
              </a:rPr>
              <a:t>%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altLang="en-US" sz="1000" b="1" dirty="0">
              <a:solidFill>
                <a:srgbClr val="C0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altLang="en-US" b="1" dirty="0" err="1">
                <a:solidFill>
                  <a:srgbClr val="C00000"/>
                </a:solidFill>
              </a:rPr>
              <a:t>Cambios</a:t>
            </a:r>
            <a:r>
              <a:rPr lang="en-GB" altLang="en-US" b="1" dirty="0">
                <a:solidFill>
                  <a:srgbClr val="C00000"/>
                </a:solidFill>
              </a:rPr>
              <a:t> en el peso: 20,7</a:t>
            </a:r>
            <a:r>
              <a:rPr lang="en-GB" altLang="en-US" b="1" dirty="0" smtClean="0">
                <a:solidFill>
                  <a:srgbClr val="C00000"/>
                </a:solidFill>
              </a:rPr>
              <a:t>%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altLang="en-US" sz="1000" b="1" dirty="0">
              <a:solidFill>
                <a:srgbClr val="C0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altLang="en-US" b="1" dirty="0" err="1">
                <a:solidFill>
                  <a:srgbClr val="C00000"/>
                </a:solidFill>
              </a:rPr>
              <a:t>Efectos</a:t>
            </a:r>
            <a:r>
              <a:rPr lang="en-GB" altLang="en-US" b="1" dirty="0">
                <a:solidFill>
                  <a:srgbClr val="C00000"/>
                </a:solidFill>
              </a:rPr>
              <a:t> </a:t>
            </a:r>
            <a:r>
              <a:rPr lang="en-GB" altLang="en-US" b="1" dirty="0" err="1" smtClean="0">
                <a:solidFill>
                  <a:srgbClr val="C00000"/>
                </a:solidFill>
              </a:rPr>
              <a:t>androgénicos</a:t>
            </a:r>
            <a:r>
              <a:rPr lang="en-GB" altLang="en-US" b="1" dirty="0" smtClean="0">
                <a:solidFill>
                  <a:srgbClr val="C00000"/>
                </a:solidFill>
              </a:rPr>
              <a:t> (</a:t>
            </a:r>
            <a:r>
              <a:rPr lang="en-GB" altLang="en-US" b="1" dirty="0" err="1" smtClean="0">
                <a:solidFill>
                  <a:srgbClr val="C00000"/>
                </a:solidFill>
              </a:rPr>
              <a:t>acné</a:t>
            </a:r>
            <a:r>
              <a:rPr lang="en-GB" altLang="en-US" b="1" dirty="0" smtClean="0">
                <a:solidFill>
                  <a:srgbClr val="C00000"/>
                </a:solidFill>
              </a:rPr>
              <a:t>): </a:t>
            </a:r>
            <a:r>
              <a:rPr lang="en-GB" altLang="en-US" b="1" dirty="0">
                <a:solidFill>
                  <a:srgbClr val="C00000"/>
                </a:solidFill>
              </a:rPr>
              <a:t>15,2</a:t>
            </a:r>
            <a:r>
              <a:rPr lang="en-GB" altLang="en-US" b="1" dirty="0" smtClean="0">
                <a:solidFill>
                  <a:srgbClr val="C00000"/>
                </a:solidFill>
              </a:rPr>
              <a:t>%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altLang="en-US" sz="1000" b="1" dirty="0">
              <a:solidFill>
                <a:srgbClr val="C0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altLang="en-US" b="1" dirty="0" err="1">
                <a:solidFill>
                  <a:srgbClr val="C00000"/>
                </a:solidFill>
              </a:rPr>
              <a:t>Cambios</a:t>
            </a:r>
            <a:r>
              <a:rPr lang="en-GB" altLang="en-US" b="1" dirty="0">
                <a:solidFill>
                  <a:srgbClr val="C00000"/>
                </a:solidFill>
              </a:rPr>
              <a:t> de </a:t>
            </a:r>
            <a:r>
              <a:rPr lang="en-GB" altLang="en-US" b="1" dirty="0" err="1">
                <a:solidFill>
                  <a:srgbClr val="C00000"/>
                </a:solidFill>
              </a:rPr>
              <a:t>humor</a:t>
            </a:r>
            <a:r>
              <a:rPr lang="en-GB" altLang="en-US" b="1" dirty="0">
                <a:solidFill>
                  <a:srgbClr val="C00000"/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b="1" dirty="0">
                <a:solidFill>
                  <a:srgbClr val="C00000"/>
                </a:solidFill>
              </a:rPr>
              <a:t>        • </a:t>
            </a:r>
            <a:r>
              <a:rPr lang="en-GB" altLang="en-US" b="1" dirty="0" err="1">
                <a:solidFill>
                  <a:srgbClr val="C00000"/>
                </a:solidFill>
              </a:rPr>
              <a:t>Adolescentes</a:t>
            </a:r>
            <a:r>
              <a:rPr lang="en-GB" altLang="en-US" b="1" dirty="0">
                <a:solidFill>
                  <a:srgbClr val="C00000"/>
                </a:solidFill>
              </a:rPr>
              <a:t>: 33%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b="1" dirty="0">
                <a:solidFill>
                  <a:srgbClr val="C00000"/>
                </a:solidFill>
              </a:rPr>
              <a:t>        • </a:t>
            </a:r>
            <a:r>
              <a:rPr lang="en-GB" altLang="en-US" b="1" dirty="0" err="1">
                <a:solidFill>
                  <a:srgbClr val="C00000"/>
                </a:solidFill>
              </a:rPr>
              <a:t>Adultos</a:t>
            </a:r>
            <a:r>
              <a:rPr lang="en-GB" altLang="en-US" b="1" dirty="0">
                <a:solidFill>
                  <a:srgbClr val="C00000"/>
                </a:solidFill>
              </a:rPr>
              <a:t>: 17</a:t>
            </a:r>
            <a:r>
              <a:rPr lang="en-GB" altLang="en-US" b="1" dirty="0" smtClean="0">
                <a:solidFill>
                  <a:srgbClr val="C00000"/>
                </a:solidFill>
              </a:rPr>
              <a:t>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000" b="1" dirty="0">
              <a:solidFill>
                <a:srgbClr val="C0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altLang="en-US" b="1" dirty="0" err="1" smtClean="0">
                <a:solidFill>
                  <a:srgbClr val="C00000"/>
                </a:solidFill>
              </a:rPr>
              <a:t>Mastalgia</a:t>
            </a:r>
            <a:r>
              <a:rPr lang="en-GB" altLang="en-US" b="1" dirty="0">
                <a:solidFill>
                  <a:srgbClr val="C00000"/>
                </a:solidFill>
              </a:rPr>
              <a:t>: 9,1</a:t>
            </a:r>
            <a:r>
              <a:rPr lang="en-GB" altLang="en-US" b="1" dirty="0" smtClean="0">
                <a:solidFill>
                  <a:srgbClr val="C00000"/>
                </a:solidFill>
              </a:rPr>
              <a:t>%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altLang="en-US" sz="1000" b="1" dirty="0">
              <a:solidFill>
                <a:srgbClr val="C0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altLang="en-US" b="1" dirty="0" err="1" smtClean="0">
                <a:solidFill>
                  <a:srgbClr val="C00000"/>
                </a:solidFill>
              </a:rPr>
              <a:t>Otros</a:t>
            </a:r>
            <a:r>
              <a:rPr lang="en-GB" altLang="en-US" b="1" dirty="0" smtClean="0">
                <a:solidFill>
                  <a:srgbClr val="C00000"/>
                </a:solidFill>
              </a:rPr>
              <a:t> </a:t>
            </a:r>
            <a:r>
              <a:rPr lang="en-GB" altLang="en-US" b="1" dirty="0" err="1" smtClean="0">
                <a:solidFill>
                  <a:srgbClr val="C00000"/>
                </a:solidFill>
              </a:rPr>
              <a:t>menos</a:t>
            </a:r>
            <a:r>
              <a:rPr lang="en-GB" altLang="en-US" b="1" dirty="0" smtClean="0">
                <a:solidFill>
                  <a:srgbClr val="C00000"/>
                </a:solidFill>
              </a:rPr>
              <a:t> </a:t>
            </a:r>
            <a:r>
              <a:rPr lang="en-GB" altLang="en-US" b="1" dirty="0" err="1" smtClean="0">
                <a:solidFill>
                  <a:srgbClr val="C00000"/>
                </a:solidFill>
              </a:rPr>
              <a:t>frecuentes</a:t>
            </a:r>
            <a:r>
              <a:rPr lang="en-GB" altLang="en-US" b="1" dirty="0" smtClean="0">
                <a:solidFill>
                  <a:srgbClr val="C00000"/>
                </a:solidFill>
              </a:rPr>
              <a:t>.</a:t>
            </a:r>
            <a:endParaRPr lang="en-GB" altLang="en-US" b="1" dirty="0">
              <a:solidFill>
                <a:schemeClr val="bg1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altLang="en-US" dirty="0" smtClean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201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 txBox="1">
            <a:spLocks/>
          </p:cNvSpPr>
          <p:nvPr/>
        </p:nvSpPr>
        <p:spPr>
          <a:xfrm>
            <a:off x="9525" y="0"/>
            <a:ext cx="9134475" cy="904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REQUISITOS PREVIOS AL USO DE MÉTODOS DE SÓLO GESTÁGENOS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79438" y="1147763"/>
            <a:ext cx="7993062" cy="1292225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latin typeface="+mn-lt"/>
              <a:cs typeface="+mn-cs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dirty="0">
                <a:latin typeface="+mn-lt"/>
                <a:cs typeface="+mn-cs"/>
              </a:rPr>
              <a:t>Realizar una historia clínica cuidadosa.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latin typeface="+mn-lt"/>
              <a:cs typeface="+mn-cs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dirty="0">
                <a:latin typeface="+mn-lt"/>
                <a:cs typeface="+mn-cs"/>
              </a:rPr>
              <a:t>Proporcionar información sobre el método.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800" dirty="0">
              <a:latin typeface="+mn-lt"/>
              <a:cs typeface="+mn-cs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b="1" dirty="0">
                <a:latin typeface="+mn-lt"/>
                <a:cs typeface="+mn-cs"/>
              </a:rPr>
              <a:t>IMPRESCINDIBLE: información sobre las alteraciones del patrón de sangrado.</a:t>
            </a:r>
            <a:endParaRPr lang="es-ES" dirty="0">
              <a:latin typeface="+mn-lt"/>
              <a:cs typeface="+mn-cs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528763" y="2708275"/>
          <a:ext cx="6096000" cy="3114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251"/>
                <a:gridCol w="864096"/>
                <a:gridCol w="1008112"/>
                <a:gridCol w="1152128"/>
                <a:gridCol w="1036413"/>
              </a:tblGrid>
              <a:tr h="370916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T="45729" marB="4572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PSG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AMPD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IMPLANTE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DIU-LNG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916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bg1"/>
                          </a:solidFill>
                        </a:rPr>
                        <a:t>Exploración mamaria</a:t>
                      </a:r>
                      <a:endParaRPr lang="es-E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916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bg1"/>
                          </a:solidFill>
                        </a:rPr>
                        <a:t>Exploración pélvica</a:t>
                      </a:r>
                      <a:endParaRPr lang="es-E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A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916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bg1"/>
                          </a:solidFill>
                        </a:rPr>
                        <a:t>Citología vaginal</a:t>
                      </a:r>
                      <a:endParaRPr lang="es-E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916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bg1"/>
                          </a:solidFill>
                        </a:rPr>
                        <a:t>Analítica sanguínea</a:t>
                      </a:r>
                      <a:endParaRPr lang="es-E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266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bg1"/>
                          </a:solidFill>
                        </a:rPr>
                        <a:t>Determinación</a:t>
                      </a:r>
                      <a:r>
                        <a:rPr lang="es-ES" sz="1400" baseline="0" dirty="0" smtClean="0">
                          <a:solidFill>
                            <a:schemeClr val="bg1"/>
                          </a:solidFill>
                        </a:rPr>
                        <a:t> de hemoglobina</a:t>
                      </a:r>
                      <a:endParaRPr lang="es-E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916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bg1"/>
                          </a:solidFill>
                        </a:rPr>
                        <a:t>Determinación</a:t>
                      </a:r>
                      <a:r>
                        <a:rPr lang="es-ES" sz="1400" baseline="0" dirty="0" smtClean="0">
                          <a:solidFill>
                            <a:schemeClr val="bg1"/>
                          </a:solidFill>
                        </a:rPr>
                        <a:t> riesgo ITS</a:t>
                      </a:r>
                      <a:endParaRPr lang="es-E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A*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916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chemeClr val="bg1"/>
                          </a:solidFill>
                        </a:rPr>
                        <a:t>Control TA</a:t>
                      </a:r>
                      <a:endParaRPr lang="es-E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+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+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+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</a:t>
                      </a:r>
                      <a:endParaRPr lang="es-ES" sz="1400" dirty="0"/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3 Elipse"/>
          <p:cNvSpPr/>
          <p:nvPr/>
        </p:nvSpPr>
        <p:spPr>
          <a:xfrm>
            <a:off x="6732588" y="3357563"/>
            <a:ext cx="792162" cy="503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6732588" y="5013325"/>
            <a:ext cx="792162" cy="5032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073150" y="6011863"/>
            <a:ext cx="7005638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>
                <a:latin typeface="+mn-lt"/>
                <a:cs typeface="+mn-cs"/>
              </a:rPr>
              <a:t>A: imprescindible para el uso seguro del método anticonceptivo.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>
                <a:latin typeface="+mn-lt"/>
                <a:cs typeface="+mn-cs"/>
              </a:rPr>
              <a:t>C: puede ser apropiado como medida preventiva pero no relacionado con la seguridad del uso del anticonceptivo.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>
                <a:latin typeface="+mn-lt"/>
                <a:cs typeface="+mn-cs"/>
              </a:rPr>
              <a:t>A*: Para una mujer con riesgo de ITS el DIU no sería el método anticonceptivo ideal. Con infección activa no se debe insertar.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>
                <a:latin typeface="+mn-lt"/>
                <a:cs typeface="+mn-cs"/>
              </a:rPr>
              <a:t>+: Deseable pero no se debe negar el uso de métodos anticonceptivos hormonales por no poderla realizar.</a:t>
            </a:r>
          </a:p>
        </p:txBody>
      </p:sp>
    </p:spTree>
    <p:extLst>
      <p:ext uri="{BB962C8B-B14F-4D97-AF65-F5344CB8AC3E}">
        <p14:creationId xmlns:p14="http://schemas.microsoft.com/office/powerpoint/2010/main" val="856732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9935"/>
            <a:ext cx="5121288" cy="381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1" y="0"/>
            <a:ext cx="9144000" cy="904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EFICACIA ANTICONCEPTIVA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06282"/>
            <a:ext cx="5395789" cy="368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174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ventoplenos.com/sogicyl2019/files/areas/cabecera-web_v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-19178"/>
            <a:ext cx="8964488" cy="199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87824" y="0"/>
            <a:ext cx="6156176" cy="197293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DISPOSITIVO INTRAUTERINO CON LEVONORGESTREL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352928" cy="4104456"/>
          </a:xfrm>
        </p:spPr>
        <p:txBody>
          <a:bodyPr>
            <a:normAutofit/>
          </a:bodyPr>
          <a:lstStyle/>
          <a:p>
            <a:pPr algn="l"/>
            <a:endParaRPr lang="es-E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es-E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99" y="2269196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62828" y="3284984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ESTUDIOS CLÍNICOS</a:t>
            </a:r>
            <a:endParaRPr lang="es-ES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328738"/>
            <a:ext cx="828675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1" y="0"/>
            <a:ext cx="9144000" cy="904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BENEFICIOS ADICIONALES DIU-LNG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2" name="1 Elipse"/>
          <p:cNvSpPr/>
          <p:nvPr/>
        </p:nvSpPr>
        <p:spPr>
          <a:xfrm>
            <a:off x="264319" y="4077072"/>
            <a:ext cx="8615363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735796" y="4869160"/>
            <a:ext cx="3672408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/>
              <a:t>SMA.</a:t>
            </a:r>
          </a:p>
          <a:p>
            <a:pPr marL="285750" indent="-285750">
              <a:buFontTx/>
              <a:buChar char="-"/>
            </a:pPr>
            <a:r>
              <a:rPr lang="es-ES" dirty="0" err="1" smtClean="0"/>
              <a:t>Adenomiosis</a:t>
            </a:r>
            <a:r>
              <a:rPr lang="es-ES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Miomas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Endometriosis sintomática.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Protección endometrial en THS en no </a:t>
            </a:r>
            <a:r>
              <a:rPr lang="es-ES" dirty="0" err="1" smtClean="0"/>
              <a:t>histerectomizadas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7531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2" y="1175200"/>
            <a:ext cx="81248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1" y="0"/>
            <a:ext cx="9144000" cy="904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DIU-LNG EN TERAPIA HORMONAL SUSTITUTIVA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2" name="1 Elipse"/>
          <p:cNvSpPr/>
          <p:nvPr/>
        </p:nvSpPr>
        <p:spPr>
          <a:xfrm>
            <a:off x="77203" y="3091487"/>
            <a:ext cx="8615363" cy="612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699866" y="4653136"/>
            <a:ext cx="741682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El DIU-LNG ofrece un </a:t>
            </a:r>
            <a:r>
              <a:rPr lang="es-ES" b="1" dirty="0" err="1" smtClean="0">
                <a:solidFill>
                  <a:srgbClr val="C00000"/>
                </a:solidFill>
              </a:rPr>
              <a:t>metodo</a:t>
            </a:r>
            <a:r>
              <a:rPr lang="es-ES" b="1" dirty="0" smtClean="0">
                <a:solidFill>
                  <a:srgbClr val="C00000"/>
                </a:solidFill>
              </a:rPr>
              <a:t> altamente eficaz para minimizar el riesgo de hiperplasia endometrial en mujeres tomando THS, y tiene beneficios adicionales en la protección endometrial</a:t>
            </a:r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60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ventoplenos.com/sogicyl2019/files/areas/cabecera-web_v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-19178"/>
            <a:ext cx="8964488" cy="199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87824" y="0"/>
            <a:ext cx="6156176" cy="197293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DISPOSITIVO INTRAUTERINO CON LEVONORGESTREL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352928" cy="4104456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Introducción sobre </a:t>
            </a:r>
            <a:r>
              <a:rPr lang="es-E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Levonorgestrel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Descripción DIU-LNG y tipos.</a:t>
            </a:r>
          </a:p>
          <a:p>
            <a:pPr marL="514350" indent="-514350" algn="l">
              <a:buAutoNum type="arabicPeriod"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Indicaciones del DIU-LNG.</a:t>
            </a:r>
          </a:p>
          <a:p>
            <a:pPr marL="514350" indent="-514350" algn="l">
              <a:buAutoNum type="arabicPeriod"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Efectos secundarios DIU-LNG.</a:t>
            </a:r>
          </a:p>
          <a:p>
            <a:pPr marL="514350" indent="-514350" algn="l">
              <a:buAutoNum type="arabicPeriod"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Estudios acerca de DIU-LNG.</a:t>
            </a:r>
          </a:p>
          <a:p>
            <a:pPr marL="514350" indent="-514350" algn="l">
              <a:buAutoNum type="arabicPeriod"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Conclusiones.</a:t>
            </a:r>
          </a:p>
          <a:p>
            <a:pPr marL="514350" indent="-514350" algn="l">
              <a:buAutoNum type="arabicPeriod"/>
            </a:pPr>
            <a:endParaRPr lang="es-E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es-E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sultado de imagen de cancer de m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24"/>
            <a:ext cx="3563888" cy="194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3545858" y="126033"/>
            <a:ext cx="5580112" cy="904875"/>
          </a:xfrm>
          <a:prstGeom prst="rect">
            <a:avLst/>
          </a:prstGeom>
          <a:noFill/>
          <a:ln w="76200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rgbClr val="FA3087"/>
                </a:solidFill>
              </a:rPr>
              <a:t>DIU-LNG EN PACIENTES EN TRATAMIENTO CON TAMOXIFENO</a:t>
            </a:r>
            <a:endParaRPr lang="es-ES" sz="2400" b="1" dirty="0">
              <a:solidFill>
                <a:srgbClr val="FA3087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00723" y="3212976"/>
            <a:ext cx="8779875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El DIU-LNG </a:t>
            </a:r>
            <a:r>
              <a:rPr lang="es-ES" b="1" dirty="0">
                <a:solidFill>
                  <a:srgbClr val="F832BF"/>
                </a:solidFill>
              </a:rPr>
              <a:t>reduce la incidencia de pólipos endometriales benignos e hiperplasia endometrial </a:t>
            </a:r>
            <a:r>
              <a:rPr lang="es-ES" dirty="0"/>
              <a:t>en mujeres con cáncer de </a:t>
            </a:r>
            <a:r>
              <a:rPr lang="es-ES" dirty="0" smtClean="0"/>
              <a:t>mama </a:t>
            </a:r>
            <a:r>
              <a:rPr lang="es-ES" dirty="0"/>
              <a:t>que toman </a:t>
            </a:r>
            <a:r>
              <a:rPr lang="es-ES" dirty="0" err="1"/>
              <a:t>tamoxifeno</a:t>
            </a:r>
            <a:r>
              <a:rPr lang="es-ES" dirty="0"/>
              <a:t>. </a:t>
            </a: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u="sng" dirty="0" smtClean="0"/>
              <a:t>No </a:t>
            </a:r>
            <a:r>
              <a:rPr lang="es-ES" u="sng" dirty="0"/>
              <a:t>hay evidencia clara de los ensayos controlados </a:t>
            </a:r>
            <a:r>
              <a:rPr lang="es-ES" u="sng" dirty="0" smtClean="0"/>
              <a:t>aleatorizados </a:t>
            </a:r>
            <a:r>
              <a:rPr lang="es-ES" u="sng" dirty="0"/>
              <a:t>disponibles de que el </a:t>
            </a:r>
            <a:r>
              <a:rPr lang="es-ES" u="sng" dirty="0" smtClean="0"/>
              <a:t>DIU-LNG </a:t>
            </a:r>
            <a:r>
              <a:rPr lang="es-ES" u="sng" dirty="0"/>
              <a:t>previene el cáncer de endometrio en estas mujeres</a:t>
            </a:r>
            <a:r>
              <a:rPr lang="es-ES" dirty="0"/>
              <a:t>. </a:t>
            </a: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No </a:t>
            </a:r>
            <a:r>
              <a:rPr lang="es-ES" dirty="0"/>
              <a:t>hay </a:t>
            </a:r>
            <a:r>
              <a:rPr lang="es-ES" dirty="0" smtClean="0"/>
              <a:t>evidencia clara en </a:t>
            </a:r>
            <a:r>
              <a:rPr lang="es-ES" dirty="0"/>
              <a:t>los ensayos controlados </a:t>
            </a:r>
            <a:r>
              <a:rPr lang="es-ES" dirty="0" smtClean="0"/>
              <a:t>aleatorizados </a:t>
            </a:r>
            <a:r>
              <a:rPr lang="es-ES" dirty="0"/>
              <a:t>disponibles de que el </a:t>
            </a:r>
            <a:r>
              <a:rPr lang="es-ES" dirty="0" smtClean="0"/>
              <a:t>DIU-LNG </a:t>
            </a:r>
            <a:r>
              <a:rPr lang="es-ES" dirty="0"/>
              <a:t>afecte </a:t>
            </a:r>
            <a:r>
              <a:rPr lang="es-ES" dirty="0" smtClean="0"/>
              <a:t>al </a:t>
            </a:r>
            <a:r>
              <a:rPr lang="es-ES" dirty="0"/>
              <a:t>riesgo de recurrencia del cáncer de mama o de muertes relacionadas con el </a:t>
            </a:r>
            <a:r>
              <a:rPr lang="es-ES" dirty="0" smtClean="0"/>
              <a:t>mismo. </a:t>
            </a:r>
          </a:p>
          <a:p>
            <a:pPr marL="285750" indent="-285750">
              <a:buFontTx/>
              <a:buChar char="-"/>
            </a:pPr>
            <a:r>
              <a:rPr lang="es-ES" u="sng" dirty="0" smtClean="0"/>
              <a:t>Se </a:t>
            </a:r>
            <a:r>
              <a:rPr lang="es-ES" u="sng" dirty="0"/>
              <a:t>necesitan estudios más grandes </a:t>
            </a:r>
            <a:r>
              <a:rPr lang="es-ES" dirty="0"/>
              <a:t>para evaluar los efectos del </a:t>
            </a:r>
            <a:r>
              <a:rPr lang="es-ES" dirty="0" smtClean="0"/>
              <a:t>DIU-LNG </a:t>
            </a:r>
            <a:r>
              <a:rPr lang="es-ES" dirty="0"/>
              <a:t>en la incidencia de cáncer de endometrio y para determinar si el </a:t>
            </a:r>
            <a:r>
              <a:rPr lang="es-ES" dirty="0" smtClean="0"/>
              <a:t>DIU-LNG </a:t>
            </a:r>
            <a:r>
              <a:rPr lang="es-ES" dirty="0"/>
              <a:t>podría tener un impacto en el riesgo de </a:t>
            </a:r>
            <a:r>
              <a:rPr lang="es-ES" dirty="0" smtClean="0"/>
              <a:t>recurrencias </a:t>
            </a:r>
            <a:r>
              <a:rPr lang="es-ES" dirty="0"/>
              <a:t>de cáncer de mama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88911"/>
            <a:ext cx="7205441" cy="100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504" y="2276872"/>
            <a:ext cx="88730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OBJETIVO: Determinar la </a:t>
            </a:r>
            <a:r>
              <a:rPr lang="es-ES" sz="1400" b="1" dirty="0" smtClean="0"/>
              <a:t>efectividad y seguridad del DIU-LNG </a:t>
            </a:r>
            <a:r>
              <a:rPr lang="es-ES" sz="1400" dirty="0" smtClean="0"/>
              <a:t>en mujeres pre y postmenopáusicas tomando  </a:t>
            </a:r>
            <a:r>
              <a:rPr lang="es-ES" sz="1400" b="1" dirty="0" smtClean="0"/>
              <a:t>terapia </a:t>
            </a:r>
            <a:r>
              <a:rPr lang="es-ES" sz="1400" b="1" dirty="0" err="1" smtClean="0"/>
              <a:t>adyudante</a:t>
            </a:r>
            <a:r>
              <a:rPr lang="es-ES" sz="1400" b="1" dirty="0" smtClean="0"/>
              <a:t> con </a:t>
            </a:r>
            <a:r>
              <a:rPr lang="es-ES" sz="1400" b="1" dirty="0" err="1" smtClean="0"/>
              <a:t>Tamoxifeno</a:t>
            </a:r>
            <a:r>
              <a:rPr lang="es-ES" sz="1400" b="1" dirty="0" smtClean="0"/>
              <a:t> </a:t>
            </a:r>
            <a:r>
              <a:rPr lang="es-ES" sz="1400" dirty="0" smtClean="0"/>
              <a:t>para el cáncer de mama para la aparición de patología endometrial y uterina, incluyendo sangrado vaginal anormal o </a:t>
            </a:r>
            <a:r>
              <a:rPr lang="es-ES" sz="1400" dirty="0" err="1" smtClean="0"/>
              <a:t>spotting</a:t>
            </a:r>
            <a:r>
              <a:rPr lang="es-ES" sz="1400" dirty="0" smtClean="0"/>
              <a:t>, y recidivas de cáncer de mama secundarias.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150464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 txBox="1">
            <a:spLocks/>
          </p:cNvSpPr>
          <p:nvPr/>
        </p:nvSpPr>
        <p:spPr>
          <a:xfrm>
            <a:off x="1" y="0"/>
            <a:ext cx="9144000" cy="904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TRATAMIENTO DE MIOMAS UTERINOS SINTOMÁTICOS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1052736"/>
            <a:ext cx="8153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21612"/>
            <a:ext cx="29146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Resultado de imagen de conclusion dibuj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50" y="4653136"/>
            <a:ext cx="176212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1331640" y="3717032"/>
            <a:ext cx="3761581" cy="3044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953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 txBox="1">
            <a:spLocks/>
          </p:cNvSpPr>
          <p:nvPr/>
        </p:nvSpPr>
        <p:spPr>
          <a:xfrm>
            <a:off x="1" y="0"/>
            <a:ext cx="9144000" cy="904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   TRATAMIENTO DE ENDOMETRIOSIS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2875"/>
            <a:ext cx="3000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7" y="2204864"/>
            <a:ext cx="7729487" cy="386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1691680" y="4437112"/>
            <a:ext cx="63367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827584" y="4581128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827584" y="5301208"/>
            <a:ext cx="3600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6" y="1665062"/>
            <a:ext cx="81248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Elipse"/>
          <p:cNvSpPr/>
          <p:nvPr/>
        </p:nvSpPr>
        <p:spPr>
          <a:xfrm>
            <a:off x="251520" y="3928248"/>
            <a:ext cx="8107033" cy="5088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350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 txBox="1">
            <a:spLocks/>
          </p:cNvSpPr>
          <p:nvPr/>
        </p:nvSpPr>
        <p:spPr>
          <a:xfrm>
            <a:off x="1" y="0"/>
            <a:ext cx="9144000" cy="904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   TRATAMIENTO DE ENDOMETRIOSIS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2875"/>
            <a:ext cx="3000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6" y="1948805"/>
            <a:ext cx="81248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Elipse"/>
          <p:cNvSpPr/>
          <p:nvPr/>
        </p:nvSpPr>
        <p:spPr>
          <a:xfrm>
            <a:off x="479389" y="4797152"/>
            <a:ext cx="8185224" cy="468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1183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37" y="332656"/>
            <a:ext cx="9179737" cy="936104"/>
          </a:xfrm>
          <a:solidFill>
            <a:schemeClr val="tx2">
              <a:lumMod val="60000"/>
              <a:lumOff val="40000"/>
            </a:schemeClr>
          </a:solidFill>
          <a:ln w="38100">
            <a:noFill/>
          </a:ln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ʺ</a:t>
            </a:r>
            <a:r>
              <a:rPr lang="es-ES" sz="2400" dirty="0" err="1" smtClean="0">
                <a:solidFill>
                  <a:schemeClr val="bg1"/>
                </a:solidFill>
              </a:rPr>
              <a:t>Treatment</a:t>
            </a:r>
            <a:r>
              <a:rPr lang="es-ES" sz="2400" dirty="0" smtClean="0">
                <a:solidFill>
                  <a:schemeClr val="bg1"/>
                </a:solidFill>
              </a:rPr>
              <a:t> of </a:t>
            </a:r>
            <a:r>
              <a:rPr lang="es-ES" sz="2400" dirty="0" err="1" smtClean="0">
                <a:solidFill>
                  <a:schemeClr val="bg1"/>
                </a:solidFill>
              </a:rPr>
              <a:t>Low-Risk</a:t>
            </a:r>
            <a:r>
              <a:rPr lang="es-ES" sz="2400" dirty="0" smtClean="0">
                <a:solidFill>
                  <a:schemeClr val="bg1"/>
                </a:solidFill>
              </a:rPr>
              <a:t> Endometrial </a:t>
            </a:r>
            <a:r>
              <a:rPr lang="es-ES" sz="2400" dirty="0" err="1" smtClean="0">
                <a:solidFill>
                  <a:schemeClr val="bg1"/>
                </a:solidFill>
              </a:rPr>
              <a:t>Cancer</a:t>
            </a:r>
            <a:r>
              <a:rPr lang="es-ES" sz="2400" dirty="0" smtClean="0">
                <a:solidFill>
                  <a:schemeClr val="bg1"/>
                </a:solidFill>
              </a:rPr>
              <a:t> and </a:t>
            </a:r>
            <a:r>
              <a:rPr lang="es-ES" sz="2400" dirty="0" err="1" smtClean="0">
                <a:solidFill>
                  <a:schemeClr val="bg1"/>
                </a:solidFill>
              </a:rPr>
              <a:t>Complex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Atypical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Hyperplasia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With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the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Levonorgestrel-Releasing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Intrauterine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Device</a:t>
            </a:r>
            <a:r>
              <a:rPr lang="es-ES" sz="2400" dirty="0" smtClean="0">
                <a:solidFill>
                  <a:schemeClr val="bg1"/>
                </a:solidFill>
              </a:rPr>
              <a:t>ʺ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200" dirty="0" smtClean="0"/>
              <a:t>Pal, </a:t>
            </a:r>
            <a:r>
              <a:rPr lang="es-ES" sz="1200" dirty="0" err="1" smtClean="0"/>
              <a:t>Navdeep</a:t>
            </a:r>
            <a:r>
              <a:rPr lang="es-ES" sz="1200" dirty="0" smtClean="0"/>
              <a:t>; </a:t>
            </a:r>
            <a:r>
              <a:rPr lang="es-ES" sz="1200" dirty="0" err="1" smtClean="0"/>
              <a:t>Broaddus</a:t>
            </a:r>
            <a:r>
              <a:rPr lang="es-ES" sz="1200" dirty="0" smtClean="0"/>
              <a:t>, Russell R.; </a:t>
            </a:r>
            <a:r>
              <a:rPr lang="es-ES" sz="1200" dirty="0" err="1" smtClean="0"/>
              <a:t>Urbauer</a:t>
            </a:r>
            <a:r>
              <a:rPr lang="es-ES" sz="1200" dirty="0" smtClean="0"/>
              <a:t>, Diana L.; </a:t>
            </a:r>
            <a:r>
              <a:rPr lang="es-ES" sz="1200" dirty="0" err="1" smtClean="0"/>
              <a:t>Balakrishnan</a:t>
            </a:r>
            <a:r>
              <a:rPr lang="es-ES" sz="1200" dirty="0" smtClean="0"/>
              <a:t>, </a:t>
            </a:r>
            <a:r>
              <a:rPr lang="es-ES" sz="1200" dirty="0" err="1" smtClean="0"/>
              <a:t>Nyla</a:t>
            </a:r>
            <a:r>
              <a:rPr lang="es-ES" sz="1200" dirty="0" smtClean="0"/>
              <a:t>; </a:t>
            </a:r>
            <a:r>
              <a:rPr lang="es-ES" sz="1200" dirty="0" err="1" smtClean="0"/>
              <a:t>Milbourne</a:t>
            </a:r>
            <a:r>
              <a:rPr lang="es-ES" sz="1200" dirty="0" smtClean="0"/>
              <a:t>, Andrea; </a:t>
            </a:r>
            <a:r>
              <a:rPr lang="es-ES" sz="1200" dirty="0" err="1" smtClean="0"/>
              <a:t>Schemeler</a:t>
            </a:r>
            <a:r>
              <a:rPr lang="es-ES" sz="1200" dirty="0" smtClean="0"/>
              <a:t>, </a:t>
            </a:r>
            <a:r>
              <a:rPr lang="es-ES" sz="1200" dirty="0" err="1" smtClean="0"/>
              <a:t>Kathleen</a:t>
            </a:r>
            <a:r>
              <a:rPr lang="es-ES" sz="1200" dirty="0" smtClean="0"/>
              <a:t> M.; Meyer, Larissa A.; </a:t>
            </a:r>
            <a:r>
              <a:rPr lang="es-ES" sz="1200" dirty="0" err="1" smtClean="0"/>
              <a:t>Soliman</a:t>
            </a:r>
            <a:r>
              <a:rPr lang="es-ES" sz="1200" dirty="0" smtClean="0"/>
              <a:t>, Pamela T.; Lu, Karen H.; </a:t>
            </a:r>
            <a:r>
              <a:rPr lang="es-ES" sz="1200" dirty="0" err="1" smtClean="0"/>
              <a:t>Ramirez</a:t>
            </a:r>
            <a:r>
              <a:rPr lang="es-ES" sz="1200" dirty="0" smtClean="0"/>
              <a:t>, Pedro T.; </a:t>
            </a:r>
            <a:r>
              <a:rPr lang="es-ES" sz="1200" dirty="0" err="1" smtClean="0"/>
              <a:t>Ramondetta</a:t>
            </a:r>
            <a:r>
              <a:rPr lang="es-ES" sz="1200" dirty="0" smtClean="0"/>
              <a:t>, </a:t>
            </a:r>
            <a:r>
              <a:rPr lang="es-ES" sz="1200" dirty="0" err="1" smtClean="0"/>
              <a:t>Lois</a:t>
            </a:r>
            <a:r>
              <a:rPr lang="es-ES" sz="1200" dirty="0" smtClean="0"/>
              <a:t>; </a:t>
            </a:r>
            <a:r>
              <a:rPr lang="es-ES" sz="1200" dirty="0" err="1" smtClean="0"/>
              <a:t>Bodurka</a:t>
            </a:r>
            <a:r>
              <a:rPr lang="es-ES" sz="1200" dirty="0" smtClean="0"/>
              <a:t>, Diane C.; </a:t>
            </a:r>
            <a:r>
              <a:rPr lang="es-ES" sz="1200" dirty="0" err="1" smtClean="0"/>
              <a:t>Westin</a:t>
            </a:r>
            <a:r>
              <a:rPr lang="es-ES" sz="1200" dirty="0" smtClean="0"/>
              <a:t>, Shannon N.</a:t>
            </a:r>
          </a:p>
          <a:p>
            <a:pPr marL="0" indent="0" algn="ctr">
              <a:buNone/>
            </a:pPr>
            <a:r>
              <a:rPr lang="es-ES" sz="1600" b="1" dirty="0" smtClean="0"/>
              <a:t>OBSTETRICS &amp; GYNECOLOGY; Enero 2018; Vol. 131; No.1, Páginas: 109-116.</a:t>
            </a:r>
          </a:p>
          <a:p>
            <a:pPr marL="0" indent="0">
              <a:buNone/>
            </a:pPr>
            <a:endParaRPr lang="es-ES" sz="2400" b="1" dirty="0"/>
          </a:p>
          <a:p>
            <a:pPr marL="0" indent="0">
              <a:buNone/>
            </a:pPr>
            <a:endParaRPr lang="es-ES" sz="2400" b="1" dirty="0" smtClean="0"/>
          </a:p>
          <a:p>
            <a:pPr marL="0" indent="0">
              <a:buNone/>
            </a:pPr>
            <a:endParaRPr lang="es-ES" sz="2400" b="1" dirty="0"/>
          </a:p>
          <a:p>
            <a:pPr marL="0" indent="0">
              <a:buNone/>
            </a:pPr>
            <a:endParaRPr lang="es-ES" sz="2400" b="1" dirty="0" smtClean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0" y="2204864"/>
            <a:ext cx="91440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 smtClean="0"/>
              <a:t>Evaluar la eficacia del </a:t>
            </a:r>
            <a:r>
              <a:rPr lang="es-ES" sz="1800" b="1" dirty="0" smtClean="0"/>
              <a:t>dispositivo intrauterino liberador de </a:t>
            </a:r>
            <a:r>
              <a:rPr lang="es-ES" sz="1800" b="1" dirty="0" err="1" smtClean="0"/>
              <a:t>levonogestrel</a:t>
            </a:r>
            <a:r>
              <a:rPr lang="es-ES" sz="1800" b="1" dirty="0" smtClean="0"/>
              <a:t> </a:t>
            </a:r>
            <a:r>
              <a:rPr lang="es-ES" sz="1800" dirty="0" smtClean="0"/>
              <a:t>(LNG-IUD) para el tratamiento de la </a:t>
            </a:r>
            <a:r>
              <a:rPr lang="es-ES" sz="2000" b="1" dirty="0" smtClean="0"/>
              <a:t>hiperplasia compleja atípica o el cáncer endometrial de bajo grado.</a:t>
            </a:r>
          </a:p>
          <a:p>
            <a:pPr marL="0" indent="0">
              <a:buFont typeface="Arial" pitchFamily="34" charset="0"/>
              <a:buNone/>
            </a:pPr>
            <a:r>
              <a:rPr lang="es-ES" sz="2000" dirty="0" smtClean="0">
                <a:solidFill>
                  <a:srgbClr val="008000"/>
                </a:solidFill>
              </a:rPr>
              <a:t>	-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Tipo de estudio: </a:t>
            </a:r>
            <a:r>
              <a:rPr lang="es-ES" sz="2000" b="1" dirty="0" smtClean="0"/>
              <a:t>Serie de Casos Retrospectivo.</a:t>
            </a:r>
          </a:p>
          <a:p>
            <a:pPr marL="0" indent="0">
              <a:buFont typeface="Arial" pitchFamily="34" charset="0"/>
              <a:buNone/>
            </a:pPr>
            <a:r>
              <a:rPr lang="es-ES" sz="2000" dirty="0" smtClean="0">
                <a:solidFill>
                  <a:srgbClr val="008000"/>
                </a:solidFill>
              </a:rPr>
              <a:t>	-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Pacientes incluidos</a:t>
            </a:r>
            <a:r>
              <a:rPr lang="es-ES" sz="2000" dirty="0" smtClean="0">
                <a:solidFill>
                  <a:srgbClr val="006627"/>
                </a:solidFill>
              </a:rPr>
              <a:t>: </a:t>
            </a:r>
            <a:r>
              <a:rPr lang="es-ES" sz="2000" dirty="0" smtClean="0"/>
              <a:t>Todos los pacientes tratados con el LNG-IUD para la 	hiperplasia compleja con atípica y el cáncer endometrial de bajo grado.</a:t>
            </a:r>
            <a:endParaRPr lang="es-ES" sz="2000" dirty="0" smtClean="0">
              <a:solidFill>
                <a:srgbClr val="00800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s-ES" sz="2000" dirty="0" smtClean="0">
                <a:solidFill>
                  <a:srgbClr val="008000"/>
                </a:solidFill>
              </a:rPr>
              <a:t>	-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Fecha: </a:t>
            </a:r>
            <a:r>
              <a:rPr lang="es-ES" sz="2000" b="1" dirty="0" smtClean="0"/>
              <a:t>Enero 2003 a Junio de 2013</a:t>
            </a:r>
          </a:p>
          <a:p>
            <a:pPr marL="0" indent="0">
              <a:buFont typeface="Arial" pitchFamily="34" charset="0"/>
              <a:buNone/>
            </a:pPr>
            <a:r>
              <a:rPr lang="es-ES" sz="2000" b="1" dirty="0" smtClean="0"/>
              <a:t>	</a:t>
            </a:r>
            <a:r>
              <a:rPr lang="es-ES" sz="2000" dirty="0" smtClean="0">
                <a:solidFill>
                  <a:srgbClr val="006627"/>
                </a:solidFill>
              </a:rPr>
              <a:t>-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Lugar: </a:t>
            </a:r>
            <a:r>
              <a:rPr lang="es-ES" sz="2000" dirty="0" smtClean="0"/>
              <a:t>Centro del Cáncer MD Anderson de la Universidad de Texas </a:t>
            </a:r>
          </a:p>
          <a:p>
            <a:pPr marL="0" indent="0">
              <a:buFont typeface="Arial" pitchFamily="34" charset="0"/>
              <a:buNone/>
            </a:pPr>
            <a:r>
              <a:rPr lang="es-ES" sz="2000" b="1" dirty="0" smtClean="0"/>
              <a:t>	</a:t>
            </a:r>
            <a:r>
              <a:rPr lang="es-ES" sz="1400" dirty="0" smtClean="0"/>
              <a:t>Se calcularon las tasas de respuesta y se determinó la asociación de la respuesta con los factores clínico-	patológicos, incluyendo:</a:t>
            </a:r>
          </a:p>
          <a:p>
            <a:pPr marL="0" indent="0">
              <a:buFont typeface="Arial" pitchFamily="34" charset="0"/>
              <a:buNone/>
            </a:pPr>
            <a:r>
              <a:rPr lang="es-ES" sz="1400" b="1" dirty="0"/>
              <a:t>	</a:t>
            </a:r>
            <a:r>
              <a:rPr lang="es-ES" sz="1600" b="1" dirty="0"/>
              <a:t>E</a:t>
            </a:r>
            <a:r>
              <a:rPr lang="es-ES" sz="1600" b="1" dirty="0" smtClean="0"/>
              <a:t>dad, el índice de masa corporal , el tamaño uterino, tratamiento </a:t>
            </a:r>
            <a:r>
              <a:rPr lang="es-ES" sz="1600" b="1" dirty="0" err="1" smtClean="0"/>
              <a:t>metformina</a:t>
            </a:r>
            <a:r>
              <a:rPr lang="es-ES" sz="1600" b="1" dirty="0" smtClean="0"/>
              <a:t>  y deseo gestacional.</a:t>
            </a:r>
          </a:p>
          <a:p>
            <a:pPr marL="0" indent="0">
              <a:buFont typeface="Arial" pitchFamily="34" charset="0"/>
              <a:buNone/>
            </a:pPr>
            <a:endParaRPr lang="es-ES" sz="1600" b="1" dirty="0"/>
          </a:p>
          <a:p>
            <a:pPr marL="0" indent="0">
              <a:buNone/>
            </a:pPr>
            <a:endParaRPr lang="es-ES" sz="2800" b="1" dirty="0"/>
          </a:p>
          <a:p>
            <a:pPr marL="0" indent="0">
              <a:buFont typeface="Arial" pitchFamily="34" charset="0"/>
              <a:buNone/>
            </a:pPr>
            <a:endParaRPr lang="es-ES" sz="1600" b="1" dirty="0" smtClean="0"/>
          </a:p>
          <a:p>
            <a:pPr marL="0" indent="0">
              <a:buFont typeface="Arial" pitchFamily="34" charset="0"/>
              <a:buNone/>
            </a:pPr>
            <a:endParaRPr lang="es-ES" sz="2800" b="1" dirty="0" smtClean="0"/>
          </a:p>
          <a:p>
            <a:pPr marL="0" indent="0">
              <a:buFont typeface="Arial" pitchFamily="34" charset="0"/>
              <a:buNone/>
            </a:pPr>
            <a:endParaRPr lang="es-ES" sz="2400" b="1" dirty="0" smtClean="0"/>
          </a:p>
          <a:p>
            <a:pPr marL="0" indent="0">
              <a:buFont typeface="Arial" pitchFamily="34" charset="0"/>
              <a:buNone/>
            </a:pPr>
            <a:endParaRPr lang="es-ES" sz="2400" b="1" dirty="0" smtClean="0"/>
          </a:p>
          <a:p>
            <a:pPr marL="0" indent="0">
              <a:buFont typeface="Arial" pitchFamily="34" charset="0"/>
              <a:buNone/>
            </a:pPr>
            <a:endParaRPr lang="es-ES" sz="2400" b="1" dirty="0" smtClean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215" y="5229200"/>
            <a:ext cx="2319570" cy="149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37" y="332656"/>
            <a:ext cx="9179737" cy="936104"/>
          </a:xfrm>
          <a:solidFill>
            <a:schemeClr val="tx2">
              <a:lumMod val="60000"/>
              <a:lumOff val="40000"/>
            </a:schemeClr>
          </a:solidFill>
          <a:ln w="38100">
            <a:noFill/>
          </a:ln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ʺ</a:t>
            </a:r>
            <a:r>
              <a:rPr lang="es-ES" sz="2400" dirty="0" err="1" smtClean="0">
                <a:solidFill>
                  <a:schemeClr val="bg1"/>
                </a:solidFill>
              </a:rPr>
              <a:t>Treatment</a:t>
            </a:r>
            <a:r>
              <a:rPr lang="es-ES" sz="2400" dirty="0" smtClean="0">
                <a:solidFill>
                  <a:schemeClr val="bg1"/>
                </a:solidFill>
              </a:rPr>
              <a:t> of </a:t>
            </a:r>
            <a:r>
              <a:rPr lang="es-ES" sz="2400" dirty="0" err="1" smtClean="0">
                <a:solidFill>
                  <a:schemeClr val="bg1"/>
                </a:solidFill>
              </a:rPr>
              <a:t>Low-Risk</a:t>
            </a:r>
            <a:r>
              <a:rPr lang="es-ES" sz="2400" dirty="0" smtClean="0">
                <a:solidFill>
                  <a:schemeClr val="bg1"/>
                </a:solidFill>
              </a:rPr>
              <a:t> Endometrial </a:t>
            </a:r>
            <a:r>
              <a:rPr lang="es-ES" sz="2400" dirty="0" err="1" smtClean="0">
                <a:solidFill>
                  <a:schemeClr val="bg1"/>
                </a:solidFill>
              </a:rPr>
              <a:t>Cancer</a:t>
            </a:r>
            <a:r>
              <a:rPr lang="es-ES" sz="2400" dirty="0" smtClean="0">
                <a:solidFill>
                  <a:schemeClr val="bg1"/>
                </a:solidFill>
              </a:rPr>
              <a:t> and </a:t>
            </a:r>
            <a:r>
              <a:rPr lang="es-ES" sz="2400" dirty="0" err="1" smtClean="0">
                <a:solidFill>
                  <a:schemeClr val="bg1"/>
                </a:solidFill>
              </a:rPr>
              <a:t>Complex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Atypical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Hyperplasia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With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the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Levonorgestrel-Releasing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Intrauterine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Device</a:t>
            </a:r>
            <a:r>
              <a:rPr lang="es-ES" sz="2400" dirty="0" smtClean="0">
                <a:solidFill>
                  <a:schemeClr val="bg1"/>
                </a:solidFill>
              </a:rPr>
              <a:t>ʺ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7" name="5 Marcador de contenido"/>
          <p:cNvSpPr>
            <a:spLocks noGrp="1"/>
          </p:cNvSpPr>
          <p:nvPr>
            <p:ph idx="1"/>
          </p:nvPr>
        </p:nvSpPr>
        <p:spPr>
          <a:xfrm>
            <a:off x="25749" y="3851207"/>
            <a:ext cx="9144000" cy="27172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1600" b="1" dirty="0" smtClean="0"/>
              <a:t>NO SE ENCONTRARON DIFERENCIAS EN LA RESPUESTA BASADAS </a:t>
            </a:r>
          </a:p>
          <a:p>
            <a:pPr marL="0" indent="0" algn="ctr">
              <a:buNone/>
            </a:pPr>
            <a:r>
              <a:rPr lang="es-ES" sz="1600" b="1" dirty="0" smtClean="0"/>
              <a:t>EN EL IMC, EDAD, PARIDAD, RAZA O USO CONCOMITANTE DE METFORMINA.</a:t>
            </a:r>
            <a:endParaRPr lang="es-ES" sz="2200" dirty="0" smtClean="0"/>
          </a:p>
          <a:p>
            <a:pPr marL="0" indent="0" algn="ctr">
              <a:buNone/>
            </a:pPr>
            <a:endParaRPr lang="es-ES" sz="900" dirty="0" smtClean="0"/>
          </a:p>
          <a:p>
            <a:pPr marL="0" indent="0" algn="ctr">
              <a:buNone/>
            </a:pPr>
            <a:r>
              <a:rPr lang="es-ES" sz="1600" b="1" dirty="0"/>
              <a:t>T</a:t>
            </a:r>
            <a:r>
              <a:rPr lang="es-ES" sz="1600" b="1" dirty="0" smtClean="0"/>
              <a:t>endencia hacia un mayor porcentaje de no respondedores </a:t>
            </a:r>
          </a:p>
          <a:p>
            <a:pPr marL="0" indent="0" algn="ctr">
              <a:buNone/>
            </a:pPr>
            <a:r>
              <a:rPr lang="es-ES" sz="1600" b="1" dirty="0" smtClean="0"/>
              <a:t>si ausencia de efecto a progesterona exógena previa</a:t>
            </a:r>
          </a:p>
          <a:p>
            <a:pPr marL="0" indent="0" algn="ctr">
              <a:buNone/>
            </a:pPr>
            <a:endParaRPr lang="es-ES" sz="1200" b="1" dirty="0" smtClean="0"/>
          </a:p>
          <a:p>
            <a:pPr marL="0" indent="0" algn="ctr">
              <a:buNone/>
            </a:pPr>
            <a:r>
              <a:rPr lang="es-ES" sz="2000" b="1" dirty="0" smtClean="0">
                <a:solidFill>
                  <a:srgbClr val="FF0000"/>
                </a:solidFill>
              </a:rPr>
              <a:t>LOS NO-RESPONDEDORES TENÍAN UN MAYOR TAMAÑO UTERINO </a:t>
            </a:r>
          </a:p>
          <a:p>
            <a:pPr marL="0" indent="0" algn="ctr">
              <a:buNone/>
            </a:pPr>
            <a:endParaRPr lang="es-ES" sz="1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S" sz="1600" dirty="0" smtClean="0"/>
              <a:t>15 pacientes cuya indicación fue deseo genésico incompleto:  5 intento embarazo(33%) y 1 tuvo un hijo vivo.</a:t>
            </a:r>
            <a:endParaRPr lang="es-ES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33488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4 Marcador de contenido"/>
          <p:cNvSpPr txBox="1">
            <a:spLocks/>
          </p:cNvSpPr>
          <p:nvPr/>
        </p:nvSpPr>
        <p:spPr>
          <a:xfrm>
            <a:off x="1128778" y="3284984"/>
            <a:ext cx="6768752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2400" b="1" dirty="0" smtClean="0">
                <a:solidFill>
                  <a:srgbClr val="FF0000"/>
                </a:solidFill>
              </a:rPr>
              <a:t>MAYOR TASA DE RESPUESTA A LOS 3 Y 6 MESES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0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8206" y="0"/>
            <a:ext cx="9179737" cy="1052736"/>
          </a:xfrm>
          <a:solidFill>
            <a:schemeClr val="tx2">
              <a:lumMod val="60000"/>
              <a:lumOff val="40000"/>
            </a:schemeClr>
          </a:solidFill>
          <a:ln w="38100">
            <a:noFill/>
          </a:ln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«</a:t>
            </a:r>
            <a:r>
              <a:rPr lang="es-ES" sz="2400" dirty="0" err="1" smtClean="0">
                <a:solidFill>
                  <a:schemeClr val="bg1"/>
                </a:solidFill>
              </a:rPr>
              <a:t>Fertility-Sparing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Treatment</a:t>
            </a:r>
            <a:r>
              <a:rPr lang="es-ES" sz="2400" dirty="0" smtClean="0">
                <a:solidFill>
                  <a:schemeClr val="bg1"/>
                </a:solidFill>
              </a:rPr>
              <a:t> of </a:t>
            </a:r>
            <a:r>
              <a:rPr lang="es-ES" sz="2400" dirty="0" err="1" smtClean="0">
                <a:solidFill>
                  <a:schemeClr val="bg1"/>
                </a:solidFill>
              </a:rPr>
              <a:t>Early</a:t>
            </a:r>
            <a:r>
              <a:rPr lang="es-ES" sz="2400" dirty="0" smtClean="0">
                <a:solidFill>
                  <a:schemeClr val="bg1"/>
                </a:solidFill>
              </a:rPr>
              <a:t> Endometrial </a:t>
            </a:r>
            <a:r>
              <a:rPr lang="es-ES" sz="2400" dirty="0" err="1" smtClean="0">
                <a:solidFill>
                  <a:schemeClr val="bg1"/>
                </a:solidFill>
              </a:rPr>
              <a:t>Cancer</a:t>
            </a:r>
            <a:r>
              <a:rPr lang="es-ES" sz="2400" dirty="0" smtClean="0">
                <a:solidFill>
                  <a:schemeClr val="bg1"/>
                </a:solidFill>
              </a:rPr>
              <a:t> and </a:t>
            </a:r>
            <a:r>
              <a:rPr lang="es-ES" sz="2400" dirty="0" err="1" smtClean="0">
                <a:solidFill>
                  <a:schemeClr val="bg1"/>
                </a:solidFill>
              </a:rPr>
              <a:t>Complex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Atypical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Hyperplasia</a:t>
            </a:r>
            <a:r>
              <a:rPr lang="es-ES" sz="2400" dirty="0" smtClean="0">
                <a:solidFill>
                  <a:schemeClr val="bg1"/>
                </a:solidFill>
              </a:rPr>
              <a:t> in Young </a:t>
            </a:r>
            <a:r>
              <a:rPr lang="es-ES" sz="2400" dirty="0" err="1" smtClean="0">
                <a:solidFill>
                  <a:schemeClr val="bg1"/>
                </a:solidFill>
              </a:rPr>
              <a:t>Women</a:t>
            </a:r>
            <a:r>
              <a:rPr lang="es-ES" sz="2400" dirty="0" smtClean="0">
                <a:solidFill>
                  <a:schemeClr val="bg1"/>
                </a:solidFill>
              </a:rPr>
              <a:t> of </a:t>
            </a:r>
            <a:r>
              <a:rPr lang="es-ES" sz="2400" dirty="0" err="1" smtClean="0">
                <a:solidFill>
                  <a:schemeClr val="bg1"/>
                </a:solidFill>
              </a:rPr>
              <a:t>Childbearing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Potential</a:t>
            </a:r>
            <a:r>
              <a:rPr lang="es-ES" sz="2400" dirty="0" smtClean="0">
                <a:solidFill>
                  <a:schemeClr val="bg1"/>
                </a:solidFill>
              </a:rPr>
              <a:t>»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-1" y="1052736"/>
            <a:ext cx="9144001" cy="4581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400" dirty="0" err="1" smtClean="0"/>
              <a:t>Stanislav</a:t>
            </a:r>
            <a:r>
              <a:rPr lang="es-ES" sz="1400" dirty="0" smtClean="0"/>
              <a:t> </a:t>
            </a:r>
            <a:r>
              <a:rPr lang="es-ES" sz="1400" dirty="0" err="1"/>
              <a:t>Mikhailovich</a:t>
            </a:r>
            <a:r>
              <a:rPr lang="es-ES" sz="1400" dirty="0"/>
              <a:t> </a:t>
            </a:r>
            <a:r>
              <a:rPr lang="es-ES" sz="1400" dirty="0" err="1"/>
              <a:t>Pronin</a:t>
            </a:r>
            <a:r>
              <a:rPr lang="es-ES" sz="1400" dirty="0"/>
              <a:t>, PhD; Olga </a:t>
            </a:r>
            <a:r>
              <a:rPr lang="es-ES" sz="1400" dirty="0" err="1"/>
              <a:t>Valerievna</a:t>
            </a:r>
            <a:r>
              <a:rPr lang="es-ES" sz="1400" dirty="0"/>
              <a:t> </a:t>
            </a:r>
            <a:r>
              <a:rPr lang="es-ES" sz="1400" dirty="0" err="1"/>
              <a:t>Novikova</a:t>
            </a:r>
            <a:r>
              <a:rPr lang="es-ES" sz="1400" dirty="0"/>
              <a:t>, MD, PhD.; Julia </a:t>
            </a:r>
            <a:r>
              <a:rPr lang="es-ES" sz="1400" dirty="0" err="1"/>
              <a:t>Yurievna</a:t>
            </a:r>
            <a:r>
              <a:rPr lang="es-ES" sz="1400" dirty="0"/>
              <a:t> </a:t>
            </a:r>
            <a:r>
              <a:rPr lang="es-ES" sz="1400" dirty="0" err="1"/>
              <a:t>Andreeva</a:t>
            </a:r>
            <a:r>
              <a:rPr lang="es-ES" sz="1400" dirty="0"/>
              <a:t>, MD, PhD.; and Elena </a:t>
            </a:r>
            <a:r>
              <a:rPr lang="es-ES" sz="1400" dirty="0" err="1"/>
              <a:t>Grigorievna</a:t>
            </a:r>
            <a:r>
              <a:rPr lang="es-ES" sz="1400" dirty="0"/>
              <a:t> </a:t>
            </a:r>
            <a:r>
              <a:rPr lang="es-ES" sz="1400" dirty="0" err="1"/>
              <a:t>Novikova</a:t>
            </a:r>
            <a:r>
              <a:rPr lang="es-ES" sz="1400" dirty="0"/>
              <a:t>, MD, PhD. </a:t>
            </a:r>
            <a:endParaRPr lang="es-ES" sz="1400" dirty="0" smtClean="0"/>
          </a:p>
          <a:p>
            <a:pPr marL="0" indent="0" algn="ctr">
              <a:buNone/>
            </a:pPr>
            <a:r>
              <a:rPr lang="es-ES" sz="1500" dirty="0"/>
              <a:t>I</a:t>
            </a:r>
            <a:r>
              <a:rPr lang="es-ES" sz="1500" dirty="0" smtClean="0"/>
              <a:t>nternational </a:t>
            </a:r>
            <a:r>
              <a:rPr lang="es-ES" sz="1500" dirty="0" err="1"/>
              <a:t>J</a:t>
            </a:r>
            <a:r>
              <a:rPr lang="es-ES" sz="1500" dirty="0" err="1" smtClean="0"/>
              <a:t>ournal</a:t>
            </a:r>
            <a:r>
              <a:rPr lang="es-ES" sz="1500" dirty="0" smtClean="0"/>
              <a:t> of </a:t>
            </a:r>
            <a:r>
              <a:rPr lang="es-ES" sz="1500" dirty="0" err="1" smtClean="0"/>
              <a:t>Gynecological</a:t>
            </a:r>
            <a:r>
              <a:rPr lang="es-ES" sz="1500" dirty="0"/>
              <a:t> </a:t>
            </a:r>
            <a:r>
              <a:rPr lang="es-ES" sz="1500" dirty="0" err="1" smtClean="0"/>
              <a:t>Cancer</a:t>
            </a:r>
            <a:r>
              <a:rPr lang="es-ES" sz="1500" dirty="0" smtClean="0"/>
              <a:t>; </a:t>
            </a:r>
            <a:r>
              <a:rPr lang="es-ES" sz="1500" b="1" dirty="0" smtClean="0"/>
              <a:t>JULY </a:t>
            </a:r>
            <a:r>
              <a:rPr lang="es-ES" sz="1500" b="1" dirty="0"/>
              <a:t>2015</a:t>
            </a:r>
            <a:r>
              <a:rPr lang="es-ES" sz="1500" dirty="0"/>
              <a:t>; VOL. 25; </a:t>
            </a:r>
            <a:r>
              <a:rPr lang="es-ES" sz="1500" dirty="0" err="1"/>
              <a:t>Number</a:t>
            </a:r>
            <a:r>
              <a:rPr lang="es-ES" sz="1500" dirty="0"/>
              <a:t> 6; </a:t>
            </a:r>
            <a:r>
              <a:rPr lang="es-ES" sz="1500" dirty="0" err="1"/>
              <a:t>Pag</a:t>
            </a:r>
            <a:r>
              <a:rPr lang="es-ES" sz="1500" dirty="0"/>
              <a:t>. 1010-1014</a:t>
            </a:r>
            <a:r>
              <a:rPr lang="es-ES" sz="1500" dirty="0" smtClean="0"/>
              <a:t>.</a:t>
            </a:r>
          </a:p>
          <a:p>
            <a:pPr marL="0" indent="0">
              <a:buNone/>
            </a:pPr>
            <a:endParaRPr lang="es-ES" sz="1200" dirty="0" smtClean="0"/>
          </a:p>
          <a:p>
            <a:pPr marL="0" indent="0" algn="ctr">
              <a:buNone/>
            </a:pPr>
            <a:r>
              <a:rPr lang="es-ES" sz="2000" dirty="0" smtClean="0"/>
              <a:t>Evaluar los resultados oncológicos y reproductivos con LNG-DIU combinado con agonista de la hormona liberadora de gonadotropina en carcinoma endometrial grado 1, y el LNG-DIU en mujeres con hiperplasia compleja atípica.</a:t>
            </a:r>
          </a:p>
          <a:p>
            <a:pPr marL="0" indent="0">
              <a:buNone/>
            </a:pPr>
            <a:endParaRPr lang="es-ES" sz="1100" dirty="0"/>
          </a:p>
          <a:p>
            <a:pPr marL="0" indent="0" algn="ctr">
              <a:buNone/>
            </a:pP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CONCLUSIONES</a:t>
            </a:r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r>
              <a:rPr lang="es-ES" sz="2000" b="1" dirty="0" smtClean="0"/>
              <a:t>«</a:t>
            </a:r>
            <a:r>
              <a:rPr lang="es-ES" sz="2000" b="1" dirty="0"/>
              <a:t>La estrategia conservadora de tratamiento sugerida puede ser considerada como una opción terapéutica valida para mujeres jóvenes con potencial genésico con Hiperplasia compleja atípica y cáncer endometrial grado 1 que deseen preservar su fertilidad. Siendo requerido un seguimiento estrecho durante y tras el tratamiento.»</a:t>
            </a:r>
          </a:p>
          <a:p>
            <a:pPr marL="0" indent="0">
              <a:buNone/>
            </a:pPr>
            <a:endParaRPr lang="es-ES" sz="2000" dirty="0" smtClean="0"/>
          </a:p>
        </p:txBody>
      </p:sp>
      <p:pic>
        <p:nvPicPr>
          <p:cNvPr id="16386" name="Picture 2" descr="Resultado de imagen de embaraz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63364"/>
            <a:ext cx="3024336" cy="170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90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n de embaraz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6" y="4379881"/>
            <a:ext cx="3024336" cy="170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6" y="476672"/>
            <a:ext cx="25431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6672"/>
            <a:ext cx="4524375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3961509" y="2647428"/>
            <a:ext cx="4536504" cy="8535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" y="2130384"/>
            <a:ext cx="32956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22511" y="350100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2018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n de embaraz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6" y="4379881"/>
            <a:ext cx="3024336" cy="170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6" y="476672"/>
            <a:ext cx="25431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6334"/>
            <a:ext cx="4524375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3851920" y="3311963"/>
            <a:ext cx="4536504" cy="8535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" y="2130384"/>
            <a:ext cx="32956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22511" y="350100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2018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6588224" y="3870339"/>
            <a:ext cx="144016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211960" y="3999951"/>
            <a:ext cx="144016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45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37" y="0"/>
            <a:ext cx="9179737" cy="1008112"/>
          </a:xfrm>
          <a:solidFill>
            <a:schemeClr val="tx2">
              <a:lumMod val="60000"/>
              <a:lumOff val="40000"/>
            </a:schemeClr>
          </a:solidFill>
          <a:ln w="38100">
            <a:noFill/>
          </a:ln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«</a:t>
            </a:r>
            <a:r>
              <a:rPr lang="es-ES" sz="2400" b="1" dirty="0">
                <a:solidFill>
                  <a:schemeClr val="bg1"/>
                </a:solidFill>
              </a:rPr>
              <a:t>Oral </a:t>
            </a:r>
            <a:r>
              <a:rPr lang="es-ES" sz="2400" b="1" dirty="0" err="1">
                <a:solidFill>
                  <a:schemeClr val="bg1"/>
                </a:solidFill>
              </a:rPr>
              <a:t>progestogens</a:t>
            </a:r>
            <a:r>
              <a:rPr lang="es-ES" sz="2400" b="1" dirty="0">
                <a:solidFill>
                  <a:schemeClr val="bg1"/>
                </a:solidFill>
              </a:rPr>
              <a:t> vs </a:t>
            </a:r>
            <a:r>
              <a:rPr lang="es-ES" sz="2400" b="1" dirty="0" err="1">
                <a:solidFill>
                  <a:schemeClr val="bg1"/>
                </a:solidFill>
              </a:rPr>
              <a:t>levonorgestrel-releasing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intrauterine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system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for</a:t>
            </a:r>
            <a:r>
              <a:rPr lang="es-ES" sz="2400" b="1" dirty="0">
                <a:solidFill>
                  <a:schemeClr val="bg1"/>
                </a:solidFill>
              </a:rPr>
              <a:t> endometrial </a:t>
            </a:r>
            <a:r>
              <a:rPr lang="es-ES" sz="2400" b="1" dirty="0" err="1">
                <a:solidFill>
                  <a:schemeClr val="bg1"/>
                </a:solidFill>
              </a:rPr>
              <a:t>hyperplasia</a:t>
            </a:r>
            <a:r>
              <a:rPr lang="es-ES" sz="2400" b="1" dirty="0">
                <a:solidFill>
                  <a:schemeClr val="bg1"/>
                </a:solidFill>
              </a:rPr>
              <a:t>: a </a:t>
            </a:r>
            <a:r>
              <a:rPr lang="es-ES" sz="2400" b="1" dirty="0" err="1">
                <a:solidFill>
                  <a:schemeClr val="bg1"/>
                </a:solidFill>
              </a:rPr>
              <a:t>systematic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review</a:t>
            </a:r>
            <a:r>
              <a:rPr lang="es-ES" sz="2400" b="1" dirty="0">
                <a:solidFill>
                  <a:schemeClr val="bg1"/>
                </a:solidFill>
              </a:rPr>
              <a:t> and </a:t>
            </a:r>
            <a:r>
              <a:rPr lang="es-ES" sz="2400" b="1" dirty="0" err="1">
                <a:solidFill>
                  <a:schemeClr val="bg1"/>
                </a:solidFill>
              </a:rPr>
              <a:t>metaanalysis</a:t>
            </a:r>
            <a:r>
              <a:rPr lang="es-ES" sz="24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8791694" cy="4581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500" dirty="0" err="1" smtClean="0"/>
              <a:t>Ioannis</a:t>
            </a:r>
            <a:r>
              <a:rPr lang="es-ES" sz="1500" dirty="0" smtClean="0"/>
              <a:t> D. </a:t>
            </a:r>
            <a:r>
              <a:rPr lang="es-ES" sz="1500" dirty="0" err="1"/>
              <a:t>Gallos,MBBS</a:t>
            </a:r>
            <a:r>
              <a:rPr lang="es-ES" sz="1500" dirty="0"/>
              <a:t>; </a:t>
            </a:r>
            <a:r>
              <a:rPr lang="es-ES" sz="1500" dirty="0" err="1"/>
              <a:t>Manjeet</a:t>
            </a:r>
            <a:r>
              <a:rPr lang="es-ES" sz="1500" dirty="0"/>
              <a:t> </a:t>
            </a:r>
            <a:r>
              <a:rPr lang="es-ES" sz="1500" dirty="0" err="1"/>
              <a:t>Shehmar</a:t>
            </a:r>
            <a:r>
              <a:rPr lang="es-ES" sz="1500" dirty="0"/>
              <a:t>, MRCOG; </a:t>
            </a:r>
            <a:r>
              <a:rPr lang="es-ES" sz="1500" dirty="0" err="1"/>
              <a:t>Shakila</a:t>
            </a:r>
            <a:r>
              <a:rPr lang="es-ES" sz="1500" dirty="0"/>
              <a:t> </a:t>
            </a:r>
            <a:r>
              <a:rPr lang="es-ES" sz="1500" dirty="0" err="1"/>
              <a:t>Thangaratinam</a:t>
            </a:r>
            <a:r>
              <a:rPr lang="es-ES" sz="1500" dirty="0"/>
              <a:t>, MRCOG; </a:t>
            </a:r>
            <a:r>
              <a:rPr lang="es-ES" sz="1500" dirty="0" err="1"/>
              <a:t>Thalis</a:t>
            </a:r>
            <a:r>
              <a:rPr lang="es-ES" sz="1500" dirty="0"/>
              <a:t> K. </a:t>
            </a:r>
            <a:r>
              <a:rPr lang="es-ES" sz="1500" dirty="0" err="1"/>
              <a:t>Papapostolou</a:t>
            </a:r>
            <a:r>
              <a:rPr lang="es-ES" sz="1500" dirty="0"/>
              <a:t>, MBBS; </a:t>
            </a:r>
            <a:r>
              <a:rPr lang="es-ES" sz="1500" dirty="0" err="1"/>
              <a:t>Arri</a:t>
            </a:r>
            <a:r>
              <a:rPr lang="es-ES" sz="1500" dirty="0"/>
              <a:t> </a:t>
            </a:r>
            <a:r>
              <a:rPr lang="es-ES" sz="1500" dirty="0" err="1"/>
              <a:t>Coomarasamy</a:t>
            </a:r>
            <a:r>
              <a:rPr lang="es-ES" sz="1500" dirty="0"/>
              <a:t>, MD, MRCOG; </a:t>
            </a:r>
            <a:r>
              <a:rPr lang="es-ES" sz="1500" dirty="0" err="1"/>
              <a:t>Janesh</a:t>
            </a:r>
            <a:r>
              <a:rPr lang="es-ES" sz="1500" dirty="0"/>
              <a:t> K. </a:t>
            </a:r>
            <a:r>
              <a:rPr lang="es-ES" sz="1500" dirty="0" err="1"/>
              <a:t>Gupta</a:t>
            </a:r>
            <a:r>
              <a:rPr lang="es-ES" sz="1500" dirty="0"/>
              <a:t>, MD, </a:t>
            </a:r>
            <a:r>
              <a:rPr lang="es-ES" sz="1500" dirty="0" smtClean="0"/>
              <a:t>FRCOG.</a:t>
            </a:r>
          </a:p>
          <a:p>
            <a:pPr marL="0" indent="0" algn="ctr">
              <a:buNone/>
            </a:pPr>
            <a:r>
              <a:rPr lang="es-ES" sz="1500" dirty="0" smtClean="0"/>
              <a:t>AMERICAN </a:t>
            </a:r>
            <a:r>
              <a:rPr lang="es-ES" sz="1500" dirty="0"/>
              <a:t>JOURNAL OF OBSTETRICS AND </a:t>
            </a:r>
            <a:r>
              <a:rPr lang="es-ES" sz="1500" dirty="0" smtClean="0"/>
              <a:t>GYNECOLOGY; </a:t>
            </a:r>
            <a:r>
              <a:rPr lang="es-ES" sz="1500" b="1" dirty="0" smtClean="0"/>
              <a:t>DECEMBER </a:t>
            </a:r>
            <a:r>
              <a:rPr lang="es-ES" sz="1500" b="1" dirty="0"/>
              <a:t>2010</a:t>
            </a:r>
            <a:r>
              <a:rPr lang="es-ES" sz="1500" dirty="0"/>
              <a:t>; 203:547, </a:t>
            </a:r>
            <a:r>
              <a:rPr lang="es-ES" sz="1500" dirty="0" smtClean="0"/>
              <a:t>e1-10</a:t>
            </a:r>
          </a:p>
          <a:p>
            <a:pPr marL="0" indent="0">
              <a:buNone/>
            </a:pPr>
            <a:endParaRPr lang="es-ES" sz="1900" dirty="0" smtClean="0"/>
          </a:p>
          <a:p>
            <a:pPr marL="0" indent="0" algn="ctr">
              <a:buNone/>
            </a:pPr>
            <a:r>
              <a:rPr lang="es-ES" sz="1600" b="1" dirty="0" smtClean="0"/>
              <a:t>OBJETIVO</a:t>
            </a:r>
            <a:r>
              <a:rPr lang="es-ES" sz="1600" dirty="0" smtClean="0"/>
              <a:t>: Conducir una revisión sistemática y </a:t>
            </a:r>
            <a:r>
              <a:rPr lang="es-ES" sz="1600" dirty="0" err="1" smtClean="0"/>
              <a:t>metaanálisis</a:t>
            </a:r>
            <a:r>
              <a:rPr lang="es-ES" sz="1600" dirty="0" smtClean="0"/>
              <a:t> de estudios que evalúan la tasa de regresión de la hiperplasia endometrial con progesterona oral y el DIU-LNG</a:t>
            </a:r>
          </a:p>
          <a:p>
            <a:pPr marL="0" indent="0" algn="ctr">
              <a:buNone/>
            </a:pPr>
            <a:endParaRPr lang="es-ES" sz="1600" dirty="0" smtClean="0"/>
          </a:p>
          <a:p>
            <a:pPr marL="0" indent="0" algn="ctr">
              <a:buNone/>
            </a:pP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CONCLUSIÓN</a:t>
            </a:r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r>
              <a:rPr lang="es-ES" sz="2300" b="1" dirty="0" smtClean="0"/>
              <a:t>«</a:t>
            </a:r>
            <a:r>
              <a:rPr lang="es-ES" sz="2300" b="1" dirty="0"/>
              <a:t>La progesterona oral parece inducir una tasa de regresión de la enfermedad menor que el sistema intrauterino de liberación de </a:t>
            </a:r>
            <a:r>
              <a:rPr lang="es-ES" sz="2300" b="1" dirty="0" err="1"/>
              <a:t>levonorgestrel</a:t>
            </a:r>
            <a:r>
              <a:rPr lang="es-ES" sz="2300" b="1" dirty="0"/>
              <a:t> en el tratamiento de la hiperplasia endometrial»</a:t>
            </a:r>
          </a:p>
          <a:p>
            <a:pPr marL="0" indent="0">
              <a:buNone/>
            </a:pPr>
            <a:endParaRPr lang="es-ES" sz="2400" dirty="0" smtClean="0"/>
          </a:p>
        </p:txBody>
      </p:sp>
      <p:pic>
        <p:nvPicPr>
          <p:cNvPr id="17410" name="Picture 2" descr="Resultado de imagen de diu can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4869160"/>
            <a:ext cx="3106321" cy="198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08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ado de imagen de anticonceptivos ti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89" y="0"/>
            <a:ext cx="9358406" cy="69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1506"/>
            <a:ext cx="8892480" cy="2237982"/>
          </a:xfrm>
          <a:noFill/>
        </p:spPr>
        <p:txBody>
          <a:bodyPr>
            <a:noAutofit/>
          </a:bodyPr>
          <a:lstStyle/>
          <a:p>
            <a:pPr algn="l"/>
            <a:r>
              <a:rPr lang="es-ES" sz="3600" b="1" dirty="0">
                <a:solidFill>
                  <a:schemeClr val="bg1"/>
                </a:solidFill>
              </a:rPr>
              <a:t>	</a:t>
            </a:r>
            <a:r>
              <a:rPr lang="es-ES" sz="3600" b="1" dirty="0" smtClean="0">
                <a:solidFill>
                  <a:schemeClr val="bg1"/>
                </a:solidFill>
              </a:rPr>
              <a:t>LEVONORGESTREL (LNG)</a:t>
            </a:r>
            <a:br>
              <a:rPr lang="es-ES" sz="3600" b="1" dirty="0" smtClean="0">
                <a:solidFill>
                  <a:schemeClr val="bg1"/>
                </a:solidFill>
              </a:rPr>
            </a:br>
            <a:r>
              <a:rPr lang="es-ES" sz="2400" b="1" dirty="0" err="1" smtClean="0">
                <a:solidFill>
                  <a:schemeClr val="bg1"/>
                </a:solidFill>
              </a:rPr>
              <a:t>Gestágeno</a:t>
            </a:r>
            <a:r>
              <a:rPr lang="es-ES" sz="2400" b="1" dirty="0" smtClean="0">
                <a:solidFill>
                  <a:schemeClr val="bg1"/>
                </a:solidFill>
              </a:rPr>
              <a:t> de 2ª generación derivado de la testosterona</a:t>
            </a:r>
            <a:r>
              <a:rPr lang="es-ES" sz="3600" b="1" dirty="0" smtClean="0">
                <a:solidFill>
                  <a:schemeClr val="bg1"/>
                </a:solidFill>
              </a:rPr>
              <a:t/>
            </a:r>
            <a:br>
              <a:rPr lang="es-ES" sz="3600" b="1" dirty="0" smtClean="0">
                <a:solidFill>
                  <a:schemeClr val="bg1"/>
                </a:solidFill>
              </a:rPr>
            </a:br>
            <a:endParaRPr lang="es-E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73" y="1628798"/>
            <a:ext cx="3744416" cy="281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94761" y="5229200"/>
            <a:ext cx="8337988" cy="14465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000" b="1" dirty="0" smtClean="0">
                <a:solidFill>
                  <a:schemeClr val="bg1"/>
                </a:solidFill>
              </a:rPr>
              <a:t>Anticoncepción de emergencia (</a:t>
            </a:r>
            <a:r>
              <a:rPr lang="es-ES" sz="2000" b="1" dirty="0" err="1" smtClean="0">
                <a:solidFill>
                  <a:schemeClr val="bg1"/>
                </a:solidFill>
              </a:rPr>
              <a:t>Postinor</a:t>
            </a:r>
            <a:r>
              <a:rPr lang="es-ES" sz="2000" b="1" dirty="0" smtClean="0">
                <a:solidFill>
                  <a:schemeClr val="bg1"/>
                </a:solidFill>
              </a:rPr>
              <a:t> 1500® y </a:t>
            </a:r>
            <a:r>
              <a:rPr lang="es-ES" sz="2000" b="1" dirty="0" err="1" smtClean="0">
                <a:solidFill>
                  <a:schemeClr val="bg1"/>
                </a:solidFill>
              </a:rPr>
              <a:t>Norlevo</a:t>
            </a:r>
            <a:r>
              <a:rPr lang="es-ES" sz="2000" b="1" dirty="0" smtClean="0">
                <a:solidFill>
                  <a:schemeClr val="bg1"/>
                </a:solidFill>
              </a:rPr>
              <a:t> 1500®)</a:t>
            </a:r>
          </a:p>
          <a:p>
            <a:pPr marL="285750" indent="-285750">
              <a:buFontTx/>
              <a:buChar char="-"/>
            </a:pPr>
            <a:r>
              <a:rPr lang="es-ES" sz="2000" b="1" dirty="0" smtClean="0">
                <a:solidFill>
                  <a:schemeClr val="bg1"/>
                </a:solidFill>
              </a:rPr>
              <a:t>Anticoncepción combinada vía oral (</a:t>
            </a:r>
            <a:r>
              <a:rPr lang="es-ES" sz="2000" b="1" dirty="0" err="1" smtClean="0">
                <a:solidFill>
                  <a:schemeClr val="bg1"/>
                </a:solidFill>
              </a:rPr>
              <a:t>Loette</a:t>
            </a:r>
            <a:r>
              <a:rPr lang="es-ES" sz="2000" b="1" dirty="0" smtClean="0">
                <a:solidFill>
                  <a:schemeClr val="bg1"/>
                </a:solidFill>
              </a:rPr>
              <a:t>®, </a:t>
            </a:r>
            <a:r>
              <a:rPr lang="es-ES" sz="2000" b="1" dirty="0" err="1" smtClean="0">
                <a:solidFill>
                  <a:schemeClr val="bg1"/>
                </a:solidFill>
              </a:rPr>
              <a:t>Seasonique</a:t>
            </a:r>
            <a:r>
              <a:rPr lang="es-ES" sz="2000" b="1" dirty="0" smtClean="0">
                <a:solidFill>
                  <a:schemeClr val="bg1"/>
                </a:solidFill>
              </a:rPr>
              <a:t>®, </a:t>
            </a:r>
            <a:r>
              <a:rPr lang="es-ES" sz="2000" b="1" dirty="0" err="1" smtClean="0">
                <a:solidFill>
                  <a:schemeClr val="bg1"/>
                </a:solidFill>
              </a:rPr>
              <a:t>Ovoplex</a:t>
            </a:r>
            <a:r>
              <a:rPr lang="es-ES" sz="2000" b="1" dirty="0" smtClean="0">
                <a:solidFill>
                  <a:schemeClr val="bg1"/>
                </a:solidFill>
              </a:rPr>
              <a:t>®, </a:t>
            </a:r>
            <a:r>
              <a:rPr lang="es-ES" sz="2000" b="1" dirty="0" err="1" smtClean="0">
                <a:solidFill>
                  <a:schemeClr val="bg1"/>
                </a:solidFill>
              </a:rPr>
              <a:t>etc</a:t>
            </a:r>
            <a:r>
              <a:rPr lang="es-ES" sz="2000" b="1" dirty="0" smtClean="0">
                <a:solidFill>
                  <a:schemeClr val="bg1"/>
                </a:solidFill>
              </a:rPr>
              <a:t>).</a:t>
            </a:r>
          </a:p>
          <a:p>
            <a:pPr marL="285750" indent="-285750">
              <a:buFontTx/>
              <a:buChar char="-"/>
            </a:pPr>
            <a:r>
              <a:rPr lang="es-ES" sz="2000" b="1" dirty="0" smtClean="0">
                <a:solidFill>
                  <a:schemeClr val="bg1"/>
                </a:solidFill>
              </a:rPr>
              <a:t>Implantes </a:t>
            </a:r>
            <a:r>
              <a:rPr lang="es-ES" sz="2000" b="1" dirty="0" err="1" smtClean="0">
                <a:solidFill>
                  <a:schemeClr val="bg1"/>
                </a:solidFill>
              </a:rPr>
              <a:t>subdérmicos</a:t>
            </a:r>
            <a:r>
              <a:rPr lang="es-ES" sz="2000" b="1" dirty="0" smtClean="0">
                <a:solidFill>
                  <a:schemeClr val="bg1"/>
                </a:solidFill>
              </a:rPr>
              <a:t> (</a:t>
            </a:r>
            <a:r>
              <a:rPr lang="es-ES" sz="2000" b="1" dirty="0" err="1" smtClean="0">
                <a:solidFill>
                  <a:schemeClr val="bg1"/>
                </a:solidFill>
              </a:rPr>
              <a:t>Jadelle</a:t>
            </a:r>
            <a:r>
              <a:rPr lang="es-ES" sz="2000" b="1" dirty="0" smtClean="0">
                <a:solidFill>
                  <a:schemeClr val="bg1"/>
                </a:solidFill>
              </a:rPr>
              <a:t>®).</a:t>
            </a:r>
          </a:p>
          <a:p>
            <a:pPr marL="285750" indent="-285750">
              <a:buFontTx/>
              <a:buChar char="-"/>
            </a:pPr>
            <a:r>
              <a:rPr lang="es-ES" sz="2800" b="1" dirty="0" smtClean="0">
                <a:solidFill>
                  <a:schemeClr val="bg1"/>
                </a:solidFill>
              </a:rPr>
              <a:t>Dispositivo intrauterino (DIU). 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4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51" y="1436988"/>
            <a:ext cx="7912516" cy="48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1" y="0"/>
            <a:ext cx="9144000" cy="904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DIU-LNG vs HISTERECTOMÍA vs ABLACIÓN ENDOMETRIAL 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2" name="1 Elipse"/>
          <p:cNvSpPr/>
          <p:nvPr/>
        </p:nvSpPr>
        <p:spPr>
          <a:xfrm>
            <a:off x="280728" y="5625492"/>
            <a:ext cx="8615363" cy="443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32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6" y="1105292"/>
            <a:ext cx="7184690" cy="523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1" y="0"/>
            <a:ext cx="9144000" cy="904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ANALISIS COSTE-EFECTIVIDAD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2" name="1 Elipse"/>
          <p:cNvSpPr/>
          <p:nvPr/>
        </p:nvSpPr>
        <p:spPr>
          <a:xfrm>
            <a:off x="280728" y="5157192"/>
            <a:ext cx="8615363" cy="5670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8" name="Picture 4" descr="Resultado de imagen de costo efectividad dibuj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26678"/>
            <a:ext cx="1752422" cy="163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219966" y="4301897"/>
            <a:ext cx="609645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DIU-LNG fue superior a la Histerectomía y a la ablación endometrial en términos de coste y calidad de vida.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555776" y="1196752"/>
            <a:ext cx="3024337" cy="28623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COSTES CIRUGÍA</a:t>
            </a:r>
          </a:p>
          <a:p>
            <a:r>
              <a:rPr lang="es-ES" b="1" dirty="0" smtClean="0"/>
              <a:t>DIRECTOS:</a:t>
            </a:r>
          </a:p>
          <a:p>
            <a:pPr marL="285750" indent="-285750">
              <a:buFontTx/>
              <a:buChar char="-"/>
            </a:pPr>
            <a:r>
              <a:rPr lang="es-ES" sz="1400" dirty="0" smtClean="0"/>
              <a:t>Consultas </a:t>
            </a:r>
            <a:r>
              <a:rPr lang="es-ES" sz="1400" dirty="0" err="1" smtClean="0"/>
              <a:t>prequirúrgicas</a:t>
            </a:r>
            <a:endParaRPr lang="es-ES" sz="1400" dirty="0" smtClean="0"/>
          </a:p>
          <a:p>
            <a:pPr marL="285750" indent="-285750">
              <a:buFontTx/>
              <a:buChar char="-"/>
            </a:pPr>
            <a:r>
              <a:rPr lang="es-ES" sz="1400" dirty="0" smtClean="0"/>
              <a:t>Valoraciones, analíticas, pruebas diagnósticas.</a:t>
            </a:r>
          </a:p>
          <a:p>
            <a:pPr marL="285750" indent="-285750">
              <a:buFontTx/>
              <a:buChar char="-"/>
            </a:pPr>
            <a:r>
              <a:rPr lang="es-ES" sz="1400" dirty="0" err="1" smtClean="0"/>
              <a:t>Hopitalización</a:t>
            </a:r>
            <a:r>
              <a:rPr lang="es-ES" sz="1400" dirty="0" smtClean="0"/>
              <a:t>, cirugía.</a:t>
            </a:r>
          </a:p>
          <a:p>
            <a:endParaRPr lang="es-ES" sz="1400" dirty="0" smtClean="0"/>
          </a:p>
          <a:p>
            <a:r>
              <a:rPr lang="es-ES" b="1" dirty="0" smtClean="0"/>
              <a:t>INDIRECTOS</a:t>
            </a:r>
          </a:p>
          <a:p>
            <a:pPr marL="285750" indent="-285750">
              <a:buFontTx/>
              <a:buChar char="-"/>
            </a:pPr>
            <a:r>
              <a:rPr lang="es-ES" sz="1400" dirty="0" smtClean="0"/>
              <a:t>Baja laboral.</a:t>
            </a:r>
          </a:p>
          <a:p>
            <a:pPr marL="285750" indent="-285750">
              <a:buFontTx/>
              <a:buChar char="-"/>
            </a:pPr>
            <a:r>
              <a:rPr lang="es-ES" sz="1400" dirty="0" smtClean="0"/>
              <a:t>Morbilidad y mortalidad de la cirugía/anestesia.</a:t>
            </a:r>
          </a:p>
          <a:p>
            <a:pPr marL="285750" indent="-285750">
              <a:buFontTx/>
              <a:buChar char="-"/>
            </a:pPr>
            <a:r>
              <a:rPr lang="es-ES" sz="1400" dirty="0" smtClean="0"/>
              <a:t>Irreversibilidad.</a:t>
            </a:r>
            <a:endParaRPr lang="es-ES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788082" y="1589167"/>
            <a:ext cx="2376264" cy="20774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COSTES DIU-LNG</a:t>
            </a:r>
          </a:p>
          <a:p>
            <a:pPr algn="ctr"/>
            <a:endParaRPr lang="es-ES" sz="1100" b="1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Consulta, colocación y seguimiento.</a:t>
            </a:r>
          </a:p>
          <a:p>
            <a:pPr marL="285750" indent="-285750">
              <a:buFontTx/>
              <a:buChar char="-"/>
            </a:pPr>
            <a:endParaRPr lang="es-ES" sz="1000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Baja morbilidad, bien tolerado y alta satisfacción.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1954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1" y="1073161"/>
            <a:ext cx="806767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1" y="0"/>
            <a:ext cx="9144000" cy="904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ANALISIS COSTE-EFECTIVIDAD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2" name="1 Elipse"/>
          <p:cNvSpPr/>
          <p:nvPr/>
        </p:nvSpPr>
        <p:spPr>
          <a:xfrm>
            <a:off x="280728" y="4695689"/>
            <a:ext cx="8615363" cy="5670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5 Conector recto"/>
          <p:cNvCxnSpPr/>
          <p:nvPr/>
        </p:nvCxnSpPr>
        <p:spPr>
          <a:xfrm>
            <a:off x="4572000" y="4543222"/>
            <a:ext cx="38884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554571" y="4695689"/>
            <a:ext cx="9210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Resultado de imagen de costo efectividad dibuj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245" y="4774871"/>
            <a:ext cx="4324325" cy="24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40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482249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r>
              <a:rPr lang="es-ES" sz="2800" dirty="0" smtClean="0"/>
              <a:t>Se debe </a:t>
            </a:r>
            <a:r>
              <a:rPr lang="es-ES" sz="2800" b="1" dirty="0" smtClean="0">
                <a:solidFill>
                  <a:srgbClr val="00B050"/>
                </a:solidFill>
              </a:rPr>
              <a:t>INFORMAR</a:t>
            </a:r>
            <a:r>
              <a:rPr lang="es-ES" sz="2800" dirty="0" smtClean="0"/>
              <a:t> a la mujer sobre el Sangrado menstrual abundante, su manejos y sus posibles </a:t>
            </a:r>
            <a:r>
              <a:rPr lang="es-ES" sz="2800" b="1" dirty="0" smtClean="0">
                <a:solidFill>
                  <a:srgbClr val="00B050"/>
                </a:solidFill>
              </a:rPr>
              <a:t>OPCIONES DE TRATAMIENTO</a:t>
            </a:r>
            <a:r>
              <a:rPr lang="es-ES" sz="2800" dirty="0" smtClean="0"/>
              <a:t>, incluyendo los riesgos y beneficios, y si desea conservar la fertilidad y su útero.</a:t>
            </a:r>
          </a:p>
          <a:p>
            <a:pPr marL="0" indent="0">
              <a:buNone/>
            </a:pPr>
            <a:endParaRPr lang="es-ES" sz="2800" dirty="0" smtClean="0"/>
          </a:p>
          <a:p>
            <a:r>
              <a:rPr lang="es-ES" sz="2800" dirty="0" smtClean="0"/>
              <a:t>Se debe informar sobre la Histerectomía y sus implicaciones y posibles complicaciones, más graves en caso de miomas uterinos.</a:t>
            </a:r>
            <a:endParaRPr lang="es-E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1525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7690"/>
            <a:ext cx="52292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31590"/>
            <a:ext cx="21145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5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3482249"/>
          </a:xfrm>
          <a:solidFill>
            <a:schemeClr val="bg1">
              <a:lumMod val="8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sz="2800" dirty="0" smtClean="0"/>
              <a:t>El </a:t>
            </a:r>
            <a:r>
              <a:rPr lang="es-ES" sz="3100" b="1" dirty="0" smtClean="0">
                <a:solidFill>
                  <a:srgbClr val="0070C0"/>
                </a:solidFill>
              </a:rPr>
              <a:t>DIU-LNG</a:t>
            </a:r>
            <a:r>
              <a:rPr lang="es-ES" sz="2800" dirty="0" smtClean="0"/>
              <a:t> se considera como </a:t>
            </a:r>
            <a:r>
              <a:rPr lang="es-ES" sz="3100" b="1" dirty="0" smtClean="0">
                <a:solidFill>
                  <a:srgbClr val="0070C0"/>
                </a:solidFill>
              </a:rPr>
              <a:t>1ª opción </a:t>
            </a:r>
            <a:r>
              <a:rPr lang="es-ES" sz="2800" dirty="0" smtClean="0"/>
              <a:t>de tratamiento en mujeres que: </a:t>
            </a:r>
          </a:p>
          <a:p>
            <a:pPr marL="0" indent="0">
              <a:buNone/>
            </a:pPr>
            <a:endParaRPr lang="es-ES" sz="2800" dirty="0" smtClean="0"/>
          </a:p>
          <a:p>
            <a:pPr>
              <a:buFontTx/>
              <a:buChar char="-"/>
            </a:pPr>
            <a:r>
              <a:rPr lang="es-ES" sz="2800" b="1" dirty="0" smtClean="0">
                <a:solidFill>
                  <a:srgbClr val="0070C0"/>
                </a:solidFill>
              </a:rPr>
              <a:t>No se identifica patología </a:t>
            </a:r>
            <a:r>
              <a:rPr lang="es-ES" sz="2800" dirty="0" smtClean="0"/>
              <a:t>en el estudio previo.</a:t>
            </a:r>
          </a:p>
          <a:p>
            <a:pPr marL="0" indent="0">
              <a:buNone/>
            </a:pPr>
            <a:endParaRPr lang="es-ES" sz="2800" dirty="0" smtClean="0"/>
          </a:p>
          <a:p>
            <a:pPr>
              <a:buFontTx/>
              <a:buChar char="-"/>
            </a:pPr>
            <a:r>
              <a:rPr lang="es-ES" sz="2800" b="1" dirty="0" smtClean="0">
                <a:solidFill>
                  <a:srgbClr val="0070C0"/>
                </a:solidFill>
              </a:rPr>
              <a:t>Miomas uterinos menores de 3cm </a:t>
            </a:r>
            <a:r>
              <a:rPr lang="es-ES" sz="2800" dirty="0" smtClean="0"/>
              <a:t>de diámetro máximo que </a:t>
            </a:r>
            <a:r>
              <a:rPr lang="es-ES" sz="2800" b="1" dirty="0" smtClean="0">
                <a:solidFill>
                  <a:srgbClr val="0070C0"/>
                </a:solidFill>
              </a:rPr>
              <a:t>no causan distorsión </a:t>
            </a:r>
            <a:r>
              <a:rPr lang="es-ES" sz="2800" dirty="0" smtClean="0"/>
              <a:t>de la cavidad uterina, siendo posible en miomas mayores, teniendo en cuenta el tamaño, localización y número, con una mayor limitación en su efectividad.</a:t>
            </a:r>
          </a:p>
          <a:p>
            <a:pPr marL="0" indent="0">
              <a:buNone/>
            </a:pPr>
            <a:endParaRPr lang="es-ES" sz="2800" dirty="0" smtClean="0"/>
          </a:p>
          <a:p>
            <a:pPr>
              <a:buFontTx/>
              <a:buChar char="-"/>
            </a:pPr>
            <a:r>
              <a:rPr lang="es-ES" sz="2800" dirty="0" smtClean="0"/>
              <a:t>Sospecha/diagnóstico de </a:t>
            </a:r>
            <a:r>
              <a:rPr lang="es-ES" sz="2800" b="1" dirty="0" err="1" smtClean="0">
                <a:solidFill>
                  <a:srgbClr val="0070C0"/>
                </a:solidFill>
              </a:rPr>
              <a:t>adenomiosis</a:t>
            </a:r>
            <a:r>
              <a:rPr lang="es-ES" sz="2800" dirty="0" smtClean="0"/>
              <a:t>.</a:t>
            </a:r>
          </a:p>
          <a:p>
            <a:pPr marL="0" indent="0">
              <a:buNone/>
            </a:pPr>
            <a:endParaRPr lang="es-ES" sz="28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1525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7690"/>
            <a:ext cx="52292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31590"/>
            <a:ext cx="21145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1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492896"/>
            <a:ext cx="8568952" cy="3482249"/>
          </a:xfrm>
          <a:solidFill>
            <a:schemeClr val="bg1">
              <a:lumMod val="85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sz="2800" dirty="0" smtClean="0"/>
              <a:t>El </a:t>
            </a:r>
            <a:r>
              <a:rPr lang="es-ES" sz="3100" b="1" dirty="0" smtClean="0">
                <a:solidFill>
                  <a:srgbClr val="0070C0"/>
                </a:solidFill>
              </a:rPr>
              <a:t>DIU-LNG</a:t>
            </a:r>
            <a:r>
              <a:rPr lang="es-ES" sz="2800" dirty="0" smtClean="0"/>
              <a:t> se considera como </a:t>
            </a:r>
            <a:r>
              <a:rPr lang="es-ES" sz="3100" b="1" dirty="0" smtClean="0">
                <a:solidFill>
                  <a:srgbClr val="0070C0"/>
                </a:solidFill>
              </a:rPr>
              <a:t>1ª opción </a:t>
            </a:r>
            <a:r>
              <a:rPr lang="es-ES" sz="2800" dirty="0" smtClean="0"/>
              <a:t>de tratamiento para el sangrado menstrual abundante.</a:t>
            </a:r>
          </a:p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r>
              <a:rPr lang="es-ES" sz="2800" dirty="0" smtClean="0"/>
              <a:t>La evidencia ha demostrado que es tan efectivo como, o más efectivo que, otros tratamientos en:</a:t>
            </a:r>
          </a:p>
          <a:p>
            <a:pPr marL="0" indent="0">
              <a:buNone/>
            </a:pPr>
            <a:endParaRPr lang="es-ES" sz="1100" dirty="0" smtClean="0"/>
          </a:p>
          <a:p>
            <a:pPr>
              <a:buFontTx/>
              <a:buChar char="-"/>
            </a:pPr>
            <a:r>
              <a:rPr lang="es-ES" sz="2800" dirty="0" smtClean="0"/>
              <a:t>Mejorar la </a:t>
            </a:r>
            <a:r>
              <a:rPr lang="es-ES" sz="2800" b="1" dirty="0" smtClean="0">
                <a:solidFill>
                  <a:srgbClr val="0070C0"/>
                </a:solidFill>
              </a:rPr>
              <a:t>calidad de vida </a:t>
            </a:r>
            <a:r>
              <a:rPr lang="es-ES" sz="2800" dirty="0" smtClean="0"/>
              <a:t>referida.</a:t>
            </a:r>
          </a:p>
          <a:p>
            <a:pPr>
              <a:buFontTx/>
              <a:buChar char="-"/>
            </a:pPr>
            <a:endParaRPr lang="es-ES" sz="1200" dirty="0" smtClean="0"/>
          </a:p>
          <a:p>
            <a:pPr>
              <a:buFontTx/>
              <a:buChar char="-"/>
            </a:pPr>
            <a:r>
              <a:rPr lang="es-ES" sz="2800" dirty="0"/>
              <a:t>L</a:t>
            </a:r>
            <a:r>
              <a:rPr lang="es-ES" sz="2800" dirty="0" smtClean="0"/>
              <a:t>a </a:t>
            </a:r>
            <a:r>
              <a:rPr lang="es-ES" sz="2800" b="1" dirty="0" smtClean="0">
                <a:solidFill>
                  <a:srgbClr val="0070C0"/>
                </a:solidFill>
              </a:rPr>
              <a:t>satisfacción con el tratamiento</a:t>
            </a:r>
            <a:r>
              <a:rPr lang="es-ES" sz="2800" dirty="0" smtClean="0"/>
              <a:t>.</a:t>
            </a:r>
          </a:p>
          <a:p>
            <a:pPr>
              <a:buFontTx/>
              <a:buChar char="-"/>
            </a:pPr>
            <a:endParaRPr lang="es-ES" sz="1200" dirty="0" smtClean="0"/>
          </a:p>
          <a:p>
            <a:pPr>
              <a:buFontTx/>
              <a:buChar char="-"/>
            </a:pPr>
            <a:r>
              <a:rPr lang="es-ES" sz="2800" dirty="0" smtClean="0"/>
              <a:t>Ofrecer mejor</a:t>
            </a:r>
            <a:r>
              <a:rPr lang="es-ES" sz="2800" b="1" dirty="0" smtClean="0">
                <a:solidFill>
                  <a:srgbClr val="0070C0"/>
                </a:solidFill>
              </a:rPr>
              <a:t> balance de beneficios y costes.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1525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7690"/>
            <a:ext cx="52292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31590"/>
            <a:ext cx="21145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Resultado de imagen de diu mire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60140"/>
            <a:ext cx="3092351" cy="154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7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9206" y="1502830"/>
            <a:ext cx="8712968" cy="3482249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2400" b="1" dirty="0" smtClean="0">
                <a:solidFill>
                  <a:srgbClr val="C00000"/>
                </a:solidFill>
              </a:rPr>
              <a:t>LA HISTERECTOMÍA</a:t>
            </a:r>
            <a:r>
              <a:rPr lang="es-ES" sz="2400" dirty="0" smtClean="0"/>
              <a:t>:</a:t>
            </a:r>
          </a:p>
          <a:p>
            <a:pPr marL="0" indent="0" algn="ctr">
              <a:buNone/>
            </a:pPr>
            <a:endParaRPr lang="es-ES" sz="1100" dirty="0" smtClean="0"/>
          </a:p>
          <a:p>
            <a:pPr marL="0" indent="0">
              <a:buNone/>
            </a:pPr>
            <a:r>
              <a:rPr lang="es-ES" sz="2400" dirty="0"/>
              <a:t>E</a:t>
            </a:r>
            <a:r>
              <a:rPr lang="es-ES" sz="2400" dirty="0" smtClean="0"/>
              <a:t>n </a:t>
            </a:r>
            <a:r>
              <a:rPr lang="es-ES" sz="2400" dirty="0"/>
              <a:t>la práctica actual, </a:t>
            </a:r>
            <a:r>
              <a:rPr lang="es-ES" sz="2400" dirty="0" smtClean="0"/>
              <a:t>es </a:t>
            </a:r>
            <a:r>
              <a:rPr lang="es-ES" sz="2400" dirty="0"/>
              <a:t>una estrategia de tratamiento de </a:t>
            </a:r>
            <a:r>
              <a:rPr lang="es-ES" sz="2400" b="1" dirty="0" smtClean="0">
                <a:solidFill>
                  <a:srgbClr val="C00000"/>
                </a:solidFill>
              </a:rPr>
              <a:t>SEGUNDA LÍNEA</a:t>
            </a:r>
            <a:r>
              <a:rPr lang="es-ES" sz="2400" dirty="0" smtClean="0"/>
              <a:t>.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/>
              <a:t>P</a:t>
            </a:r>
            <a:r>
              <a:rPr lang="es-ES" sz="2400" dirty="0" smtClean="0"/>
              <a:t>ara </a:t>
            </a:r>
            <a:r>
              <a:rPr lang="es-ES" sz="2400" dirty="0"/>
              <a:t>el cual las mujeres deben haber </a:t>
            </a:r>
            <a:r>
              <a:rPr lang="es-ES" sz="2400" b="1" dirty="0"/>
              <a:t>intentado</a:t>
            </a:r>
            <a:r>
              <a:rPr lang="es-ES" sz="2400" dirty="0"/>
              <a:t> estrategias de tratamiento de </a:t>
            </a:r>
            <a:r>
              <a:rPr lang="es-ES" sz="2400" b="1" dirty="0"/>
              <a:t>primera línea</a:t>
            </a:r>
            <a:r>
              <a:rPr lang="es-ES" sz="2400" dirty="0"/>
              <a:t>, </a:t>
            </a:r>
            <a:r>
              <a:rPr lang="es-ES" sz="2400" dirty="0" smtClean="0"/>
              <a:t>y </a:t>
            </a:r>
            <a:r>
              <a:rPr lang="es-ES" sz="2400" dirty="0"/>
              <a:t>que estas </a:t>
            </a:r>
            <a:r>
              <a:rPr lang="es-ES" sz="2400" b="1" dirty="0" smtClean="0"/>
              <a:t>no sean exitosas</a:t>
            </a:r>
            <a:r>
              <a:rPr lang="es-ES" sz="2400" dirty="0" smtClean="0"/>
              <a:t>, </a:t>
            </a:r>
            <a:r>
              <a:rPr lang="es-ES" sz="2400" dirty="0"/>
              <a:t>antes de que se le ofrezca una histerectomía. </a:t>
            </a:r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El </a:t>
            </a:r>
            <a:r>
              <a:rPr lang="es-ES" sz="2400" b="1" dirty="0" smtClean="0"/>
              <a:t>ofrecer</a:t>
            </a:r>
            <a:r>
              <a:rPr lang="es-ES" sz="2400" dirty="0" smtClean="0"/>
              <a:t> </a:t>
            </a:r>
            <a:r>
              <a:rPr lang="es-ES" sz="2400" dirty="0"/>
              <a:t>histerectomía como tratamiento de primera </a:t>
            </a:r>
            <a:r>
              <a:rPr lang="es-ES" sz="2400" dirty="0" smtClean="0"/>
              <a:t>línea, puede </a:t>
            </a:r>
            <a:r>
              <a:rPr lang="es-ES" sz="2400" b="1" dirty="0"/>
              <a:t>provocar un aumento </a:t>
            </a:r>
            <a:r>
              <a:rPr lang="es-ES" sz="2400" b="1" dirty="0" smtClean="0"/>
              <a:t>de mismas</a:t>
            </a:r>
            <a:r>
              <a:rPr lang="es-ES" sz="2400" dirty="0" smtClean="0"/>
              <a:t>. </a:t>
            </a:r>
            <a:r>
              <a:rPr lang="es-ES" sz="2400" dirty="0"/>
              <a:t>Sin embargo, </a:t>
            </a:r>
            <a:r>
              <a:rPr lang="es-ES" sz="2400" dirty="0" smtClean="0"/>
              <a:t>es esperable que solo </a:t>
            </a:r>
            <a:r>
              <a:rPr lang="es-ES" sz="2400" dirty="0"/>
              <a:t>un pequeño grupo de </a:t>
            </a:r>
            <a:r>
              <a:rPr lang="es-ES" sz="2400" dirty="0" smtClean="0"/>
              <a:t>mujeres lo elija </a:t>
            </a:r>
            <a:r>
              <a:rPr lang="es-ES" sz="2400" dirty="0"/>
              <a:t>como </a:t>
            </a:r>
            <a:r>
              <a:rPr lang="es-ES" sz="2400" dirty="0" smtClean="0"/>
              <a:t>primera línea de tratamiento. </a:t>
            </a:r>
            <a:endParaRPr lang="es-ES" sz="2800" b="1" dirty="0" smtClean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1525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7690"/>
            <a:ext cx="52292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31590"/>
            <a:ext cx="21145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Resultado de imagen de histerectom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21" y="5013176"/>
            <a:ext cx="3210694" cy="166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4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Resultado de imagen de histerecto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496" y="3717032"/>
            <a:ext cx="3210694" cy="166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37" y="188640"/>
            <a:ext cx="2189584" cy="127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473624" y="431086"/>
            <a:ext cx="587026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SANGRADO MENSTRUAL ABUNDANTE</a:t>
            </a:r>
          </a:p>
          <a:p>
            <a:endParaRPr lang="es-ES" sz="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Abril 2013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HISTERECTOMÍA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9810"/>
            <a:ext cx="8848663" cy="97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93" y="3573016"/>
            <a:ext cx="48387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1907704" y="4437112"/>
            <a:ext cx="518457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0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2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836613"/>
            <a:ext cx="4557713" cy="5318125"/>
          </a:xfrm>
        </p:spPr>
      </p:pic>
    </p:spTree>
    <p:extLst>
      <p:ext uri="{BB962C8B-B14F-4D97-AF65-F5344CB8AC3E}">
        <p14:creationId xmlns:p14="http://schemas.microsoft.com/office/powerpoint/2010/main" val="21539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ventoplenos.com/sogicyl2019/files/areas/cabecera-web_v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9" y="0"/>
            <a:ext cx="8418512" cy="187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059832" y="0"/>
            <a:ext cx="6084168" cy="187078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</a:rPr>
              <a:t>CONCLUSIONES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8352928" cy="4392488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rabicPeriod"/>
            </a:pPr>
            <a:r>
              <a:rPr lang="es-ES" sz="2000" dirty="0" smtClean="0">
                <a:solidFill>
                  <a:schemeClr val="tx1"/>
                </a:solidFill>
              </a:rPr>
              <a:t>El </a:t>
            </a: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DIU-LNG</a:t>
            </a:r>
            <a:r>
              <a:rPr lang="es-ES" sz="2000" dirty="0" smtClean="0">
                <a:solidFill>
                  <a:schemeClr val="tx1"/>
                </a:solidFill>
              </a:rPr>
              <a:t> debe ser la </a:t>
            </a: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1ª línea de tratamiento médico</a:t>
            </a:r>
            <a:r>
              <a:rPr lang="es-ES" sz="2000" dirty="0" smtClean="0">
                <a:solidFill>
                  <a:schemeClr val="tx1"/>
                </a:solidFill>
              </a:rPr>
              <a:t> en mujeres con Sangrado Menstrual Abundante sin deseo gestacional.</a:t>
            </a:r>
          </a:p>
          <a:p>
            <a:pPr marL="514350" indent="-514350" algn="l">
              <a:buAutoNum type="arabicPeriod"/>
            </a:pPr>
            <a:endParaRPr lang="es-ES" sz="9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s-ES" sz="2000" dirty="0" smtClean="0">
                <a:solidFill>
                  <a:schemeClr val="tx1"/>
                </a:solidFill>
              </a:rPr>
              <a:t>Método de anticoncepción a largo plazo, en mujeres con </a:t>
            </a: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patología médica asociada y contraindicación para la Anticoncepción hormonal combinada</a:t>
            </a:r>
            <a:r>
              <a:rPr lang="es-ES" sz="2000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AutoNum type="arabicPeriod"/>
            </a:pPr>
            <a:endParaRPr lang="es-ES" sz="9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s-ES" sz="2000" dirty="0" smtClean="0">
                <a:solidFill>
                  <a:schemeClr val="tx1"/>
                </a:solidFill>
              </a:rPr>
              <a:t>EL DIU-LNG ha demostrado </a:t>
            </a: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beneficios no contraceptivos</a:t>
            </a:r>
            <a:r>
              <a:rPr lang="es-ES" sz="2000" dirty="0" smtClean="0">
                <a:solidFill>
                  <a:schemeClr val="tx1"/>
                </a:solidFill>
              </a:rPr>
              <a:t> en el tratamiento de la endometriosis sintomática, la </a:t>
            </a:r>
            <a:r>
              <a:rPr lang="es-ES" sz="2000" dirty="0" err="1" smtClean="0">
                <a:solidFill>
                  <a:schemeClr val="tx1"/>
                </a:solidFill>
              </a:rPr>
              <a:t>adenomiosis</a:t>
            </a:r>
            <a:r>
              <a:rPr lang="es-ES" sz="2000" dirty="0" smtClean="0">
                <a:solidFill>
                  <a:schemeClr val="tx1"/>
                </a:solidFill>
              </a:rPr>
              <a:t>, los miomas uterinos, la recuperación de la Hemoglobina y los niveles de ferritina con disminución de la menorragia, y protección endometrial en pacientes con THS.</a:t>
            </a:r>
          </a:p>
          <a:p>
            <a:pPr marL="514350" indent="-514350" algn="l">
              <a:buAutoNum type="arabicPeriod"/>
            </a:pPr>
            <a:endParaRPr lang="es-ES" sz="9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es-ES" sz="2000" dirty="0" smtClean="0">
                <a:solidFill>
                  <a:schemeClr val="tx1"/>
                </a:solidFill>
              </a:rPr>
              <a:t>La </a:t>
            </a: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histerectomía</a:t>
            </a:r>
            <a:r>
              <a:rPr lang="es-ES" sz="2000" dirty="0" smtClean="0">
                <a:solidFill>
                  <a:schemeClr val="tx1"/>
                </a:solidFill>
              </a:rPr>
              <a:t> debe ser el </a:t>
            </a:r>
            <a:r>
              <a:rPr lang="es-E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tratamiento de segunda línea </a:t>
            </a:r>
            <a:r>
              <a:rPr lang="es-ES" sz="2000" dirty="0" smtClean="0">
                <a:solidFill>
                  <a:schemeClr val="tx1"/>
                </a:solidFill>
              </a:rPr>
              <a:t>en el Sangrado Menstrual abundante, cuando hayan fracasado los tratamientos de primera línea.</a:t>
            </a:r>
          </a:p>
          <a:p>
            <a:pPr marL="514350" indent="-514350" algn="l">
              <a:buAutoNum type="arabicPeriod"/>
            </a:pPr>
            <a:endParaRPr lang="es-ES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7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4 Marcador de contenido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616575"/>
          </a:xfrm>
        </p:spPr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</p:txBody>
      </p:sp>
      <p:pic>
        <p:nvPicPr>
          <p:cNvPr id="87043" name="Picture 1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639603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Oval 14"/>
          <p:cNvSpPr>
            <a:spLocks noChangeArrowheads="1"/>
          </p:cNvSpPr>
          <p:nvPr/>
        </p:nvSpPr>
        <p:spPr bwMode="auto">
          <a:xfrm>
            <a:off x="4140200" y="2852738"/>
            <a:ext cx="179388" cy="179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lIns="0" tIns="46800" rIns="0" bIns="46800" anchor="ctr"/>
          <a:lstStyle/>
          <a:p>
            <a:endParaRPr lang="es-ES_tradnl">
              <a:solidFill>
                <a:srgbClr val="C00000"/>
              </a:solidFill>
            </a:endParaRPr>
          </a:p>
        </p:txBody>
      </p:sp>
      <p:sp>
        <p:nvSpPr>
          <p:cNvPr id="87045" name="Oval 14"/>
          <p:cNvSpPr>
            <a:spLocks noChangeArrowheads="1"/>
          </p:cNvSpPr>
          <p:nvPr/>
        </p:nvSpPr>
        <p:spPr bwMode="auto">
          <a:xfrm>
            <a:off x="6192838" y="2097088"/>
            <a:ext cx="179387" cy="179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lIns="0" tIns="46800" rIns="0" bIns="46800" anchor="ctr"/>
          <a:lstStyle/>
          <a:p>
            <a:endParaRPr lang="es-ES_tradnl"/>
          </a:p>
        </p:txBody>
      </p:sp>
      <p:sp>
        <p:nvSpPr>
          <p:cNvPr id="87046" name="Oval 14"/>
          <p:cNvSpPr>
            <a:spLocks noChangeArrowheads="1"/>
          </p:cNvSpPr>
          <p:nvPr/>
        </p:nvSpPr>
        <p:spPr bwMode="auto">
          <a:xfrm>
            <a:off x="4140200" y="4302125"/>
            <a:ext cx="179388" cy="1793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lIns="0" tIns="46800" rIns="0" bIns="46800" anchor="ctr"/>
          <a:lstStyle/>
          <a:p>
            <a:endParaRPr lang="es-ES_tradnl"/>
          </a:p>
        </p:txBody>
      </p:sp>
      <p:sp>
        <p:nvSpPr>
          <p:cNvPr id="87047" name="Text Box 12"/>
          <p:cNvSpPr txBox="1">
            <a:spLocks noChangeArrowheads="1"/>
          </p:cNvSpPr>
          <p:nvPr/>
        </p:nvSpPr>
        <p:spPr bwMode="auto">
          <a:xfrm>
            <a:off x="468313" y="4768850"/>
            <a:ext cx="2868612" cy="676275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s-ES" sz="1200" b="1"/>
              <a:t>Freno del gestágeno sobre la LH 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s-ES" sz="1200" b="1"/>
              <a:t>(impiden la ovulación)</a:t>
            </a:r>
          </a:p>
          <a:p>
            <a:pPr eaLnBrk="1" hangingPunct="1"/>
            <a:endParaRPr lang="es-ES" sz="1200" b="1"/>
          </a:p>
        </p:txBody>
      </p:sp>
      <p:sp>
        <p:nvSpPr>
          <p:cNvPr id="87048" name="Text Box 13"/>
          <p:cNvSpPr txBox="1">
            <a:spLocks noChangeArrowheads="1"/>
          </p:cNvSpPr>
          <p:nvPr/>
        </p:nvSpPr>
        <p:spPr bwMode="auto">
          <a:xfrm>
            <a:off x="6732588" y="1268413"/>
            <a:ext cx="2259012" cy="4572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1200" b="1"/>
              <a:t>Alteración de la motilidad</a:t>
            </a:r>
          </a:p>
          <a:p>
            <a:pPr eaLnBrk="1" hangingPunct="1"/>
            <a:r>
              <a:rPr lang="es-ES" sz="1200" b="1"/>
              <a:t>y secreción tubárica</a:t>
            </a:r>
          </a:p>
        </p:txBody>
      </p:sp>
      <p:sp>
        <p:nvSpPr>
          <p:cNvPr id="87049" name="Text Box 14"/>
          <p:cNvSpPr txBox="1">
            <a:spLocks noChangeArrowheads="1"/>
          </p:cNvSpPr>
          <p:nvPr/>
        </p:nvSpPr>
        <p:spPr bwMode="auto">
          <a:xfrm>
            <a:off x="3105150" y="1658938"/>
            <a:ext cx="2070100" cy="276225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s-ES" sz="1200" b="1"/>
              <a:t>Atrofia endometrial.</a:t>
            </a:r>
          </a:p>
        </p:txBody>
      </p:sp>
      <p:sp>
        <p:nvSpPr>
          <p:cNvPr id="87050" name="Text Box 15"/>
          <p:cNvSpPr txBox="1">
            <a:spLocks noChangeArrowheads="1"/>
          </p:cNvSpPr>
          <p:nvPr/>
        </p:nvSpPr>
        <p:spPr bwMode="auto">
          <a:xfrm>
            <a:off x="5508625" y="4149725"/>
            <a:ext cx="3482975" cy="830263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1200" b="1"/>
              <a:t>Aumento de la densidad del moco cervical.</a:t>
            </a:r>
          </a:p>
          <a:p>
            <a:pPr algn="ctr" eaLnBrk="1" hangingPunct="1"/>
            <a:endParaRPr lang="es-ES" sz="1200" b="1"/>
          </a:p>
          <a:p>
            <a:pPr algn="ctr" eaLnBrk="1" hangingPunct="1"/>
            <a:r>
              <a:rPr lang="es-ES" sz="1200" b="1"/>
              <a:t>Inhibición capacitación de los espermatozoides.</a:t>
            </a:r>
          </a:p>
        </p:txBody>
      </p:sp>
      <p:sp>
        <p:nvSpPr>
          <p:cNvPr id="87051" name="Line 23"/>
          <p:cNvSpPr>
            <a:spLocks noChangeShapeType="1"/>
          </p:cNvSpPr>
          <p:nvPr/>
        </p:nvSpPr>
        <p:spPr bwMode="auto">
          <a:xfrm flipH="1">
            <a:off x="4356100" y="21336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endParaRPr lang="es-ES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4186238" y="2011363"/>
            <a:ext cx="53975" cy="841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6480000">
            <a:off x="6535738" y="1576388"/>
            <a:ext cx="696912" cy="6969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54" name="Oval 14"/>
          <p:cNvSpPr>
            <a:spLocks noChangeArrowheads="1"/>
          </p:cNvSpPr>
          <p:nvPr/>
        </p:nvSpPr>
        <p:spPr bwMode="auto">
          <a:xfrm>
            <a:off x="2843213" y="3068638"/>
            <a:ext cx="179387" cy="179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lIns="0" tIns="46800" rIns="0" bIns="46800" anchor="ctr"/>
          <a:lstStyle/>
          <a:p>
            <a:endParaRPr lang="es-ES_tradnl"/>
          </a:p>
        </p:txBody>
      </p:sp>
      <p:cxnSp>
        <p:nvCxnSpPr>
          <p:cNvPr id="25" name="24 Conector recto de flecha"/>
          <p:cNvCxnSpPr>
            <a:endCxn id="87054" idx="3"/>
          </p:cNvCxnSpPr>
          <p:nvPr/>
        </p:nvCxnSpPr>
        <p:spPr>
          <a:xfrm flipV="1">
            <a:off x="2411413" y="3222625"/>
            <a:ext cx="458787" cy="1501775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H="1">
            <a:off x="4500563" y="4365625"/>
            <a:ext cx="908050" cy="1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1 Título"/>
          <p:cNvSpPr txBox="1">
            <a:spLocks/>
          </p:cNvSpPr>
          <p:nvPr/>
        </p:nvSpPr>
        <p:spPr>
          <a:xfrm>
            <a:off x="-9525" y="3175"/>
            <a:ext cx="9153525" cy="904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chemeClr val="bg1"/>
                </a:solidFill>
              </a:rPr>
              <a:t>GESTÁGENOS EN ANTICONCEPCIÓN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88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C:\Users\Ana\Desktop\LACTANCIA MATERNA\dudas bu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016000"/>
            <a:ext cx="874871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4 Título"/>
          <p:cNvSpPr>
            <a:spLocks noGrp="1"/>
          </p:cNvSpPr>
          <p:nvPr>
            <p:ph type="ctrTitle"/>
          </p:nvPr>
        </p:nvSpPr>
        <p:spPr>
          <a:xfrm>
            <a:off x="0" y="-42863"/>
            <a:ext cx="9144000" cy="1058863"/>
          </a:xfrm>
        </p:spPr>
        <p:txBody>
          <a:bodyPr/>
          <a:lstStyle/>
          <a:p>
            <a:pPr eaLnBrk="1" hangingPunct="1"/>
            <a:r>
              <a:rPr lang="es-ES" sz="5400" smtClean="0"/>
              <a:t>¿ALGUNA DUDA?</a:t>
            </a:r>
          </a:p>
        </p:txBody>
      </p:sp>
    </p:spTree>
    <p:extLst>
      <p:ext uri="{BB962C8B-B14F-4D97-AF65-F5344CB8AC3E}">
        <p14:creationId xmlns:p14="http://schemas.microsoft.com/office/powerpoint/2010/main" val="25659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4617" y="4725144"/>
            <a:ext cx="9168617" cy="1382960"/>
          </a:xfrm>
        </p:spPr>
        <p:txBody>
          <a:bodyPr>
            <a:normAutofit/>
          </a:bodyPr>
          <a:lstStyle/>
          <a:p>
            <a:r>
              <a:rPr lang="es-E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¡¡¡ MUCHAS GRACIAS !!!</a:t>
            </a:r>
            <a:endParaRPr lang="es-ES" sz="5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Resultado de imagen de zam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39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1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 txBox="1">
            <a:spLocks/>
          </p:cNvSpPr>
          <p:nvPr/>
        </p:nvSpPr>
        <p:spPr>
          <a:xfrm>
            <a:off x="9525" y="0"/>
            <a:ext cx="9134475" cy="904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SISTEMA INTRAUTERINO DE LIBERACIÓN DE LEVONORGESTREL (DIU-LNG)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94211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49" y="4005064"/>
            <a:ext cx="5130625" cy="247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267744" y="2420888"/>
            <a:ext cx="4321175" cy="133113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MIRENA® (52mg LNG)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KYLEENA® (19,5 LNG)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50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JAYDESS® (13,5 </a:t>
            </a:r>
            <a:r>
              <a:rPr lang="es-ES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LNG)</a:t>
            </a:r>
            <a:r>
              <a:rPr lang="es-ES" sz="2000" b="1" dirty="0" smtClean="0">
                <a:solidFill>
                  <a:schemeClr val="bg1"/>
                </a:solidFill>
                <a:latin typeface="+mn-lt"/>
                <a:cs typeface="+mn-cs"/>
              </a:rPr>
              <a:t>)</a:t>
            </a:r>
            <a:endParaRPr lang="es-ES" sz="2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1" y="1200537"/>
            <a:ext cx="9134475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Efecto local + Efecto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gestágenico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es-ES" sz="24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(</a:t>
            </a:r>
            <a:r>
              <a:rPr lang="es-ES" sz="16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inhición</a:t>
            </a:r>
            <a:r>
              <a:rPr lang="es-E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de motilidad espermática y reacción a cuerpo extraño)</a:t>
            </a:r>
            <a:endParaRPr lang="es-ES" sz="16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102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 txBox="1">
            <a:spLocks/>
          </p:cNvSpPr>
          <p:nvPr/>
        </p:nvSpPr>
        <p:spPr>
          <a:xfrm>
            <a:off x="1" y="0"/>
            <a:ext cx="9144000" cy="904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SISTEMA INTRAUTERINO DE LIBERACIÓN DE LEVONORGESTREL (DIU-LNG)</a:t>
            </a:r>
            <a:endParaRPr lang="es-E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301316"/>
              </p:ext>
            </p:extLst>
          </p:nvPr>
        </p:nvGraphicFramePr>
        <p:xfrm>
          <a:off x="138113" y="1773238"/>
          <a:ext cx="8875711" cy="3992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239"/>
                <a:gridCol w="1993027"/>
                <a:gridCol w="1946933"/>
                <a:gridCol w="2030512"/>
              </a:tblGrid>
              <a:tr h="370799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2" marR="91432"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MIRENA®</a:t>
                      </a:r>
                      <a:endParaRPr lang="es-ES" sz="1800" dirty="0"/>
                    </a:p>
                  </a:txBody>
                  <a:tcPr marL="91432" marR="91432"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KYLEENA®</a:t>
                      </a:r>
                      <a:endParaRPr lang="es-ES" sz="18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JAYDESS®</a:t>
                      </a:r>
                      <a:endParaRPr lang="es-ES" sz="18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799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Eficacia (Índice</a:t>
                      </a:r>
                      <a:r>
                        <a:rPr lang="es-ES" sz="1400" baseline="0" dirty="0" smtClean="0"/>
                        <a:t> de Pearl)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0,11</a:t>
                      </a:r>
                      <a:r>
                        <a:rPr lang="es-ES" sz="1400" baseline="0" dirty="0" smtClean="0"/>
                        <a:t> a 5 años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0,29 a 5 años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0,33 a 3 años.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99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Duración máxima de uso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5 años</a:t>
                      </a:r>
                      <a:endParaRPr lang="es-ES" sz="1600" b="1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5</a:t>
                      </a:r>
                      <a:r>
                        <a:rPr lang="es-ES" sz="1600" b="1" baseline="0" dirty="0" smtClean="0"/>
                        <a:t> años</a:t>
                      </a:r>
                      <a:endParaRPr lang="es-ES" sz="1600" b="1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3 años</a:t>
                      </a:r>
                      <a:endParaRPr lang="es-ES" sz="1600" b="1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99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Contenido</a:t>
                      </a:r>
                      <a:r>
                        <a:rPr lang="es-ES" sz="1400" baseline="0" dirty="0" smtClean="0"/>
                        <a:t> total de LNG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52 mg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19,5 mg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13,5 mg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1491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Tasa diaria media</a:t>
                      </a:r>
                      <a:r>
                        <a:rPr lang="es-ES" sz="1400" baseline="0" dirty="0" smtClean="0"/>
                        <a:t> de liberación de LNG in vivo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20 µg/día</a:t>
                      </a:r>
                      <a:r>
                        <a:rPr lang="es-ES" sz="1400" baseline="0" dirty="0" smtClean="0"/>
                        <a:t> a lo largo de 5 años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9 µg/día</a:t>
                      </a:r>
                      <a:r>
                        <a:rPr lang="es-ES" sz="1400" baseline="0" dirty="0" smtClean="0"/>
                        <a:t> a lo largo de 5 años</a:t>
                      </a:r>
                      <a:endParaRPr lang="es-ES" sz="1400" dirty="0" smtClean="0"/>
                    </a:p>
                    <a:p>
                      <a:pPr algn="ctr"/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6 µg/día</a:t>
                      </a:r>
                      <a:r>
                        <a:rPr lang="es-ES" sz="1400" baseline="0" dirty="0" smtClean="0"/>
                        <a:t> a lo largo de 3 años</a:t>
                      </a:r>
                      <a:endParaRPr lang="es-ES" sz="1400" dirty="0" smtClean="0"/>
                    </a:p>
                    <a:p>
                      <a:pPr algn="ctr"/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137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Dimensiones de la estructura en</a:t>
                      </a:r>
                      <a:r>
                        <a:rPr lang="es-ES" sz="1400" baseline="0" dirty="0" smtClean="0"/>
                        <a:t> T (mm)*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32 x 32 x 2,8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28</a:t>
                      </a:r>
                      <a:r>
                        <a:rPr lang="es-ES" sz="1400" baseline="0" dirty="0" smtClean="0"/>
                        <a:t> x 30 x 1,55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28 x 30 x 1,55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99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Diámetro del tubo de inserción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4,40 mm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3,80 mm 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3,80 mm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137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Diferenciador</a:t>
                      </a:r>
                      <a:r>
                        <a:rPr lang="es-ES" sz="1400" baseline="0" dirty="0" smtClean="0"/>
                        <a:t> en técnicas de imagen: anillo de plata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Mejora</a:t>
                      </a:r>
                      <a:r>
                        <a:rPr lang="es-ES" sz="1400" baseline="0" dirty="0" smtClean="0"/>
                        <a:t> de visibilidad en ecografía.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Mejora de visibilidad en ecografías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99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Color de los hilos monofilamento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Marrón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Azul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Marrón</a:t>
                      </a:r>
                      <a:endParaRPr lang="es-ES" sz="1400" dirty="0"/>
                    </a:p>
                  </a:txBody>
                  <a:tcPr marL="91432" marR="9143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5287" name="1 CuadroTexto"/>
          <p:cNvSpPr txBox="1">
            <a:spLocks noChangeArrowheads="1"/>
          </p:cNvSpPr>
          <p:nvPr/>
        </p:nvSpPr>
        <p:spPr bwMode="auto">
          <a:xfrm>
            <a:off x="617538" y="5980113"/>
            <a:ext cx="79168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1200">
                <a:latin typeface="Calibri" pitchFamily="34" charset="0"/>
              </a:rPr>
              <a:t>*Los brazos horizontales son ligeramente curvados, por lo que permanecen en el útero y no alcanzan las trompas de Falopio</a:t>
            </a:r>
          </a:p>
        </p:txBody>
      </p:sp>
      <p:sp>
        <p:nvSpPr>
          <p:cNvPr id="2" name="1 Elipse"/>
          <p:cNvSpPr/>
          <p:nvPr/>
        </p:nvSpPr>
        <p:spPr>
          <a:xfrm>
            <a:off x="2843808" y="1556792"/>
            <a:ext cx="2376264" cy="4562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264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4149080"/>
            <a:ext cx="3285183" cy="2583355"/>
          </a:xfrm>
          <a:prstGeom prst="rect">
            <a:avLst/>
          </a:prstGeom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1" y="0"/>
            <a:ext cx="9144000" cy="904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SISTEMA INTRAUTERINO DE LIBERACIÓN DE LEVONORGESTREL (DIU-LNG)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9138" y="1196752"/>
            <a:ext cx="7705725" cy="280035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dirty="0">
                <a:latin typeface="+mn-lt"/>
                <a:cs typeface="+mn-cs"/>
              </a:rPr>
              <a:t>Aumento de sangrado primeros meses, disminución posterior (</a:t>
            </a:r>
            <a:r>
              <a:rPr lang="es-ES" sz="1600" b="1" dirty="0">
                <a:latin typeface="+mn-lt"/>
                <a:cs typeface="+mn-cs"/>
              </a:rPr>
              <a:t>amenorrea</a:t>
            </a:r>
            <a:r>
              <a:rPr lang="es-ES" sz="1600" dirty="0">
                <a:latin typeface="+mn-lt"/>
                <a:cs typeface="+mn-cs"/>
              </a:rPr>
              <a:t> 20% el primer año).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b="1" dirty="0">
                <a:latin typeface="+mn-lt"/>
                <a:cs typeface="+mn-cs"/>
              </a:rPr>
              <a:t>Tratamiento de la menorragia idiopática</a:t>
            </a:r>
            <a:r>
              <a:rPr lang="es-ES" sz="1600" dirty="0">
                <a:latin typeface="+mn-lt"/>
                <a:cs typeface="+mn-cs"/>
              </a:rPr>
              <a:t>. Disminución 96% del volumen de sangrado al año (86% a los tres meses).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dirty="0">
                <a:latin typeface="+mn-lt"/>
                <a:cs typeface="+mn-cs"/>
              </a:rPr>
              <a:t>Niveles </a:t>
            </a:r>
            <a:r>
              <a:rPr lang="es-ES" sz="1600" dirty="0" err="1">
                <a:latin typeface="+mn-lt"/>
                <a:cs typeface="+mn-cs"/>
              </a:rPr>
              <a:t>estrogénicos</a:t>
            </a:r>
            <a:r>
              <a:rPr lang="es-ES" sz="1600" dirty="0">
                <a:latin typeface="+mn-lt"/>
                <a:cs typeface="+mn-cs"/>
              </a:rPr>
              <a:t> elevados. Baja incidencia de efectos secundarios hormonales.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s-ES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1600" dirty="0">
                <a:latin typeface="+mn-lt"/>
                <a:cs typeface="+mn-cs"/>
              </a:rPr>
              <a:t>Recuperación fertilidad inmediata.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642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61463" cy="981075"/>
          </a:xfr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INDICACIONES DIU-LNG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827088" y="1125538"/>
            <a:ext cx="8066087" cy="53990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PRESCRIPCIÓN: REQUISITOS PREVIOS.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Criterio de elegibilidad OMS.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</a:rPr>
              <a:t>Criterios de elección SEC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" sz="28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s-ES" sz="2800" dirty="0"/>
          </a:p>
        </p:txBody>
      </p:sp>
      <p:sp>
        <p:nvSpPr>
          <p:cNvPr id="29700" name="2 CuadroTexto"/>
          <p:cNvSpPr txBox="1">
            <a:spLocks noChangeArrowheads="1"/>
          </p:cNvSpPr>
          <p:nvPr/>
        </p:nvSpPr>
        <p:spPr bwMode="auto">
          <a:xfrm>
            <a:off x="1162050" y="3794125"/>
            <a:ext cx="7488238" cy="267652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2400" b="1">
                <a:solidFill>
                  <a:srgbClr val="008000"/>
                </a:solidFill>
                <a:latin typeface="Calibri" pitchFamily="34" charset="0"/>
              </a:rPr>
              <a:t>Categoría 1</a:t>
            </a:r>
            <a:r>
              <a:rPr lang="es-ES" sz="2400">
                <a:solidFill>
                  <a:srgbClr val="008000"/>
                </a:solidFill>
                <a:latin typeface="Calibri" pitchFamily="34" charset="0"/>
              </a:rPr>
              <a:t>: Ninguna restricción.</a:t>
            </a:r>
          </a:p>
          <a:p>
            <a:pPr eaLnBrk="1" hangingPunct="1"/>
            <a:endParaRPr lang="es-ES" sz="2400">
              <a:solidFill>
                <a:srgbClr val="008000"/>
              </a:solidFill>
              <a:latin typeface="Calibri" pitchFamily="34" charset="0"/>
            </a:endParaRPr>
          </a:p>
          <a:p>
            <a:pPr eaLnBrk="1" hangingPunct="1"/>
            <a:r>
              <a:rPr lang="es-ES" sz="2400" b="1">
                <a:solidFill>
                  <a:srgbClr val="008000"/>
                </a:solidFill>
                <a:latin typeface="Calibri" pitchFamily="34" charset="0"/>
              </a:rPr>
              <a:t>Categoría 2</a:t>
            </a:r>
            <a:r>
              <a:rPr lang="es-ES" sz="2400">
                <a:solidFill>
                  <a:srgbClr val="008000"/>
                </a:solidFill>
                <a:latin typeface="Calibri" pitchFamily="34" charset="0"/>
              </a:rPr>
              <a:t>: Las ventajas superan a los riesgos</a:t>
            </a:r>
          </a:p>
          <a:p>
            <a:pPr eaLnBrk="1" hangingPunct="1"/>
            <a:endParaRPr lang="es-ES" sz="2400">
              <a:solidFill>
                <a:srgbClr val="008000"/>
              </a:solidFill>
              <a:latin typeface="Calibri" pitchFamily="34" charset="0"/>
            </a:endParaRPr>
          </a:p>
          <a:p>
            <a:pPr eaLnBrk="1" hangingPunct="1"/>
            <a:r>
              <a:rPr lang="es-ES" sz="2400" b="1">
                <a:solidFill>
                  <a:srgbClr val="008000"/>
                </a:solidFill>
                <a:latin typeface="Calibri" pitchFamily="34" charset="0"/>
              </a:rPr>
              <a:t>Categoría 3</a:t>
            </a:r>
            <a:r>
              <a:rPr lang="es-ES" sz="2400">
                <a:solidFill>
                  <a:srgbClr val="008000"/>
                </a:solidFill>
                <a:latin typeface="Calibri" pitchFamily="34" charset="0"/>
              </a:rPr>
              <a:t>: Los riesgos superan a los beneficios.</a:t>
            </a:r>
          </a:p>
          <a:p>
            <a:pPr eaLnBrk="1" hangingPunct="1"/>
            <a:endParaRPr lang="es-ES" sz="2400">
              <a:solidFill>
                <a:srgbClr val="008000"/>
              </a:solidFill>
              <a:latin typeface="Calibri" pitchFamily="34" charset="0"/>
            </a:endParaRPr>
          </a:p>
          <a:p>
            <a:pPr eaLnBrk="1" hangingPunct="1"/>
            <a:r>
              <a:rPr lang="es-ES" sz="2400" b="1">
                <a:solidFill>
                  <a:srgbClr val="008000"/>
                </a:solidFill>
                <a:latin typeface="Calibri" pitchFamily="34" charset="0"/>
              </a:rPr>
              <a:t>Categoría 4</a:t>
            </a:r>
            <a:r>
              <a:rPr lang="es-ES" sz="2400">
                <a:solidFill>
                  <a:srgbClr val="008000"/>
                </a:solidFill>
                <a:latin typeface="Calibri" pitchFamily="34" charset="0"/>
              </a:rPr>
              <a:t>: No deben usarse.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1797050"/>
            <a:ext cx="297973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88371"/>
            <a:ext cx="3155097" cy="233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61463" cy="981075"/>
          </a:xfr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INDICACIONES DIU-LNG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6192687" cy="2160240"/>
          </a:xfrm>
        </p:spPr>
        <p:txBody>
          <a:bodyPr rtlCol="0">
            <a:noAutofit/>
          </a:bodyPr>
          <a:lstStyle/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ES" sz="2400" b="1" dirty="0" smtClean="0"/>
              <a:t>Anticoncepción largo plazo.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ES" sz="2400" b="1" dirty="0" smtClean="0"/>
              <a:t>Menorragia idiopática.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ES" sz="2400" b="1" dirty="0" smtClean="0"/>
              <a:t>Contraindicación Anticoncepción Hormonal Combinada / Patologías médicas.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" y="3068960"/>
            <a:ext cx="93436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«Use of Hormonal </a:t>
            </a:r>
            <a:r>
              <a:rPr lang="es-ES" sz="2000" b="1" dirty="0" err="1" smtClean="0">
                <a:solidFill>
                  <a:schemeClr val="tx2">
                    <a:lumMod val="75000"/>
                  </a:schemeClr>
                </a:solidFill>
              </a:rPr>
              <a:t>Contraception</a:t>
            </a: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es-ES" sz="2000" b="1" dirty="0" err="1" smtClean="0">
                <a:solidFill>
                  <a:schemeClr val="tx2">
                    <a:lumMod val="75000"/>
                  </a:schemeClr>
                </a:solidFill>
              </a:rPr>
              <a:t>Women</a:t>
            </a: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tx2">
                    <a:lumMod val="75000"/>
                  </a:schemeClr>
                </a:solidFill>
              </a:rPr>
              <a:t>coexisting</a:t>
            </a: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 Medical </a:t>
            </a:r>
            <a:r>
              <a:rPr lang="es-ES" sz="2000" b="1" dirty="0" err="1" smtClean="0">
                <a:solidFill>
                  <a:schemeClr val="tx2">
                    <a:lumMod val="75000"/>
                  </a:schemeClr>
                </a:solidFill>
              </a:rPr>
              <a:t>Conditions</a:t>
            </a: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»;</a:t>
            </a:r>
          </a:p>
          <a:p>
            <a:pPr algn="ctr"/>
            <a:r>
              <a:rPr lang="es-ES" sz="1400" dirty="0" err="1" smtClean="0"/>
              <a:t>Obstetrics</a:t>
            </a:r>
            <a:r>
              <a:rPr lang="es-ES" sz="1400" dirty="0" smtClean="0"/>
              <a:t> &amp; </a:t>
            </a:r>
            <a:r>
              <a:rPr lang="es-ES" sz="1400" dirty="0" err="1" smtClean="0"/>
              <a:t>Gynecology</a:t>
            </a:r>
            <a:r>
              <a:rPr lang="es-ES" sz="1400" dirty="0" smtClean="0"/>
              <a:t>: </a:t>
            </a:r>
            <a:r>
              <a:rPr lang="es-ES" sz="1400" dirty="0" err="1" smtClean="0"/>
              <a:t>February</a:t>
            </a:r>
            <a:r>
              <a:rPr lang="es-ES" sz="1400" dirty="0" smtClean="0"/>
              <a:t> 2019 - </a:t>
            </a:r>
            <a:r>
              <a:rPr lang="es-ES" sz="1400" dirty="0" err="1" smtClean="0"/>
              <a:t>Volume</a:t>
            </a:r>
            <a:r>
              <a:rPr lang="es-ES" sz="1400" dirty="0" smtClean="0"/>
              <a:t> 133 - </a:t>
            </a:r>
            <a:r>
              <a:rPr lang="es-ES" sz="1400" dirty="0" err="1" smtClean="0"/>
              <a:t>Issue</a:t>
            </a:r>
            <a:r>
              <a:rPr lang="es-ES" sz="1400" dirty="0" smtClean="0"/>
              <a:t> 2 - p e128-e150 </a:t>
            </a:r>
            <a:r>
              <a:rPr lang="es-ES" sz="1400" dirty="0" err="1" smtClean="0"/>
              <a:t>doi</a:t>
            </a:r>
            <a:r>
              <a:rPr lang="es-ES" sz="1400" dirty="0" smtClean="0"/>
              <a:t>: 10.1097/AOG.0000000000003072.</a:t>
            </a:r>
          </a:p>
          <a:p>
            <a:pPr algn="ctr"/>
            <a:endParaRPr lang="es-ES" sz="1400" dirty="0" smtClean="0"/>
          </a:p>
          <a:p>
            <a:pPr algn="ctr"/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«U.S. medical </a:t>
            </a:r>
            <a:r>
              <a:rPr lang="es-ES" sz="2000" b="1" dirty="0" err="1" smtClean="0">
                <a:solidFill>
                  <a:schemeClr val="tx2">
                    <a:lumMod val="75000"/>
                  </a:schemeClr>
                </a:solidFill>
              </a:rPr>
              <a:t>eligibility</a:t>
            </a: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tx2">
                    <a:lumMod val="75000"/>
                  </a:schemeClr>
                </a:solidFill>
              </a:rPr>
              <a:t>criteria</a:t>
            </a: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tx2">
                    <a:lumMod val="75000"/>
                  </a:schemeClr>
                </a:solidFill>
              </a:rPr>
              <a:t>contraceptive</a:t>
            </a:r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 use, 2016»</a:t>
            </a:r>
          </a:p>
          <a:p>
            <a:pPr algn="ctr"/>
            <a:r>
              <a:rPr lang="es-ES" sz="1400" dirty="0" smtClean="0"/>
              <a:t>Curtis </a:t>
            </a:r>
            <a:r>
              <a:rPr lang="es-ES" sz="1400" dirty="0"/>
              <a:t>KM, </a:t>
            </a:r>
            <a:r>
              <a:rPr lang="es-ES" sz="1400" dirty="0" err="1"/>
              <a:t>Tepper</a:t>
            </a:r>
            <a:r>
              <a:rPr lang="es-ES" sz="1400" dirty="0"/>
              <a:t> NK, </a:t>
            </a:r>
            <a:r>
              <a:rPr lang="es-ES" sz="1400" dirty="0" err="1"/>
              <a:t>Jatlaoui</a:t>
            </a:r>
            <a:r>
              <a:rPr lang="es-ES" sz="1400" dirty="0"/>
              <a:t> TC, Berry-</a:t>
            </a:r>
            <a:r>
              <a:rPr lang="es-ES" sz="1400" dirty="0" err="1"/>
              <a:t>Bibee</a:t>
            </a:r>
            <a:r>
              <a:rPr lang="es-ES" sz="1400" dirty="0"/>
              <a:t> E, </a:t>
            </a:r>
            <a:r>
              <a:rPr lang="es-ES" sz="1400" dirty="0" err="1"/>
              <a:t>Horton</a:t>
            </a:r>
            <a:r>
              <a:rPr lang="es-ES" sz="1400" dirty="0"/>
              <a:t> LG, Zapata LB, et </a:t>
            </a:r>
            <a:r>
              <a:rPr lang="es-ES" sz="1400" dirty="0" smtClean="0"/>
              <a:t>al. </a:t>
            </a:r>
            <a:r>
              <a:rPr lang="es-ES" sz="1400" dirty="0"/>
              <a:t>MMWR </a:t>
            </a:r>
            <a:r>
              <a:rPr lang="es-ES" sz="1400" dirty="0" err="1"/>
              <a:t>Recomm</a:t>
            </a:r>
            <a:r>
              <a:rPr lang="es-ES" sz="1400" dirty="0"/>
              <a:t> </a:t>
            </a:r>
            <a:r>
              <a:rPr lang="es-ES" sz="1400" dirty="0" err="1"/>
              <a:t>Rep</a:t>
            </a:r>
            <a:r>
              <a:rPr lang="es-ES" sz="1400" dirty="0"/>
              <a:t> 2016;65(RR-3):1–104.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5" y="4564748"/>
            <a:ext cx="359463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19" y="5506347"/>
            <a:ext cx="30289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301" y="4689464"/>
            <a:ext cx="30003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75" y="5346689"/>
            <a:ext cx="30670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827584" y="5716876"/>
            <a:ext cx="12241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051720" y="5517232"/>
            <a:ext cx="20067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4499992" y="6597352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2843808" y="6782933"/>
            <a:ext cx="72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436096" y="5140812"/>
            <a:ext cx="18655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4499992" y="5345523"/>
            <a:ext cx="2520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6368885" y="5711825"/>
            <a:ext cx="25103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37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2971</Words>
  <Application>Microsoft Office PowerPoint</Application>
  <PresentationFormat>Presentación en pantalla (4:3)</PresentationFormat>
  <Paragraphs>387</Paragraphs>
  <Slides>41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DISPOSITIVO INTRAUTERINO CON LEVONORGESTREL</vt:lpstr>
      <vt:lpstr>DISPOSITIVO INTRAUTERINO CON LEVONORGESTREL</vt:lpstr>
      <vt:lpstr> LEVONORGESTREL (LNG) Gestágeno de 2ª generación derivado de la testosterona </vt:lpstr>
      <vt:lpstr>Presentación de PowerPoint</vt:lpstr>
      <vt:lpstr>Presentación de PowerPoint</vt:lpstr>
      <vt:lpstr>Presentación de PowerPoint</vt:lpstr>
      <vt:lpstr>Presentación de PowerPoint</vt:lpstr>
      <vt:lpstr>INDICACIONES DIU-LNG</vt:lpstr>
      <vt:lpstr>INDICACIONES DIU-LNG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DISPOSITIVO INTRAUTERINO CON LEVONORGESTREL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ʺTreatment of Low-Risk Endometrial Cancer and Complex Atypical Hyperplasia With the Levonorgestrel-Releasing Intrauterine Deviceʺ</vt:lpstr>
      <vt:lpstr>ʺTreatment of Low-Risk Endometrial Cancer and Complex Atypical Hyperplasia With the Levonorgestrel-Releasing Intrauterine Deviceʺ</vt:lpstr>
      <vt:lpstr>«Fertility-Sparing Treatment of Early Endometrial Cancer and Complex Atypical Hyperplasia in Young Women of Childbearing Potential»</vt:lpstr>
      <vt:lpstr>Presentación de PowerPoint</vt:lpstr>
      <vt:lpstr>Presentación de PowerPoint</vt:lpstr>
      <vt:lpstr>«Oral progestogens vs levonorgestrel-releasing intrauterine system for endometrial hyperplasia: a systematic review and metaanalysis»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¿ALGUNA DUDA?</vt:lpstr>
      <vt:lpstr>¡¡¡ MUCHAS GRACIAS !!!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DISPOSITIVO INTRAUTERINO CON LEVONORGESTREL</dc:title>
  <dc:creator>Ana</dc:creator>
  <cp:lastModifiedBy>Ana</cp:lastModifiedBy>
  <cp:revision>113</cp:revision>
  <dcterms:created xsi:type="dcterms:W3CDTF">2019-10-21T17:07:41Z</dcterms:created>
  <dcterms:modified xsi:type="dcterms:W3CDTF">2019-10-25T23:08:13Z</dcterms:modified>
</cp:coreProperties>
</file>