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7" r:id="rId3"/>
    <p:sldId id="269" r:id="rId4"/>
    <p:sldId id="268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95" r:id="rId13"/>
    <p:sldId id="277" r:id="rId14"/>
    <p:sldId id="278" r:id="rId15"/>
    <p:sldId id="281" r:id="rId16"/>
    <p:sldId id="279" r:id="rId17"/>
    <p:sldId id="280" r:id="rId18"/>
    <p:sldId id="25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59" r:id="rId30"/>
    <p:sldId id="293" r:id="rId31"/>
    <p:sldId id="265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69E"/>
    <a:srgbClr val="FFE89F"/>
    <a:srgbClr val="E707BC"/>
    <a:srgbClr val="E2EE44"/>
    <a:srgbClr val="99E795"/>
    <a:srgbClr val="AFD498"/>
    <a:srgbClr val="8FE58B"/>
    <a:srgbClr val="6FDD69"/>
    <a:srgbClr val="FFFFFF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4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>
                <a:solidFill>
                  <a:prstClr val="black"/>
                </a:solidFill>
              </a:rPr>
              <a:t>Tasa de cesáreas brutas, urgentes y programadas (%)</a:t>
            </a:r>
          </a:p>
        </c:rich>
      </c:tx>
      <c:layout>
        <c:manualLayout>
          <c:xMode val="edge"/>
          <c:yMode val="edge"/>
          <c:x val="7.1041552273565095E-2"/>
          <c:y val="1.6334647454907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Cesáreas brutas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2812500000000015E-2"/>
                  <c:y val="-3.0468748125692169E-2"/>
                </c:manualLayout>
              </c:layout>
              <c:tx>
                <c:rich>
                  <a:bodyPr/>
                  <a:lstStyle/>
                  <a:p>
                    <a:fld id="{DDC21957-CCB0-468D-87BA-E3905FC9952B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8E-4DDE-A409-C3F5C777523B}"/>
                </c:ext>
              </c:extLst>
            </c:dLbl>
            <c:dLbl>
              <c:idx val="1"/>
              <c:layout>
                <c:manualLayout>
                  <c:x val="-3.125E-2"/>
                  <c:y val="-3.2812497981514817E-2"/>
                </c:manualLayout>
              </c:layout>
              <c:tx>
                <c:rich>
                  <a:bodyPr/>
                  <a:lstStyle/>
                  <a:p>
                    <a:fld id="{4190A248-3783-4C1C-9B80-FBD7444C831A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8E-4DDE-A409-C3F5C777523B}"/>
                </c:ext>
              </c:extLst>
            </c:dLbl>
            <c:dLbl>
              <c:idx val="2"/>
              <c:layout>
                <c:manualLayout>
                  <c:x val="-3.2812500000000001E-2"/>
                  <c:y val="-3.0468748125692169E-2"/>
                </c:manualLayout>
              </c:layout>
              <c:tx>
                <c:rich>
                  <a:bodyPr/>
                  <a:lstStyle/>
                  <a:p>
                    <a:fld id="{5930F273-922B-43CC-A857-9B2A677150BE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8E-4DDE-A409-C3F5C777523B}"/>
                </c:ext>
              </c:extLst>
            </c:dLbl>
            <c:dLbl>
              <c:idx val="3"/>
              <c:layout>
                <c:manualLayout>
                  <c:x val="-3.2812500000000057E-2"/>
                  <c:y val="-3.2812497981514643E-2"/>
                </c:manualLayout>
              </c:layout>
              <c:tx>
                <c:rich>
                  <a:bodyPr/>
                  <a:lstStyle/>
                  <a:p>
                    <a:fld id="{FD83A638-E553-489C-9388-87F83DB76DEA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8E-4DDE-A409-C3F5C777523B}"/>
                </c:ext>
              </c:extLst>
            </c:dLbl>
            <c:dLbl>
              <c:idx val="4"/>
              <c:layout>
                <c:manualLayout>
                  <c:x val="-3.90625E-2"/>
                  <c:y val="-3.2812497981514643E-2"/>
                </c:manualLayout>
              </c:layout>
              <c:tx>
                <c:rich>
                  <a:bodyPr/>
                  <a:lstStyle/>
                  <a:p>
                    <a:fld id="{B641C5D6-0096-4614-9B71-9F99208282B0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98E-4DDE-A409-C3F5C777523B}"/>
                </c:ext>
              </c:extLst>
            </c:dLbl>
            <c:dLbl>
              <c:idx val="5"/>
              <c:layout>
                <c:manualLayout>
                  <c:x val="-3.4375000000000114E-2"/>
                  <c:y val="-3.5156247837337118E-2"/>
                </c:manualLayout>
              </c:layout>
              <c:tx>
                <c:rich>
                  <a:bodyPr/>
                  <a:lstStyle/>
                  <a:p>
                    <a:fld id="{71568C12-4F57-4E1F-8635-337C8AD24515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8E-4DDE-A409-C3F5C777523B}"/>
                </c:ext>
              </c:extLst>
            </c:dLbl>
            <c:dLbl>
              <c:idx val="6"/>
              <c:layout>
                <c:manualLayout>
                  <c:x val="-3.4375000000000003E-2"/>
                  <c:y val="-3.2812497981514817E-2"/>
                </c:manualLayout>
              </c:layout>
              <c:tx>
                <c:rich>
                  <a:bodyPr/>
                  <a:lstStyle/>
                  <a:p>
                    <a:fld id="{CE3C18D7-869C-4276-9F52-602E6DDA65BC}" type="VALUE">
                      <a:rPr lang="en-US" sz="16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98E-4DDE-A409-C3F5C7775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18.54</c:v>
                </c:pt>
                <c:pt idx="1">
                  <c:v>17.309999999999999</c:v>
                </c:pt>
                <c:pt idx="2">
                  <c:v>16.149999999999999</c:v>
                </c:pt>
                <c:pt idx="3">
                  <c:v>15.38</c:v>
                </c:pt>
                <c:pt idx="4">
                  <c:v>16.77</c:v>
                </c:pt>
                <c:pt idx="5">
                  <c:v>14.52</c:v>
                </c:pt>
                <c:pt idx="6">
                  <c:v>15.84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98E-4DDE-A409-C3F5C777523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Cesáreas urgentes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125000000000015E-2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E-4DDE-A409-C3F5C777523B}"/>
                </c:ext>
              </c:extLst>
            </c:dLbl>
            <c:dLbl>
              <c:idx val="1"/>
              <c:layout>
                <c:manualLayout>
                  <c:x val="-2.9687499999999999E-2"/>
                  <c:y val="-3.9843655275365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4525098425197E-2"/>
                      <c:h val="4.5960934672678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98E-4DDE-A409-C3F5C777523B}"/>
                </c:ext>
              </c:extLst>
            </c:dLbl>
            <c:dLbl>
              <c:idx val="2"/>
              <c:layout>
                <c:manualLayout>
                  <c:x val="-2.6562499999999999E-2"/>
                  <c:y val="-3.046874812569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E-4DDE-A409-C3F5C777523B}"/>
                </c:ext>
              </c:extLst>
            </c:dLbl>
            <c:dLbl>
              <c:idx val="3"/>
              <c:layout>
                <c:manualLayout>
                  <c:x val="-3.125E-2"/>
                  <c:y val="-3.98437475489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E-4DDE-A409-C3F5C777523B}"/>
                </c:ext>
              </c:extLst>
            </c:dLbl>
            <c:dLbl>
              <c:idx val="4"/>
              <c:layout>
                <c:manualLayout>
                  <c:x val="-3.90625E-2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E-4DDE-A409-C3F5C777523B}"/>
                </c:ext>
              </c:extLst>
            </c:dLbl>
            <c:dLbl>
              <c:idx val="5"/>
              <c:layout>
                <c:manualLayout>
                  <c:x val="-3.4375000000000114E-2"/>
                  <c:y val="-3.7499997693159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E-4DDE-A409-C3F5C777523B}"/>
                </c:ext>
              </c:extLst>
            </c:dLbl>
            <c:dLbl>
              <c:idx val="6"/>
              <c:layout>
                <c:manualLayout>
                  <c:x val="-4.0625000000000001E-2"/>
                  <c:y val="-3.5156247837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E-4DDE-A409-C3F5C7775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62.12</c:v>
                </c:pt>
                <c:pt idx="1">
                  <c:v>59.49</c:v>
                </c:pt>
                <c:pt idx="2">
                  <c:v>62</c:v>
                </c:pt>
                <c:pt idx="3">
                  <c:v>64.7</c:v>
                </c:pt>
                <c:pt idx="4">
                  <c:v>66.22</c:v>
                </c:pt>
                <c:pt idx="5">
                  <c:v>68.14</c:v>
                </c:pt>
                <c:pt idx="6">
                  <c:v>71.959999999999994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98E-4DDE-A409-C3F5C777523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Cesáreas programadas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2812500000000015E-2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E-4DDE-A409-C3F5C777523B}"/>
                </c:ext>
              </c:extLst>
            </c:dLbl>
            <c:dLbl>
              <c:idx val="1"/>
              <c:layout>
                <c:manualLayout>
                  <c:x val="-3.125E-2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E-4DDE-A409-C3F5C777523B}"/>
                </c:ext>
              </c:extLst>
            </c:dLbl>
            <c:dLbl>
              <c:idx val="2"/>
              <c:layout>
                <c:manualLayout>
                  <c:x val="-2.34375E-2"/>
                  <c:y val="-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E-4DDE-A409-C3F5C777523B}"/>
                </c:ext>
              </c:extLst>
            </c:dLbl>
            <c:dLbl>
              <c:idx val="3"/>
              <c:layout>
                <c:manualLayout>
                  <c:x val="-3.4375000000000003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E-4DDE-A409-C3F5C777523B}"/>
                </c:ext>
              </c:extLst>
            </c:dLbl>
            <c:dLbl>
              <c:idx val="4"/>
              <c:layout>
                <c:manualLayout>
                  <c:x val="-3.90625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E-4DDE-A409-C3F5C777523B}"/>
                </c:ext>
              </c:extLst>
            </c:dLbl>
            <c:dLbl>
              <c:idx val="5"/>
              <c:layout>
                <c:manualLayout>
                  <c:x val="-2.9687499999999999E-2"/>
                  <c:y val="-3.046874812569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E-4DDE-A409-C3F5C777523B}"/>
                </c:ext>
              </c:extLst>
            </c:dLbl>
            <c:dLbl>
              <c:idx val="6"/>
              <c:layout>
                <c:manualLayout>
                  <c:x val="-2.9687499999999999E-2"/>
                  <c:y val="-3.046874812569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E-4DDE-A409-C3F5C7775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  <c:pt idx="0">
                  <c:v>37.869999999999997</c:v>
                </c:pt>
                <c:pt idx="1">
                  <c:v>40.5</c:v>
                </c:pt>
                <c:pt idx="2">
                  <c:v>38</c:v>
                </c:pt>
                <c:pt idx="3">
                  <c:v>35.29</c:v>
                </c:pt>
                <c:pt idx="4">
                  <c:v>33.770000000000003</c:v>
                </c:pt>
                <c:pt idx="5">
                  <c:v>31.85</c:v>
                </c:pt>
                <c:pt idx="6">
                  <c:v>28.04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98E-4DDE-A409-C3F5C77752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2239048"/>
        <c:axId val="472234784"/>
      </c:lineChart>
      <c:catAx>
        <c:axId val="47223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234784"/>
        <c:crosses val="autoZero"/>
        <c:auto val="1"/>
        <c:lblAlgn val="ctr"/>
        <c:lblOffset val="100"/>
        <c:noMultiLvlLbl val="0"/>
      </c:catAx>
      <c:valAx>
        <c:axId val="4722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23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TASA DE CESÁREAS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Hoja1!$A$2:$A$15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Hoja1!$B$2:$B$15</c:f>
              <c:numCache>
                <c:formatCode>General</c:formatCode>
                <c:ptCount val="14"/>
                <c:pt idx="0">
                  <c:v>22.7</c:v>
                </c:pt>
                <c:pt idx="1">
                  <c:v>22.7</c:v>
                </c:pt>
                <c:pt idx="2">
                  <c:v>24.8</c:v>
                </c:pt>
                <c:pt idx="3">
                  <c:v>27.23</c:v>
                </c:pt>
                <c:pt idx="4">
                  <c:v>22.5</c:v>
                </c:pt>
                <c:pt idx="5">
                  <c:v>21.27</c:v>
                </c:pt>
                <c:pt idx="6">
                  <c:v>16.77</c:v>
                </c:pt>
                <c:pt idx="7">
                  <c:v>18.54</c:v>
                </c:pt>
                <c:pt idx="8">
                  <c:v>17.309999999999999</c:v>
                </c:pt>
                <c:pt idx="9">
                  <c:v>16.149999999999999</c:v>
                </c:pt>
                <c:pt idx="10">
                  <c:v>15.38</c:v>
                </c:pt>
                <c:pt idx="11">
                  <c:v>16.77</c:v>
                </c:pt>
                <c:pt idx="12">
                  <c:v>14.52</c:v>
                </c:pt>
                <c:pt idx="13">
                  <c:v>15.84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5-4620-B5D3-EFD5C9920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620368"/>
        <c:axId val="6596111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Serie 2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2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115-4620-B5D3-EFD5C992053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Serie 3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Hoja1!$D$2:$D$15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115-4620-B5D3-EFD5C992053C}"/>
                  </c:ext>
                </c:extLst>
              </c15:ser>
            </c15:filteredLineSeries>
          </c:ext>
        </c:extLst>
      </c:lineChart>
      <c:catAx>
        <c:axId val="65962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9611184"/>
        <c:crosses val="autoZero"/>
        <c:auto val="1"/>
        <c:lblAlgn val="ctr"/>
        <c:lblOffset val="100"/>
        <c:noMultiLvlLbl val="0"/>
      </c:catAx>
      <c:valAx>
        <c:axId val="65961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96203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Indicaciones de cesáreas urgentes</a:t>
            </a:r>
          </a:p>
        </c:rich>
      </c:tx>
      <c:layout>
        <c:manualLayout>
          <c:xMode val="edge"/>
          <c:yMode val="edge"/>
          <c:x val="0.19509322206250002"/>
          <c:y val="2.0799074793545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RPBF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0312500000000028E-2"/>
                  <c:y val="3.515624783733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4-4A55-AD24-98BEF6AAF54C}"/>
                </c:ext>
              </c:extLst>
            </c:dLbl>
            <c:dLbl>
              <c:idx val="2"/>
              <c:layout>
                <c:manualLayout>
                  <c:x val="-1.2500000000000058E-2"/>
                  <c:y val="-2.812499826986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4-4A55-AD24-98BEF6AAF54C}"/>
                </c:ext>
              </c:extLst>
            </c:dLbl>
            <c:dLbl>
              <c:idx val="4"/>
              <c:layout>
                <c:manualLayout>
                  <c:x val="1.5625000000000001E-3"/>
                  <c:y val="-2.109374870240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4-4A55-AD24-98BEF6AAF54C}"/>
                </c:ext>
              </c:extLst>
            </c:dLbl>
            <c:dLbl>
              <c:idx val="5"/>
              <c:layout>
                <c:manualLayout>
                  <c:x val="0"/>
                  <c:y val="1.640624899075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4-4A55-AD24-98BEF6AAF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98</c:v>
                </c:pt>
                <c:pt idx="1">
                  <c:v>75</c:v>
                </c:pt>
                <c:pt idx="2">
                  <c:v>93</c:v>
                </c:pt>
                <c:pt idx="3">
                  <c:v>81</c:v>
                </c:pt>
                <c:pt idx="4">
                  <c:v>93</c:v>
                </c:pt>
                <c:pt idx="5">
                  <c:v>73</c:v>
                </c:pt>
                <c:pt idx="6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34-4A55-AD24-98BEF6AAF54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Parto estacionado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5000000000000001E-2"/>
                  <c:y val="2.812499826986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4-4A55-AD24-98BEF6AAF54C}"/>
                </c:ext>
              </c:extLst>
            </c:dLbl>
            <c:dLbl>
              <c:idx val="1"/>
              <c:layout>
                <c:manualLayout>
                  <c:x val="-2.34375E-2"/>
                  <c:y val="-3.281249798151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4-4A55-AD24-98BEF6AAF54C}"/>
                </c:ext>
              </c:extLst>
            </c:dLbl>
            <c:dLbl>
              <c:idx val="2"/>
              <c:layout>
                <c:manualLayout>
                  <c:x val="-6.2500000000000003E-3"/>
                  <c:y val="-2.578124841404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4-4A55-AD24-98BEF6AAF54C}"/>
                </c:ext>
              </c:extLst>
            </c:dLbl>
            <c:dLbl>
              <c:idx val="3"/>
              <c:layout>
                <c:manualLayout>
                  <c:x val="-1.2500000000000001E-2"/>
                  <c:y val="3.046874812569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34-4A55-AD24-98BEF6AAF54C}"/>
                </c:ext>
              </c:extLst>
            </c:dLbl>
            <c:dLbl>
              <c:idx val="4"/>
              <c:layout>
                <c:manualLayout>
                  <c:x val="-3.1250000000001147E-3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34-4A55-AD24-98BEF6AAF54C}"/>
                </c:ext>
              </c:extLst>
            </c:dLbl>
            <c:dLbl>
              <c:idx val="5"/>
              <c:layout>
                <c:manualLayout>
                  <c:x val="-2.0312500000000001E-2"/>
                  <c:y val="3.046874812569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34-4A55-AD24-98BEF6AAF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88</c:v>
                </c:pt>
                <c:pt idx="1">
                  <c:v>81</c:v>
                </c:pt>
                <c:pt idx="2">
                  <c:v>73</c:v>
                </c:pt>
                <c:pt idx="3">
                  <c:v>69</c:v>
                </c:pt>
                <c:pt idx="4">
                  <c:v>65</c:v>
                </c:pt>
                <c:pt idx="5">
                  <c:v>54</c:v>
                </c:pt>
                <c:pt idx="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134-4A55-AD24-98BEF6AAF54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Fracaso de inducción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6.250000000000029E-3"/>
                  <c:y val="-1.640624899075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34-4A55-AD24-98BEF6AAF54C}"/>
                </c:ext>
              </c:extLst>
            </c:dLbl>
            <c:dLbl>
              <c:idx val="2"/>
              <c:layout>
                <c:manualLayout>
                  <c:x val="-2.1874999999999999E-2"/>
                  <c:y val="-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34-4A55-AD24-98BEF6AAF54C}"/>
                </c:ext>
              </c:extLst>
            </c:dLbl>
            <c:dLbl>
              <c:idx val="4"/>
              <c:layout>
                <c:manualLayout>
                  <c:x val="-2.1875000000000113E-2"/>
                  <c:y val="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34-4A55-AD24-98BEF6AAF54C}"/>
                </c:ext>
              </c:extLst>
            </c:dLbl>
            <c:dLbl>
              <c:idx val="5"/>
              <c:layout>
                <c:manualLayout>
                  <c:x val="-2.34375E-2"/>
                  <c:y val="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34-4A55-AD24-98BEF6AAF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  <c:pt idx="0">
                  <c:v>30</c:v>
                </c:pt>
                <c:pt idx="1">
                  <c:v>18</c:v>
                </c:pt>
                <c:pt idx="2">
                  <c:v>12</c:v>
                </c:pt>
                <c:pt idx="3">
                  <c:v>14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134-4A55-AD24-98BEF6AAF54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DPF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1.4322751209022492E-17"/>
                  <c:y val="9.3749994232897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34-4A55-AD24-98BEF6AAF54C}"/>
                </c:ext>
              </c:extLst>
            </c:dLbl>
            <c:dLbl>
              <c:idx val="1"/>
              <c:layout>
                <c:manualLayout>
                  <c:x val="-1.7187500000000029E-2"/>
                  <c:y val="-3.5156247837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34-4A55-AD24-98BEF6AAF54C}"/>
                </c:ext>
              </c:extLst>
            </c:dLbl>
            <c:dLbl>
              <c:idx val="2"/>
              <c:layout>
                <c:manualLayout>
                  <c:x val="-1.7187500000000001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34-4A55-AD24-98BEF6AAF54C}"/>
                </c:ext>
              </c:extLst>
            </c:dLbl>
            <c:dLbl>
              <c:idx val="3"/>
              <c:layout>
                <c:manualLayout>
                  <c:x val="-1.7187500000000001E-2"/>
                  <c:y val="-3.7499997693159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134-4A55-AD24-98BEF6AAF54C}"/>
                </c:ext>
              </c:extLst>
            </c:dLbl>
            <c:dLbl>
              <c:idx val="4"/>
              <c:layout>
                <c:manualLayout>
                  <c:x val="-2.1875000000000113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34-4A55-AD24-98BEF6AAF54C}"/>
                </c:ext>
              </c:extLst>
            </c:dLbl>
            <c:dLbl>
              <c:idx val="5"/>
              <c:layout>
                <c:manualLayout>
                  <c:x val="-2.34375E-2"/>
                  <c:y val="-3.281249798151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34-4A55-AD24-98BEF6AAF54C}"/>
                </c:ext>
              </c:extLst>
            </c:dLbl>
            <c:dLbl>
              <c:idx val="6"/>
              <c:layout>
                <c:manualLayout>
                  <c:x val="-2.34375E-2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34-4A55-AD24-98BEF6AAF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Hoja1!$E$2:$E$8</c:f>
              <c:numCache>
                <c:formatCode>General</c:formatCode>
                <c:ptCount val="7"/>
                <c:pt idx="0">
                  <c:v>22</c:v>
                </c:pt>
                <c:pt idx="1">
                  <c:v>26</c:v>
                </c:pt>
                <c:pt idx="2">
                  <c:v>24</c:v>
                </c:pt>
                <c:pt idx="3">
                  <c:v>16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134-4A55-AD24-98BEF6AAF54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Miscelánea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0312500000000001E-2"/>
                  <c:y val="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34-4A55-AD24-98BEF6AAF54C}"/>
                </c:ext>
              </c:extLst>
            </c:dLbl>
            <c:dLbl>
              <c:idx val="1"/>
              <c:layout>
                <c:manualLayout>
                  <c:x val="-2.1874999999999999E-2"/>
                  <c:y val="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134-4A55-AD24-98BEF6AAF54C}"/>
                </c:ext>
              </c:extLst>
            </c:dLbl>
            <c:dLbl>
              <c:idx val="2"/>
              <c:layout>
                <c:manualLayout>
                  <c:x val="-2.8125000000000056E-2"/>
                  <c:y val="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134-4A55-AD24-98BEF6AAF54C}"/>
                </c:ext>
              </c:extLst>
            </c:dLbl>
            <c:dLbl>
              <c:idx val="3"/>
              <c:layout>
                <c:manualLayout>
                  <c:x val="-2.1874999999999999E-2"/>
                  <c:y val="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134-4A55-AD24-98BEF6AAF54C}"/>
                </c:ext>
              </c:extLst>
            </c:dLbl>
            <c:dLbl>
              <c:idx val="4"/>
              <c:layout>
                <c:manualLayout>
                  <c:x val="-6.2500000000001148E-3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134-4A55-AD24-98BEF6AAF54C}"/>
                </c:ext>
              </c:extLst>
            </c:dLbl>
            <c:dLbl>
              <c:idx val="5"/>
              <c:layout>
                <c:manualLayout>
                  <c:x val="-3.1250000000000002E-3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34-4A55-AD24-98BEF6AAF54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134-4A55-AD24-98BEF6AAF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Hoja1!$F$2:$F$8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7</c:v>
                </c:pt>
                <c:pt idx="4">
                  <c:v>16</c:v>
                </c:pt>
                <c:pt idx="5">
                  <c:v>11</c:v>
                </c:pt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134-4A55-AD24-98BEF6AAF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2270352"/>
        <c:axId val="472271336"/>
      </c:lineChart>
      <c:catAx>
        <c:axId val="4722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271336"/>
        <c:crosses val="autoZero"/>
        <c:auto val="1"/>
        <c:lblAlgn val="ctr"/>
        <c:lblOffset val="100"/>
        <c:noMultiLvlLbl val="0"/>
      </c:catAx>
      <c:valAx>
        <c:axId val="47227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2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100" b="1" dirty="0">
                <a:solidFill>
                  <a:schemeClr val="tx1"/>
                </a:solidFill>
              </a:rPr>
              <a:t>INDICACIONES</a:t>
            </a:r>
            <a:r>
              <a:rPr lang="es-ES" sz="2100" b="1" baseline="0" dirty="0">
                <a:solidFill>
                  <a:schemeClr val="tx1"/>
                </a:solidFill>
              </a:rPr>
              <a:t> DE CESÁREAS PROGRAMADAS</a:t>
            </a:r>
            <a:endParaRPr lang="es-ES" sz="21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98449216065639"/>
          <c:y val="3.431891213277706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Situación transversa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23-40CD-BC8D-169CF068F05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Presentación podálica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58</c:v>
                </c:pt>
                <c:pt idx="1">
                  <c:v>65</c:v>
                </c:pt>
                <c:pt idx="2">
                  <c:v>47</c:v>
                </c:pt>
                <c:pt idx="3">
                  <c:v>24</c:v>
                </c:pt>
                <c:pt idx="4">
                  <c:v>33</c:v>
                </c:pt>
                <c:pt idx="5">
                  <c:v>22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3-40CD-BC8D-169CF068F05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Placenta previa oclusiva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23-40CD-BC8D-169CF068F05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Condilomas acuminados extensos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23-40CD-BC8D-169CF068F05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Portadoras VIH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Hoja1!$F$2:$F$8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23-40CD-BC8D-169CF068F05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 o más cesáreas anteriores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Hoja1!$G$2:$G$8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  <c:pt idx="5">
                  <c:v>9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23-40CD-BC8D-169CF068F05B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Infección genital activa VHS 6 semanas anteparto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23-40CD-BC8D-169CF068F05B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Cirugía uterina previa con apertura cavidad endometrial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Hoja1!$I$2:$I$8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23-40CD-BC8D-169CF068F05B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Gemelar con 1º feto No cefálica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Hoja1!$J$2:$J$8</c:f>
              <c:numCache>
                <c:formatCode>General</c:formatCode>
                <c:ptCount val="7"/>
                <c:pt idx="0">
                  <c:v>20</c:v>
                </c:pt>
                <c:pt idx="1">
                  <c:v>11</c:v>
                </c:pt>
                <c:pt idx="2">
                  <c:v>12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923-40CD-BC8D-169CF068F05B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Compromiso fetal demostrado por NST o Doppler y contraindicación de inducción del parto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Hoja1!$K$2:$K$8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23-40CD-BC8D-169CF068F05B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Feto gran macrosoma (PFE&gt;4.500g)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Hoja1!$L$2:$L$8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923-40CD-BC8D-169CF068F05B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Casos especiales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Hoja1!$M$2:$M$8</c:f>
              <c:numCache>
                <c:formatCode>General</c:formatCode>
                <c:ptCount val="7"/>
                <c:pt idx="0">
                  <c:v>23</c:v>
                </c:pt>
                <c:pt idx="1">
                  <c:v>17</c:v>
                </c:pt>
                <c:pt idx="2">
                  <c:v>27</c:v>
                </c:pt>
                <c:pt idx="3">
                  <c:v>14</c:v>
                </c:pt>
                <c:pt idx="4">
                  <c:v>20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923-40CD-BC8D-169CF068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159048"/>
        <c:axId val="526160032"/>
      </c:lineChart>
      <c:catAx>
        <c:axId val="5261590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160032"/>
        <c:crosses val="max"/>
        <c:auto val="1"/>
        <c:lblAlgn val="ctr"/>
        <c:lblOffset val="100"/>
        <c:tickLblSkip val="1"/>
        <c:tickMarkSkip val="5"/>
        <c:noMultiLvlLbl val="0"/>
      </c:catAx>
      <c:valAx>
        <c:axId val="5261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159048"/>
        <c:crossesAt val="1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9274702213387"/>
          <c:y val="3.932707288678422E-2"/>
          <c:w val="0.32271985728346458"/>
          <c:h val="0.96067294660369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ADECUACIÓN/INADECUACIÓN DE CESÁREAS PROGRAMADAS Y URGENTES</a:t>
            </a:r>
          </a:p>
        </c:rich>
      </c:tx>
      <c:layout>
        <c:manualLayout>
          <c:xMode val="edge"/>
          <c:yMode val="edge"/>
          <c:x val="0.13568112757918946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0.75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E-4D76-8BB6-91BECC7076E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0.88</c:v>
                </c:pt>
                <c:pt idx="1">
                  <c:v>0.12</c:v>
                </c:pt>
                <c:pt idx="2">
                  <c:v>0.78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E-4D76-8BB6-91BECC7076E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0.85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E-4D76-8BB6-91BECC7076E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0.92</c:v>
                </c:pt>
                <c:pt idx="1">
                  <c:v>0.08</c:v>
                </c:pt>
                <c:pt idx="2">
                  <c:v>0.82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E-4D76-8BB6-91BECC7076E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0.94</c:v>
                </c:pt>
                <c:pt idx="1">
                  <c:v>0.06</c:v>
                </c:pt>
                <c:pt idx="2">
                  <c:v>0.8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3E-4D76-8BB6-91BECC7076E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>
                  <c:v>0.99</c:v>
                </c:pt>
                <c:pt idx="1">
                  <c:v>0.01</c:v>
                </c:pt>
                <c:pt idx="2">
                  <c:v>0.83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3E-4D76-8BB6-91BECC7076E4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Programadas Adecuadas</c:v>
                </c:pt>
                <c:pt idx="1">
                  <c:v>Programadas Inadecuadas</c:v>
                </c:pt>
                <c:pt idx="2">
                  <c:v>Urgentes Adecuadas</c:v>
                </c:pt>
                <c:pt idx="3">
                  <c:v>Urgentes Inadecuadas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>
                  <c:v>0.99</c:v>
                </c:pt>
                <c:pt idx="1">
                  <c:v>0.1</c:v>
                </c:pt>
                <c:pt idx="2">
                  <c:v>0.84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3E-4D76-8BB6-91BECC70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5962016"/>
        <c:axId val="465963984"/>
      </c:barChart>
      <c:catAx>
        <c:axId val="4659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963984"/>
        <c:crossesAt val="0"/>
        <c:auto val="1"/>
        <c:lblAlgn val="ctr"/>
        <c:lblOffset val="100"/>
        <c:noMultiLvlLbl val="0"/>
      </c:catAx>
      <c:valAx>
        <c:axId val="465963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96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>
                <a:solidFill>
                  <a:schemeClr val="tx1"/>
                </a:solidFill>
              </a:rPr>
              <a:t>INDICACIONES</a:t>
            </a:r>
            <a:r>
              <a:rPr lang="es-ES" sz="1400" b="1" baseline="0" dirty="0">
                <a:solidFill>
                  <a:schemeClr val="tx1"/>
                </a:solidFill>
              </a:rPr>
              <a:t> DE CESÁREAS PROGRAMADAS</a:t>
            </a:r>
            <a:endParaRPr lang="es-E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540400625214779"/>
          <c:y val="2.8303037428135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Situación transversa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D0-4B70-A52B-63814262826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Presentación podálica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58</c:v>
                </c:pt>
                <c:pt idx="1">
                  <c:v>65</c:v>
                </c:pt>
                <c:pt idx="2">
                  <c:v>47</c:v>
                </c:pt>
                <c:pt idx="3">
                  <c:v>24</c:v>
                </c:pt>
                <c:pt idx="4">
                  <c:v>33</c:v>
                </c:pt>
                <c:pt idx="5">
                  <c:v>22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0-4B70-A52B-63814262826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Placenta previa oclusiva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D0-4B70-A52B-63814262826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Condilomas acuminados extensos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D0-4B70-A52B-63814262826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Portadoras VIH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Hoja1!$F$2:$F$8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D0-4B70-A52B-63814262826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 o más cesáreas anteriores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Hoja1!$G$2:$G$8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  <c:pt idx="5">
                  <c:v>9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D0-4B70-A52B-638142628264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Infección genital activa VHS 6 semanas anteparto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D0-4B70-A52B-638142628264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Cirugía uterina previa con apertura cavidad endometrial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Hoja1!$I$2:$I$8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AD0-4B70-A52B-638142628264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Gemelar con 1º feto No cefálica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Hoja1!$J$2:$J$8</c:f>
              <c:numCache>
                <c:formatCode>General</c:formatCode>
                <c:ptCount val="7"/>
                <c:pt idx="0">
                  <c:v>20</c:v>
                </c:pt>
                <c:pt idx="1">
                  <c:v>11</c:v>
                </c:pt>
                <c:pt idx="2">
                  <c:v>12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AD0-4B70-A52B-638142628264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Compromiso fetal demostrado por NST o Doppler y contraindicación de inducción del parto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Hoja1!$K$2:$K$8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AD0-4B70-A52B-638142628264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Feto gran macrosoma (PFE&gt;4.500g)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Hoja1!$L$2:$L$8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D0-4B70-A52B-638142628264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Casos especiales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Hoja1!$M$2:$M$8</c:f>
              <c:numCache>
                <c:formatCode>General</c:formatCode>
                <c:ptCount val="7"/>
                <c:pt idx="0">
                  <c:v>23</c:v>
                </c:pt>
                <c:pt idx="1">
                  <c:v>17</c:v>
                </c:pt>
                <c:pt idx="2">
                  <c:v>27</c:v>
                </c:pt>
                <c:pt idx="3">
                  <c:v>14</c:v>
                </c:pt>
                <c:pt idx="4">
                  <c:v>20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AD0-4B70-A52B-638142628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159048"/>
        <c:axId val="526160032"/>
      </c:lineChart>
      <c:catAx>
        <c:axId val="5261590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160032"/>
        <c:crosses val="max"/>
        <c:auto val="1"/>
        <c:lblAlgn val="ctr"/>
        <c:lblOffset val="100"/>
        <c:tickLblSkip val="1"/>
        <c:tickMarkSkip val="5"/>
        <c:noMultiLvlLbl val="0"/>
      </c:catAx>
      <c:valAx>
        <c:axId val="5261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159048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B481-7362-44FE-94E7-CA24B38C189D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3202-1AF4-4F83-8A5F-2521826A9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22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3202-1AF4-4F83-8A5F-2521826A9B0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- Más que preguntarnos si hacemos demasiadas cesáreas en nuestros hospitales, parece mucho más pertinente plantearse si ¿Las cesáreas practicadas en nuestro hospital se indican correctamente de acuerdo a criterios fundamentados en pruebas científicas de adecuación?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- Para ello, es necesario </a:t>
            </a:r>
            <a:r>
              <a:rPr lang="es-ES" sz="1200" b="1" u="sng" dirty="0"/>
              <a:t>estandarizar, basar en evidencias y evaluar periódicamente la adecuación de las indicaciones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- Este proceso de mejora de la calidad asistencial debe ser un proceso continuo integrado en la práctica cotidiana que permita corregir de forma dinámica las fluctuaciones observadas y garantizar una homogeneidad en la asistencia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3202-1AF4-4F83-8A5F-2521826A9B0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9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1A04F-1820-4234-8D60-A8A2A9FE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1574C-A9F0-44A3-A9C1-BBF2C22CF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26E63-F408-48C4-8DB8-0D634C05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EA53C-2746-4BA8-9D01-8EA8F1D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BD1F3-D3B1-496C-B94F-B16B0683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4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CA5D-370F-440C-8424-07741135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10CD10-5AE7-4B06-8352-5D57070FE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092400-217F-4A93-9862-8B1BE193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808BF7-B529-4EA0-AAE5-7FAFBBA1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50881-A4E3-4D20-8615-176236B7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91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139101-BC73-4020-833F-C5C56EEDC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76106C-081D-4658-AE24-4DAF6E7C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AB372-95E2-42F6-8A98-A227CFCA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8C632-55AB-435A-AE3A-CABB9C72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FB5A9-6120-42B2-A9CA-39C2956A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44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815DC-D8DE-40AA-8E06-2650B7B2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B00BA-96D8-4064-B40D-144B6E29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3BD8B-5544-4258-887C-B102983D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F4686-C64E-4901-A4DC-2AAFF79A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A704C6-0A4D-4807-9C8A-04A28D10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41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F5D6D-FD17-41E2-8FEA-66A4151E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CAC46E-4866-4731-A180-6036AC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51178A-6A83-4AED-997B-39C828B8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3442B-EE66-4102-BC2D-5A33D7BD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E4266-C628-4E89-8A60-B55B488F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12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EB962-4152-4A1A-A3B3-2D2F3348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49077-BE8C-4BB9-9AFB-6B24A16DA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B5C72A-E798-4F62-8D5C-35856973E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482C9F-EFB0-4EB7-A044-BA224E79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22858-C2A2-4C83-A2C6-5DC6C44D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FECA9B-823D-498B-A09F-2B247E3D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41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E2497-8825-4544-86D2-73674218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A39FD-0E02-4947-AE1F-C6A510AAD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5F5333-E818-4412-9A9C-ABB1EC6B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CB000A-407F-4826-A34B-673D5B878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EF98AF-9BC4-48BA-91D3-95C07A88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C24DED-867A-485F-A5DA-7E93E6CA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16B77A-4785-4843-B45E-4129806C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1A2238-F7B3-4DFB-A58A-55CEE90E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2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31C79-F728-48ED-96F5-8FEF052C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A545E3-70C4-45E0-AA66-9226B713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563584-3CFA-4A78-A21A-C4C9B3E7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B68E11-9F0B-43C9-9584-F09D5BFB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4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04D489-9379-4FC0-A03A-DCBEACE0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1B9615-7424-49D1-B8E9-CDB6223F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499CC-1D1F-4F55-BCAB-F138506F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1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5495F-C463-4D43-A383-A4C0A48A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0F240-AC5F-49D0-AD71-CC6F5B34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D33612-5EEB-440E-BDD5-A620806D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E0337-E7D9-406D-9FD5-A330BB31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ABFA0-4EFE-4DC7-8671-AA39130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1A062E-63F6-45F6-93C7-BEF34187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23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A72AA-08BA-4052-AE22-05513EF2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9F129A-EE6A-4418-9342-5DFB7FCD3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C9F917-A2EC-42E3-B8B3-B9F656B92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F94A5-0F1F-468B-B7BB-DBD2D5E7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329983-221C-4C42-9C41-DB52CAD4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38D5CD-0A7F-42D3-B707-2E583F61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02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F39CD0-F826-4C84-808C-2B9054A1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FCB4B4-1484-42BA-B95B-E387281A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81E23C-05BF-480D-983B-40651663A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0EBE-9171-4A91-8A38-331054A3FF40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A784AB-901C-4F3F-A41B-BB021F150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32208-3FEA-40FF-9874-A5100C915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2E49-F1D7-4A33-B197-EC13340EA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3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alker%20R%5BAuthor%5D&amp;cauthor=true&amp;cauthor_uid=118437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ncbi.nlm.nih.gov/pubmed/?term=Wilkinson%20C%5BAuthor%5D&amp;cauthor=true&amp;cauthor_uid=11843787" TargetMode="External"/><Relationship Id="rId4" Type="http://schemas.openxmlformats.org/officeDocument/2006/relationships/hyperlink" Target="https://www.ncbi.nlm.nih.gov/pubmed/?term=Turnbull%20D%5BAuthor%5D&amp;cauthor=true&amp;cauthor_uid=1184378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3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EC7DD5-5CD8-4202-9C3D-ABCCA01A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12298"/>
            <a:ext cx="10905066" cy="23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EB1AE02-7E20-4AE3-BD46-71868D1A374C}"/>
              </a:ext>
            </a:extLst>
          </p:cNvPr>
          <p:cNvSpPr txBox="1"/>
          <p:nvPr/>
        </p:nvSpPr>
        <p:spPr>
          <a:xfrm>
            <a:off x="901147" y="3278444"/>
            <a:ext cx="1038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PARA DISMINUIR EL ÍNDICE DE CESÁREAS</a:t>
            </a:r>
            <a:endParaRPr lang="es-ES" sz="4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214852-7710-4605-B57F-E98BD3D583C1}"/>
              </a:ext>
            </a:extLst>
          </p:cNvPr>
          <p:cNvSpPr txBox="1"/>
          <p:nvPr/>
        </p:nvSpPr>
        <p:spPr>
          <a:xfrm>
            <a:off x="3498576" y="5106929"/>
            <a:ext cx="487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/>
              <a:t>SARA CORCUERA DIEZ</a:t>
            </a:r>
          </a:p>
          <a:p>
            <a:pPr algn="ctr"/>
            <a:r>
              <a:rPr lang="es-ES" sz="1700" b="1" dirty="0"/>
              <a:t>RUBÉN ALONSO SAIZ</a:t>
            </a:r>
          </a:p>
          <a:p>
            <a:pPr algn="ctr"/>
            <a:endParaRPr lang="es-ES" sz="1700" b="1" dirty="0"/>
          </a:p>
          <a:p>
            <a:pPr algn="ctr"/>
            <a:r>
              <a:rPr lang="es-ES" sz="1700" b="1" dirty="0"/>
              <a:t>HOSPITAL UNIVERSITARIO DE BURGOS</a:t>
            </a:r>
          </a:p>
        </p:txBody>
      </p:sp>
    </p:spTree>
    <p:extLst>
      <p:ext uri="{BB962C8B-B14F-4D97-AF65-F5344CB8AC3E}">
        <p14:creationId xmlns:p14="http://schemas.microsoft.com/office/powerpoint/2010/main" val="301976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0901E046-5BBC-4BEA-B6E2-AE18B7E58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E677C88-F97D-4C82-894F-38F3F46A4211}"/>
              </a:ext>
            </a:extLst>
          </p:cNvPr>
          <p:cNvSpPr/>
          <p:nvPr/>
        </p:nvSpPr>
        <p:spPr>
          <a:xfrm>
            <a:off x="1738806" y="329628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D73381-122F-4B41-AFA1-CDFA408D2B73}"/>
              </a:ext>
            </a:extLst>
          </p:cNvPr>
          <p:cNvSpPr txBox="1"/>
          <p:nvPr/>
        </p:nvSpPr>
        <p:spPr>
          <a:xfrm>
            <a:off x="3628324" y="398208"/>
            <a:ext cx="6824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ESTANDAR DE CESÁREA PROGRAMADA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5E70E1-B0C1-46B3-9B8E-95C3448BAE1B}"/>
              </a:ext>
            </a:extLst>
          </p:cNvPr>
          <p:cNvSpPr txBox="1"/>
          <p:nvPr/>
        </p:nvSpPr>
        <p:spPr>
          <a:xfrm>
            <a:off x="536713" y="2333675"/>
            <a:ext cx="11118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Situación transversa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Placenta previa oclusiva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Embarazadas portadoras de VIH que cumplan criterios según protocolo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Embarazadas portadoras de condilomas acuminados que afecten extensivamente al canal blando del parto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Embarazadas con dos o más cesáreas anteriores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Embarazadas con infección genital activa demostrada por virus herpes en las últimas seis semanas anteparto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Embarazadas sometidas a cirugía uterina previa con apertura de la cavidad endometrial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Gestación gemelar en las que el primer feto no esté en cefálica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Compromiso fetal demostrado por NST o Doppler y contraindicación de inducción del parto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Feto gran macrosoma: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700" dirty="0"/>
              <a:t>Gestantes diabéticas: ≥ 4500 g</a:t>
            </a:r>
            <a:endParaRPr lang="es-ES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700" dirty="0"/>
              <a:t>Gestantes no diabéticas: ≥ 5000 g </a:t>
            </a:r>
            <a:endParaRPr lang="es-ES" sz="17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Otras circunstancias maternas o/y fetales: </a:t>
            </a:r>
            <a:r>
              <a:rPr lang="es-ES_tradnl" dirty="0"/>
              <a:t>Se deberá comentar en sesión clínica</a:t>
            </a:r>
            <a:endParaRPr lang="es-ES" dirty="0"/>
          </a:p>
          <a:p>
            <a:pPr lvl="0" algn="ctr"/>
            <a:r>
              <a:rPr lang="es-ES" dirty="0"/>
              <a:t>                       </a:t>
            </a:r>
          </a:p>
          <a:p>
            <a:pPr lvl="0" algn="ctr"/>
            <a:r>
              <a:rPr lang="es-ES" dirty="0"/>
              <a:t>   (No se contempla cesárea a demanda)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1AF1D9-DE83-48E3-9AFF-F930A6944EFB}"/>
              </a:ext>
            </a:extLst>
          </p:cNvPr>
          <p:cNvSpPr txBox="1"/>
          <p:nvPr/>
        </p:nvSpPr>
        <p:spPr>
          <a:xfrm>
            <a:off x="1852844" y="1349234"/>
            <a:ext cx="88496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La indicación debe ser consensuada y aceptada por más de un miembro del equipo y se debe </a:t>
            </a:r>
            <a:r>
              <a:rPr lang="es-ES" sz="2000" b="1" dirty="0"/>
              <a:t>comprobar al ingreso que persiste la indicación de cesárea. 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id="{A1C4F3B3-EEC2-405A-AA56-295EBFDB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41" y="4797287"/>
            <a:ext cx="1731085" cy="17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0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écnicas para suavizar la cicatriz de cesárea">
            <a:extLst>
              <a:ext uri="{FF2B5EF4-FFF2-40B4-BE49-F238E27FC236}">
                <a16:creationId xmlns:a16="http://schemas.microsoft.com/office/drawing/2014/main" id="{22C25CF8-E074-49EF-A4E7-3887FA3F8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37FF67F-2F4A-44D7-8A78-ED8768198765}"/>
              </a:ext>
            </a:extLst>
          </p:cNvPr>
          <p:cNvSpPr/>
          <p:nvPr/>
        </p:nvSpPr>
        <p:spPr>
          <a:xfrm>
            <a:off x="321896" y="297327"/>
            <a:ext cx="11548207" cy="623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20F23D-3F17-4ACB-8892-DD3FFAFDD51F}"/>
              </a:ext>
            </a:extLst>
          </p:cNvPr>
          <p:cNvSpPr txBox="1"/>
          <p:nvPr/>
        </p:nvSpPr>
        <p:spPr>
          <a:xfrm>
            <a:off x="4568144" y="347607"/>
            <a:ext cx="305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 RESULTADOS </a:t>
            </a:r>
            <a:endParaRPr lang="es-ES" sz="4000" b="1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C8B8894-AC19-4136-A121-2A6C8C611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611394"/>
              </p:ext>
            </p:extLst>
          </p:nvPr>
        </p:nvGraphicFramePr>
        <p:xfrm>
          <a:off x="1839842" y="971388"/>
          <a:ext cx="8512314" cy="553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84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4EAC64F8-0512-4BBE-86E2-9961AF8A7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06B6DAA-D960-467C-A29A-5486A5F9A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8381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9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6262650A-9739-4720-9627-E7965B79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0509956-0C24-45AA-BBFB-0A3B0BF2B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622410"/>
              </p:ext>
            </p:extLst>
          </p:nvPr>
        </p:nvGraphicFramePr>
        <p:xfrm>
          <a:off x="468242" y="282345"/>
          <a:ext cx="10955132" cy="619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40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0E9D7037-AE6D-4222-903E-28CE16AFF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7351D13-BD97-4901-8C28-977B2DA33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3521"/>
              </p:ext>
            </p:extLst>
          </p:nvPr>
        </p:nvGraphicFramePr>
        <p:xfrm>
          <a:off x="576469" y="236882"/>
          <a:ext cx="11039062" cy="638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46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97F73BC6-717A-40FB-80D7-93909364F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60C99BB-8AF1-4033-B7CC-7276E066C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325559"/>
              </p:ext>
            </p:extLst>
          </p:nvPr>
        </p:nvGraphicFramePr>
        <p:xfrm>
          <a:off x="1806714" y="719661"/>
          <a:ext cx="882825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83536BF-A5BC-4EAA-A258-AFC0C52E0036}"/>
              </a:ext>
            </a:extLst>
          </p:cNvPr>
          <p:cNvCxnSpPr/>
          <p:nvPr/>
        </p:nvCxnSpPr>
        <p:spPr>
          <a:xfrm flipV="1">
            <a:off x="2570922" y="1404730"/>
            <a:ext cx="1139687" cy="477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B260D1C-CF4D-4EB2-8C8E-C5E27F5024BB}"/>
              </a:ext>
            </a:extLst>
          </p:cNvPr>
          <p:cNvCxnSpPr/>
          <p:nvPr/>
        </p:nvCxnSpPr>
        <p:spPr>
          <a:xfrm flipV="1">
            <a:off x="6765235" y="1742660"/>
            <a:ext cx="1139687" cy="477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7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19193786-F64D-413E-8ECB-F69919FA8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3B6C106-099E-45DC-95CC-73D0E819F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65339"/>
              </p:ext>
            </p:extLst>
          </p:nvPr>
        </p:nvGraphicFramePr>
        <p:xfrm>
          <a:off x="1278835" y="1981201"/>
          <a:ext cx="9899373" cy="333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9">
                  <a:extLst>
                    <a:ext uri="{9D8B030D-6E8A-4147-A177-3AD203B41FA5}">
                      <a16:colId xmlns:a16="http://schemas.microsoft.com/office/drawing/2014/main" val="1005350118"/>
                    </a:ext>
                  </a:extLst>
                </a:gridCol>
                <a:gridCol w="1156530">
                  <a:extLst>
                    <a:ext uri="{9D8B030D-6E8A-4147-A177-3AD203B41FA5}">
                      <a16:colId xmlns:a16="http://schemas.microsoft.com/office/drawing/2014/main" val="2930261609"/>
                    </a:ext>
                  </a:extLst>
                </a:gridCol>
                <a:gridCol w="1156530">
                  <a:extLst>
                    <a:ext uri="{9D8B030D-6E8A-4147-A177-3AD203B41FA5}">
                      <a16:colId xmlns:a16="http://schemas.microsoft.com/office/drawing/2014/main" val="1248997897"/>
                    </a:ext>
                  </a:extLst>
                </a:gridCol>
                <a:gridCol w="1156530">
                  <a:extLst>
                    <a:ext uri="{9D8B030D-6E8A-4147-A177-3AD203B41FA5}">
                      <a16:colId xmlns:a16="http://schemas.microsoft.com/office/drawing/2014/main" val="48481612"/>
                    </a:ext>
                  </a:extLst>
                </a:gridCol>
                <a:gridCol w="1167851">
                  <a:extLst>
                    <a:ext uri="{9D8B030D-6E8A-4147-A177-3AD203B41FA5}">
                      <a16:colId xmlns:a16="http://schemas.microsoft.com/office/drawing/2014/main" val="4169970305"/>
                    </a:ext>
                  </a:extLst>
                </a:gridCol>
                <a:gridCol w="1167851">
                  <a:extLst>
                    <a:ext uri="{9D8B030D-6E8A-4147-A177-3AD203B41FA5}">
                      <a16:colId xmlns:a16="http://schemas.microsoft.com/office/drawing/2014/main" val="358605066"/>
                    </a:ext>
                  </a:extLst>
                </a:gridCol>
                <a:gridCol w="1167851">
                  <a:extLst>
                    <a:ext uri="{9D8B030D-6E8A-4147-A177-3AD203B41FA5}">
                      <a16:colId xmlns:a16="http://schemas.microsoft.com/office/drawing/2014/main" val="758330358"/>
                    </a:ext>
                  </a:extLst>
                </a:gridCol>
                <a:gridCol w="1167851">
                  <a:extLst>
                    <a:ext uri="{9D8B030D-6E8A-4147-A177-3AD203B41FA5}">
                      <a16:colId xmlns:a16="http://schemas.microsoft.com/office/drawing/2014/main" val="458345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10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2012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2013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2014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2015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2016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2017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200" dirty="0">
                          <a:effectLst/>
                          <a:latin typeface="+mn-lt"/>
                        </a:rPr>
                        <a:t>2018</a:t>
                      </a:r>
                      <a:endParaRPr lang="es-E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86403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RPBF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77,5 %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69,3 %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79,5 %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84 %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73,11 %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87,67 %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91,76 %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50836"/>
                  </a:ext>
                </a:extLst>
              </a:tr>
              <a:tr h="56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Fracaso de inducción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56,6 %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66,6 %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66,6 %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85,71 %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90 %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100 %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9512"/>
                  </a:ext>
                </a:extLst>
              </a:tr>
              <a:tr h="56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Parto estacionado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83 %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84 %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75,3 %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78,26 %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77,7 %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68,62 %</a:t>
                      </a:r>
                      <a:endParaRPr lang="es-E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22920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DPF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50 %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80,7 %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95,8 %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93,7 %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88,8 %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66,6 %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100 %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36757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Miscelánea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84,6 %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92,3 %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100 %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100 %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100 %</a:t>
                      </a:r>
                      <a:endParaRPr lang="es-E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100 %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93,3 %</a:t>
                      </a:r>
                      <a:endParaRPr lang="es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210587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TOTAL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74,9 %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77,46 %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85 %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81,81 %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79,70 %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82,84 %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</a:rPr>
                        <a:t>83,15 %</a:t>
                      </a:r>
                      <a:endParaRPr lang="es-E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5129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002630A-7724-4A14-92A1-0969164EE7A8}"/>
              </a:ext>
            </a:extLst>
          </p:cNvPr>
          <p:cNvSpPr txBox="1"/>
          <p:nvPr/>
        </p:nvSpPr>
        <p:spPr>
          <a:xfrm>
            <a:off x="3495261" y="1024180"/>
            <a:ext cx="520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TABLA ADECUACIÓN CESÁREAS URGENTES</a:t>
            </a:r>
            <a:endParaRPr lang="es-ES" sz="2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83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3936CDC2-36AB-426C-86BB-BAC8FAF74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8053EF7-FF4B-44FC-9A3D-124312282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50025"/>
              </p:ext>
            </p:extLst>
          </p:nvPr>
        </p:nvGraphicFramePr>
        <p:xfrm>
          <a:off x="583096" y="511731"/>
          <a:ext cx="11025807" cy="616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713">
                  <a:extLst>
                    <a:ext uri="{9D8B030D-6E8A-4147-A177-3AD203B41FA5}">
                      <a16:colId xmlns:a16="http://schemas.microsoft.com/office/drawing/2014/main" val="2041300511"/>
                    </a:ext>
                  </a:extLst>
                </a:gridCol>
                <a:gridCol w="1160280">
                  <a:extLst>
                    <a:ext uri="{9D8B030D-6E8A-4147-A177-3AD203B41FA5}">
                      <a16:colId xmlns:a16="http://schemas.microsoft.com/office/drawing/2014/main" val="65016497"/>
                    </a:ext>
                  </a:extLst>
                </a:gridCol>
                <a:gridCol w="1089864">
                  <a:extLst>
                    <a:ext uri="{9D8B030D-6E8A-4147-A177-3AD203B41FA5}">
                      <a16:colId xmlns:a16="http://schemas.microsoft.com/office/drawing/2014/main" val="796504680"/>
                    </a:ext>
                  </a:extLst>
                </a:gridCol>
                <a:gridCol w="1103526">
                  <a:extLst>
                    <a:ext uri="{9D8B030D-6E8A-4147-A177-3AD203B41FA5}">
                      <a16:colId xmlns:a16="http://schemas.microsoft.com/office/drawing/2014/main" val="3881637044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459494602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85158773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19246271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3727373978"/>
                    </a:ext>
                  </a:extLst>
                </a:gridCol>
              </a:tblGrid>
              <a:tr h="365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2016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2018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3740971791"/>
                  </a:ext>
                </a:extLst>
              </a:tr>
              <a:tr h="33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Situación transversa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3572289099"/>
                  </a:ext>
                </a:extLst>
              </a:tr>
              <a:tr h="33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Presentación podálica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94,82 %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79 %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97 %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601517700"/>
                  </a:ext>
                </a:extLst>
              </a:tr>
              <a:tr h="33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Placenta previa oclusiva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83 %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2419020148"/>
                  </a:ext>
                </a:extLst>
              </a:tr>
              <a:tr h="618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Portadoras condilomas acuminados extensos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-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-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1826740760"/>
                  </a:ext>
                </a:extLst>
              </a:tr>
              <a:tr h="33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Portadoras VIH según protocolo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-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3673347617"/>
                  </a:ext>
                </a:extLst>
              </a:tr>
              <a:tr h="33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2 o más CA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800204180"/>
                  </a:ext>
                </a:extLst>
              </a:tr>
              <a:tr h="618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Infección genital activa VHS últimas 6 semanas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-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-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1190723595"/>
                  </a:ext>
                </a:extLst>
              </a:tr>
              <a:tr h="618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Cirugía uterina previa con entrada en cavidad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66,66 %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872345209"/>
                  </a:ext>
                </a:extLst>
              </a:tr>
              <a:tr h="33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Gest. gemelar 1º feto no cefálica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2960696248"/>
                  </a:ext>
                </a:extLst>
              </a:tr>
              <a:tr h="901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Compromiso fetal demostrado NST/Doppler/contraindicación inducción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88 %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2342653660"/>
                  </a:ext>
                </a:extLst>
              </a:tr>
              <a:tr h="33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Feto gran macrosoma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37,5 %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50 %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66,6 %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50 %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100 %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3344870279"/>
                  </a:ext>
                </a:extLst>
              </a:tr>
              <a:tr h="33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solidFill>
                            <a:schemeClr val="tx1"/>
                          </a:solidFill>
                          <a:effectLst/>
                        </a:rPr>
                        <a:t>Casos especiales</a:t>
                      </a:r>
                      <a:endParaRPr lang="es-E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43,47 %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23,53 %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81 %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71,4 %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90 %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</a:rPr>
                        <a:t>89 %</a:t>
                      </a:r>
                      <a:endParaRPr lang="es-E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</a:rPr>
                        <a:t>100 %</a:t>
                      </a:r>
                      <a:endParaRPr lang="es-E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3268541716"/>
                  </a:ext>
                </a:extLst>
              </a:tr>
              <a:tr h="33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TOTAL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84,96%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88,27%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85 %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92,15%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94,17%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98,73%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</a:rPr>
                        <a:t>98,65%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33835" marB="33835"/>
                </a:tc>
                <a:extLst>
                  <a:ext uri="{0D108BD9-81ED-4DB2-BD59-A6C34878D82A}">
                    <a16:rowId xmlns:a16="http://schemas.microsoft.com/office/drawing/2014/main" val="99988319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C4741E1-7272-4044-9DC2-3B274F543E42}"/>
              </a:ext>
            </a:extLst>
          </p:cNvPr>
          <p:cNvSpPr txBox="1"/>
          <p:nvPr/>
        </p:nvSpPr>
        <p:spPr>
          <a:xfrm>
            <a:off x="3086099" y="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TABLA ADECUACIÓN CESÁREAS PROGRAMADAS</a:t>
            </a:r>
            <a:endParaRPr lang="es-ES" sz="2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73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écnicas para suavizar la cicatriz de cesárea">
            <a:extLst>
              <a:ext uri="{FF2B5EF4-FFF2-40B4-BE49-F238E27FC236}">
                <a16:creationId xmlns:a16="http://schemas.microsoft.com/office/drawing/2014/main" id="{54899394-1519-40B4-9C2C-494B25ED5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-16863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96379AE-F63C-4EA2-BD6D-206161090A6C}"/>
              </a:ext>
            </a:extLst>
          </p:cNvPr>
          <p:cNvSpPr/>
          <p:nvPr/>
        </p:nvSpPr>
        <p:spPr>
          <a:xfrm>
            <a:off x="321896" y="297327"/>
            <a:ext cx="11548207" cy="623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6064EB-F68C-4725-87A8-D95F961A663A}"/>
              </a:ext>
            </a:extLst>
          </p:cNvPr>
          <p:cNvSpPr txBox="1"/>
          <p:nvPr/>
        </p:nvSpPr>
        <p:spPr>
          <a:xfrm>
            <a:off x="4740422" y="355570"/>
            <a:ext cx="3055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  DISCUSIÓN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39071B-8480-4594-B11B-CF71BABB0EE8}"/>
              </a:ext>
            </a:extLst>
          </p:cNvPr>
          <p:cNvSpPr txBox="1"/>
          <p:nvPr/>
        </p:nvSpPr>
        <p:spPr>
          <a:xfrm>
            <a:off x="602963" y="1455551"/>
            <a:ext cx="109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tasa de cesáreas brutas disminuye a lo largo de los años a medida que aumenta la adecuación de las mismas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6F7B51-7FDD-446C-A3C5-62F931156AB4}"/>
              </a:ext>
            </a:extLst>
          </p:cNvPr>
          <p:cNvSpPr txBox="1"/>
          <p:nvPr/>
        </p:nvSpPr>
        <p:spPr>
          <a:xfrm>
            <a:off x="1567140" y="2013950"/>
            <a:ext cx="250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18,54 % en 2012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E13737-E34E-432D-B5B4-24F9E5D14427}"/>
              </a:ext>
            </a:extLst>
          </p:cNvPr>
          <p:cNvSpPr txBox="1"/>
          <p:nvPr/>
        </p:nvSpPr>
        <p:spPr>
          <a:xfrm>
            <a:off x="8467590" y="2013950"/>
            <a:ext cx="3485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15,84 % en 2018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983C68-A069-43C2-80EB-9D076BC7834F}"/>
              </a:ext>
            </a:extLst>
          </p:cNvPr>
          <p:cNvSpPr txBox="1"/>
          <p:nvPr/>
        </p:nvSpPr>
        <p:spPr>
          <a:xfrm>
            <a:off x="5019421" y="2018075"/>
            <a:ext cx="19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14.52% en 2017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461C2D-7EE3-449E-B002-1550DA998082}"/>
              </a:ext>
            </a:extLst>
          </p:cNvPr>
          <p:cNvSpPr txBox="1"/>
          <p:nvPr/>
        </p:nvSpPr>
        <p:spPr>
          <a:xfrm>
            <a:off x="602963" y="3713112"/>
            <a:ext cx="11098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tasa de adecuación de las cesáreas urgentes ha evolucionado de un </a:t>
            </a:r>
            <a:r>
              <a:rPr lang="es-ES" sz="2000" b="1" dirty="0">
                <a:highlight>
                  <a:srgbClr val="FFFF00"/>
                </a:highlight>
              </a:rPr>
              <a:t>74,9% en 2012</a:t>
            </a:r>
            <a:r>
              <a:rPr lang="es-ES" sz="2000" dirty="0">
                <a:highlight>
                  <a:srgbClr val="FFFF00"/>
                </a:highlight>
              </a:rPr>
              <a:t> </a:t>
            </a:r>
            <a:r>
              <a:rPr lang="es-ES" dirty="0">
                <a:highlight>
                  <a:srgbClr val="FFFF00"/>
                </a:highlight>
              </a:rPr>
              <a:t>a un </a:t>
            </a:r>
            <a:r>
              <a:rPr lang="es-ES" sz="2000" b="1" dirty="0">
                <a:highlight>
                  <a:srgbClr val="FFFF00"/>
                </a:highlight>
              </a:rPr>
              <a:t>83,15% en 2018 </a:t>
            </a:r>
            <a:r>
              <a:rPr lang="es-ES" dirty="0"/>
              <a:t>y la tasa de adecuación de las cesáreas programadas ha variado de un </a:t>
            </a:r>
            <a:r>
              <a:rPr lang="es-ES" sz="2000" b="1" dirty="0">
                <a:highlight>
                  <a:srgbClr val="FFFF00"/>
                </a:highlight>
              </a:rPr>
              <a:t>85% en 2012 </a:t>
            </a:r>
            <a:r>
              <a:rPr lang="es-ES" dirty="0">
                <a:highlight>
                  <a:srgbClr val="FFFF00"/>
                </a:highlight>
              </a:rPr>
              <a:t>a un </a:t>
            </a:r>
            <a:r>
              <a:rPr lang="es-ES" sz="2000" b="1" dirty="0">
                <a:highlight>
                  <a:srgbClr val="FFFF00"/>
                </a:highlight>
              </a:rPr>
              <a:t>98,64% en 2018</a:t>
            </a:r>
            <a:r>
              <a:rPr lang="es-ES" sz="2000" dirty="0"/>
              <a:t>.</a:t>
            </a: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7FF5BE-4423-4BF1-9F58-8DF0A39C12E7}"/>
              </a:ext>
            </a:extLst>
          </p:cNvPr>
          <p:cNvSpPr txBox="1"/>
          <p:nvPr/>
        </p:nvSpPr>
        <p:spPr>
          <a:xfrm>
            <a:off x="4104849" y="4793298"/>
            <a:ext cx="4094933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RPBF:  77,5 %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 91,76 %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Fracaso de inducción:  56,6 %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Parto estacionado:  83 %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</a:t>
            </a:r>
            <a:r>
              <a:rPr lang="es-ES" sz="1700" b="1" dirty="0">
                <a:solidFill>
                  <a:srgbClr val="C2069E"/>
                </a:solidFill>
              </a:rPr>
              <a:t>68,62 %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DPF:  50 %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Miscelánea:  84,6 % 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93,3 %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5673819-E57A-4D63-BDE0-FBD9F3425F47}"/>
              </a:ext>
            </a:extLst>
          </p:cNvPr>
          <p:cNvSpPr/>
          <p:nvPr/>
        </p:nvSpPr>
        <p:spPr>
          <a:xfrm>
            <a:off x="4780378" y="2589351"/>
            <a:ext cx="2312514" cy="629054"/>
          </a:xfrm>
          <a:prstGeom prst="ellipse">
            <a:avLst/>
          </a:prstGeom>
          <a:solidFill>
            <a:srgbClr val="9AE06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9EDDBC5-9333-4FCA-898F-1C7D5669C530}"/>
              </a:ext>
            </a:extLst>
          </p:cNvPr>
          <p:cNvSpPr txBox="1"/>
          <p:nvPr/>
        </p:nvSpPr>
        <p:spPr>
          <a:xfrm>
            <a:off x="5022728" y="2696657"/>
            <a:ext cx="180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OBJETIVO OMS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1AF7249-25B6-440C-994A-A1E6E3999DBA}"/>
              </a:ext>
            </a:extLst>
          </p:cNvPr>
          <p:cNvCxnSpPr>
            <a:cxnSpLocks/>
          </p:cNvCxnSpPr>
          <p:nvPr/>
        </p:nvCxnSpPr>
        <p:spPr>
          <a:xfrm>
            <a:off x="3670852" y="2214005"/>
            <a:ext cx="10695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F068F5D-ED1E-4F92-9ED5-B754413B292D}"/>
              </a:ext>
            </a:extLst>
          </p:cNvPr>
          <p:cNvCxnSpPr/>
          <p:nvPr/>
        </p:nvCxnSpPr>
        <p:spPr>
          <a:xfrm>
            <a:off x="7092892" y="2216260"/>
            <a:ext cx="1175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32CDCC-9005-4440-852A-4DC630F2D07B}"/>
              </a:ext>
            </a:extLst>
          </p:cNvPr>
          <p:cNvSpPr txBox="1"/>
          <p:nvPr/>
        </p:nvSpPr>
        <p:spPr>
          <a:xfrm>
            <a:off x="3670852" y="2492120"/>
            <a:ext cx="5001619" cy="28315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500" b="1" dirty="0"/>
          </a:p>
          <a:p>
            <a:pPr algn="ctr"/>
            <a:r>
              <a:rPr lang="es-ES" sz="2500" b="1" u="sng" dirty="0">
                <a:solidFill>
                  <a:srgbClr val="FF0000"/>
                </a:solidFill>
              </a:rPr>
              <a:t>ESTÁNDARES DE CUMPLIMIENTO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200" b="1" dirty="0"/>
              <a:t>90% de adecuación en cesáreas urgentes (tanto al conjunto como a cada uno de los grupos) y 100% en cesáreas programadas</a:t>
            </a:r>
          </a:p>
          <a:p>
            <a:pPr algn="ctr"/>
            <a:endParaRPr lang="es-ES" sz="2000" dirty="0"/>
          </a:p>
        </p:txBody>
      </p:sp>
      <p:pic>
        <p:nvPicPr>
          <p:cNvPr id="28" name="Picture 2" descr="Resultado de imagen de embarazo">
            <a:extLst>
              <a:ext uri="{FF2B5EF4-FFF2-40B4-BE49-F238E27FC236}">
                <a16:creationId xmlns:a16="http://schemas.microsoft.com/office/drawing/2014/main" id="{AF17AA8B-0D46-4E5C-9CB2-6F043EEC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35" y="5327487"/>
            <a:ext cx="1285639" cy="1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écnicas para suavizar la cicatriz de cesárea">
            <a:extLst>
              <a:ext uri="{FF2B5EF4-FFF2-40B4-BE49-F238E27FC236}">
                <a16:creationId xmlns:a16="http://schemas.microsoft.com/office/drawing/2014/main" id="{446AD923-490E-4EBC-A489-04EFBBC64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-16863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466D403-7F68-4C30-BEE6-BD052CB03680}"/>
              </a:ext>
            </a:extLst>
          </p:cNvPr>
          <p:cNvSpPr/>
          <p:nvPr/>
        </p:nvSpPr>
        <p:spPr>
          <a:xfrm>
            <a:off x="1557110" y="387750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B66A37-406B-4A87-9F19-59A7D52318FA}"/>
              </a:ext>
            </a:extLst>
          </p:cNvPr>
          <p:cNvSpPr txBox="1"/>
          <p:nvPr/>
        </p:nvSpPr>
        <p:spPr>
          <a:xfrm>
            <a:off x="1901687" y="453553"/>
            <a:ext cx="8733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CAUSAS DE NUESTRO INCREMENTO EN TASAS DE ADECUACIÓN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7060F0-6224-439A-A16E-8B7617049476}"/>
              </a:ext>
            </a:extLst>
          </p:cNvPr>
          <p:cNvSpPr txBox="1"/>
          <p:nvPr/>
        </p:nvSpPr>
        <p:spPr>
          <a:xfrm>
            <a:off x="675861" y="1415640"/>
            <a:ext cx="60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2069E"/>
                </a:solidFill>
              </a:rPr>
              <a:t>1. </a:t>
            </a:r>
            <a:r>
              <a:rPr lang="es-ES" sz="2400" b="1" u="sng" dirty="0">
                <a:solidFill>
                  <a:srgbClr val="C2069E"/>
                </a:solidFill>
              </a:rPr>
              <a:t>CESÁREAS POR FRACASO DE INDUCCIÓN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CD91C0-0A6D-406A-945F-E92E91A13818}"/>
              </a:ext>
            </a:extLst>
          </p:cNvPr>
          <p:cNvSpPr txBox="1"/>
          <p:nvPr/>
        </p:nvSpPr>
        <p:spPr>
          <a:xfrm>
            <a:off x="1272208" y="2319917"/>
            <a:ext cx="102969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inducción incrementa el riesgo de cesárea (NE 2b) </a:t>
            </a:r>
          </a:p>
          <a:p>
            <a:endParaRPr lang="es-ES" dirty="0"/>
          </a:p>
          <a:p>
            <a:r>
              <a:rPr lang="es-ES" sz="1200" i="1" dirty="0"/>
              <a:t>         </a:t>
            </a:r>
            <a:r>
              <a:rPr lang="es-ES" sz="1200" i="1" dirty="0" err="1"/>
              <a:t>Vahratian</a:t>
            </a:r>
            <a:r>
              <a:rPr lang="es-ES" sz="1200" i="1" dirty="0"/>
              <a:t> A et al. Labor </a:t>
            </a:r>
            <a:r>
              <a:rPr lang="es-ES" sz="1200" i="1" dirty="0" err="1"/>
              <a:t>progression</a:t>
            </a:r>
            <a:r>
              <a:rPr lang="es-ES" sz="1200" i="1" dirty="0"/>
              <a:t> and </a:t>
            </a:r>
            <a:r>
              <a:rPr lang="es-ES" sz="1200" i="1" dirty="0" err="1"/>
              <a:t>risk</a:t>
            </a:r>
            <a:r>
              <a:rPr lang="es-ES" sz="1200" i="1" dirty="0"/>
              <a:t> </a:t>
            </a:r>
            <a:r>
              <a:rPr lang="es-ES" sz="1200" i="1" dirty="0" err="1"/>
              <a:t>of</a:t>
            </a:r>
            <a:r>
              <a:rPr lang="es-ES" sz="1200" i="1" dirty="0"/>
              <a:t> </a:t>
            </a:r>
            <a:r>
              <a:rPr lang="es-ES" sz="1200" i="1" dirty="0" err="1"/>
              <a:t>cesarean</a:t>
            </a:r>
            <a:r>
              <a:rPr lang="es-ES" sz="1200" i="1" dirty="0"/>
              <a:t> </a:t>
            </a:r>
            <a:r>
              <a:rPr lang="es-ES" sz="1200" i="1" dirty="0" err="1"/>
              <a:t>delivery</a:t>
            </a:r>
            <a:r>
              <a:rPr lang="es-ES" sz="1200" i="1" dirty="0"/>
              <a:t> in </a:t>
            </a:r>
            <a:r>
              <a:rPr lang="es-ES" sz="1200" i="1" dirty="0" err="1"/>
              <a:t>electively</a:t>
            </a:r>
            <a:r>
              <a:rPr lang="es-ES" sz="1200" i="1" dirty="0"/>
              <a:t> </a:t>
            </a:r>
            <a:r>
              <a:rPr lang="es-ES" sz="1200" i="1" dirty="0" err="1"/>
              <a:t>induced</a:t>
            </a:r>
            <a:r>
              <a:rPr lang="es-ES" sz="1200" i="1" dirty="0"/>
              <a:t> </a:t>
            </a:r>
            <a:r>
              <a:rPr lang="es-ES" sz="1200" i="1" dirty="0" err="1"/>
              <a:t>nulliparas</a:t>
            </a:r>
            <a:r>
              <a:rPr lang="es-ES" sz="1200" i="1" dirty="0"/>
              <a:t>. </a:t>
            </a:r>
            <a:r>
              <a:rPr lang="es-ES" sz="1200" i="1" dirty="0" err="1"/>
              <a:t>Obstet</a:t>
            </a:r>
            <a:r>
              <a:rPr lang="es-ES" sz="1200" i="1" dirty="0"/>
              <a:t> </a:t>
            </a:r>
            <a:r>
              <a:rPr lang="es-ES" sz="1200" i="1" dirty="0" err="1"/>
              <a:t>Gynecol</a:t>
            </a:r>
            <a:r>
              <a:rPr lang="es-ES" sz="1200" i="1" dirty="0"/>
              <a:t>. 2005 Apr;105(4):698-704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F1E910-DEF0-4B13-B5E4-16CD17FE024E}"/>
              </a:ext>
            </a:extLst>
          </p:cNvPr>
          <p:cNvSpPr txBox="1"/>
          <p:nvPr/>
        </p:nvSpPr>
        <p:spPr>
          <a:xfrm>
            <a:off x="1265582" y="3750130"/>
            <a:ext cx="1000539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Antes del año 2014, considerábamos estándar de fracaso de inducción e indicación de cesárea urgente a las </a:t>
            </a:r>
            <a:r>
              <a:rPr lang="es-ES" sz="2000" b="1" u="sng" dirty="0"/>
              <a:t>12 h de DU regular y bolsa rota; 9 h en los casos de cesárea anterior</a:t>
            </a:r>
          </a:p>
          <a:p>
            <a:pPr algn="ctr"/>
            <a:endParaRPr lang="es-ES" sz="2000" b="1" dirty="0"/>
          </a:p>
          <a:p>
            <a:pPr algn="ctr"/>
            <a:endParaRPr lang="es-ES" sz="2000" dirty="0"/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Sin embargo, a partir de entonces, esta fase se amplió a </a:t>
            </a:r>
            <a:r>
              <a:rPr lang="es-ES" sz="2000" b="1" dirty="0">
                <a:highlight>
                  <a:srgbClr val="E2EE44"/>
                </a:highlight>
              </a:rPr>
              <a:t>18 h y 12 h respectivamente</a:t>
            </a:r>
            <a:endParaRPr lang="es-ES" sz="2000" dirty="0">
              <a:highlight>
                <a:srgbClr val="E2EE44"/>
              </a:highlight>
            </a:endParaRPr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Con esta modificación se consigue un parto vaginal en más del 60% de las mujeres inducidas</a:t>
            </a:r>
          </a:p>
          <a:p>
            <a:endParaRPr lang="es-ES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BE2BD9C-6114-4659-99A7-ACE8F190933F}"/>
              </a:ext>
            </a:extLst>
          </p:cNvPr>
          <p:cNvSpPr/>
          <p:nvPr/>
        </p:nvSpPr>
        <p:spPr>
          <a:xfrm>
            <a:off x="5936971" y="4635353"/>
            <a:ext cx="357809" cy="59647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7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écnicas para suavizar la cicatriz de cesárea">
            <a:extLst>
              <a:ext uri="{FF2B5EF4-FFF2-40B4-BE49-F238E27FC236}">
                <a16:creationId xmlns:a16="http://schemas.microsoft.com/office/drawing/2014/main" id="{A0BBC2B6-C69F-496F-B267-E34A5B9C0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E9E9452C-319A-4943-8859-A5F6CE07DD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6800" y="4484273"/>
            <a:ext cx="3562711" cy="20470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617472-1CEE-45D8-8C7D-CB839357D440}"/>
              </a:ext>
            </a:extLst>
          </p:cNvPr>
          <p:cNvSpPr txBox="1"/>
          <p:nvPr/>
        </p:nvSpPr>
        <p:spPr>
          <a:xfrm>
            <a:off x="768469" y="2529401"/>
            <a:ext cx="102836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Supone hoy en día una de las </a:t>
            </a:r>
            <a:r>
              <a:rPr lang="es-ES" sz="2200" b="1" u="sng" dirty="0"/>
              <a:t>intervenciones quirúrgicas más frecuentes</a:t>
            </a:r>
            <a:r>
              <a:rPr lang="es-ES" sz="2000" dirty="0"/>
              <a:t>. </a:t>
            </a:r>
          </a:p>
          <a:p>
            <a:endParaRPr lang="es-ES" sz="2000" dirty="0"/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Las </a:t>
            </a:r>
            <a:r>
              <a:rPr lang="es-ES" sz="2200" b="1" u="sng" dirty="0"/>
              <a:t>tasas de cesáreas han aumentado</a:t>
            </a:r>
            <a:r>
              <a:rPr lang="es-ES" sz="2200" dirty="0"/>
              <a:t> </a:t>
            </a:r>
            <a:r>
              <a:rPr lang="es-ES" sz="2000" dirty="0"/>
              <a:t>de forma progresiva en los últimos años por: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4C7D88-7C93-4617-8A16-7529047C9C31}"/>
              </a:ext>
            </a:extLst>
          </p:cNvPr>
          <p:cNvSpPr txBox="1"/>
          <p:nvPr/>
        </p:nvSpPr>
        <p:spPr>
          <a:xfrm>
            <a:off x="312488" y="356755"/>
            <a:ext cx="11567023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200" b="1" dirty="0"/>
              <a:t>INTRODUCCIÓN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933F47D-BB54-45FB-B849-F305DABE7CE8}"/>
              </a:ext>
            </a:extLst>
          </p:cNvPr>
          <p:cNvSpPr/>
          <p:nvPr/>
        </p:nvSpPr>
        <p:spPr>
          <a:xfrm>
            <a:off x="4565217" y="1392068"/>
            <a:ext cx="2690191" cy="7386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6A28C4-3E60-42EF-9A47-F772A30E53B3}"/>
              </a:ext>
            </a:extLst>
          </p:cNvPr>
          <p:cNvSpPr txBox="1"/>
          <p:nvPr/>
        </p:nvSpPr>
        <p:spPr>
          <a:xfrm>
            <a:off x="5102085" y="1490276"/>
            <a:ext cx="19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CESÁREA</a:t>
            </a:r>
            <a:endParaRPr lang="es-ES" sz="2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C3FB75-C50A-4603-8FF8-389EB70867B7}"/>
              </a:ext>
            </a:extLst>
          </p:cNvPr>
          <p:cNvSpPr txBox="1"/>
          <p:nvPr/>
        </p:nvSpPr>
        <p:spPr>
          <a:xfrm>
            <a:off x="1882839" y="4169901"/>
            <a:ext cx="53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Edad cada vez más avanzada de las madres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Aumento de los embarazos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Difusión de las técnicas de reproducción asistida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Aumento de la incidencia de embarazos múltiples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9FC1DB-5441-490D-97B9-C6831030FF32}"/>
              </a:ext>
            </a:extLst>
          </p:cNvPr>
          <p:cNvSpPr txBox="1"/>
          <p:nvPr/>
        </p:nvSpPr>
        <p:spPr>
          <a:xfrm>
            <a:off x="1061472" y="5761055"/>
            <a:ext cx="680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aumento del número de cesáreas conlleva, automáticamente, una elevación del número de cesáreas iterativas</a:t>
            </a:r>
          </a:p>
          <a:p>
            <a:endParaRPr lang="es-ES" dirty="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1A694B14-D96A-457A-BCE4-42A95B693AE8}"/>
              </a:ext>
            </a:extLst>
          </p:cNvPr>
          <p:cNvSpPr/>
          <p:nvPr/>
        </p:nvSpPr>
        <p:spPr>
          <a:xfrm rot="5400000">
            <a:off x="4346572" y="2628011"/>
            <a:ext cx="238692" cy="587526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84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A7B2806C-5EE7-4818-8530-9868C348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-16863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770B73-4CEA-4AD2-A7E2-30ED01128ADF}"/>
              </a:ext>
            </a:extLst>
          </p:cNvPr>
          <p:cNvSpPr txBox="1"/>
          <p:nvPr/>
        </p:nvSpPr>
        <p:spPr>
          <a:xfrm>
            <a:off x="768627" y="543211"/>
            <a:ext cx="60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2069E"/>
                </a:solidFill>
              </a:rPr>
              <a:t>2. </a:t>
            </a:r>
            <a:r>
              <a:rPr lang="es-ES" sz="2400" b="1" u="sng" dirty="0">
                <a:solidFill>
                  <a:srgbClr val="C2069E"/>
                </a:solidFill>
              </a:rPr>
              <a:t>CESÁREAS POR DPF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691E25-CCA2-4CF2-B5FE-29F23D7C711F}"/>
              </a:ext>
            </a:extLst>
          </p:cNvPr>
          <p:cNvSpPr txBox="1"/>
          <p:nvPr/>
        </p:nvSpPr>
        <p:spPr>
          <a:xfrm>
            <a:off x="768627" y="1338470"/>
            <a:ext cx="109065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Clásicamente se definía el periodo expulsivo prolongado como la duración superior a </a:t>
            </a:r>
            <a:r>
              <a:rPr lang="es-ES_tradnl" u="sng" dirty="0"/>
              <a:t>3 horas en nulíparas con anestesia epidural o 2 horas en multíparas, disminuyendo una hora el tiempo de observación en caso de que no exista analgesia</a:t>
            </a:r>
            <a:r>
              <a:rPr lang="es-ES_tradnl" dirty="0"/>
              <a:t>.</a:t>
            </a:r>
          </a:p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_tradnl" sz="2000" dirty="0"/>
              <a:t>Actualmente (a partir de Junio de 2014) se divide el periodo expulsivo en dos partes: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_trad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u="sng" dirty="0"/>
              <a:t>Fase pasiva</a:t>
            </a:r>
            <a:r>
              <a:rPr lang="es-ES_tradnl" sz="2000" dirty="0"/>
              <a:t>, en la que se ha llegado a la dilatación completa pero no existen deseos de pujar.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u="sng" dirty="0"/>
              <a:t>Fase activa</a:t>
            </a:r>
            <a:r>
              <a:rPr lang="es-ES_tradnl" sz="2000" dirty="0"/>
              <a:t>, en la que aparece el deseo de pujo materno. Esta distinción hace que el periodo que se cuenta como expulsivo real sea la fase activa.</a:t>
            </a:r>
            <a:endParaRPr lang="es-ES" sz="2000" dirty="0"/>
          </a:p>
          <a:p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90DB2FA-A453-4A71-886F-261A10137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23209"/>
              </p:ext>
            </p:extLst>
          </p:nvPr>
        </p:nvGraphicFramePr>
        <p:xfrm>
          <a:off x="2975113" y="4354680"/>
          <a:ext cx="6493564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94">
                  <a:extLst>
                    <a:ext uri="{9D8B030D-6E8A-4147-A177-3AD203B41FA5}">
                      <a16:colId xmlns:a16="http://schemas.microsoft.com/office/drawing/2014/main" val="1801355109"/>
                    </a:ext>
                  </a:extLst>
                </a:gridCol>
                <a:gridCol w="1177374">
                  <a:extLst>
                    <a:ext uri="{9D8B030D-6E8A-4147-A177-3AD203B41FA5}">
                      <a16:colId xmlns:a16="http://schemas.microsoft.com/office/drawing/2014/main" val="869024001"/>
                    </a:ext>
                  </a:extLst>
                </a:gridCol>
                <a:gridCol w="1960986">
                  <a:extLst>
                    <a:ext uri="{9D8B030D-6E8A-4147-A177-3AD203B41FA5}">
                      <a16:colId xmlns:a16="http://schemas.microsoft.com/office/drawing/2014/main" val="3964591940"/>
                    </a:ext>
                  </a:extLst>
                </a:gridCol>
                <a:gridCol w="1690910">
                  <a:extLst>
                    <a:ext uri="{9D8B030D-6E8A-4147-A177-3AD203B41FA5}">
                      <a16:colId xmlns:a16="http://schemas.microsoft.com/office/drawing/2014/main" val="3422931955"/>
                    </a:ext>
                  </a:extLst>
                </a:gridCol>
              </a:tblGrid>
              <a:tr h="419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Expulsivo pasivo (horas)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Expulsivo activo (horas)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517432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Nulíparas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287302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Sin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5647665"/>
                  </a:ext>
                </a:extLst>
              </a:tr>
              <a:tr h="419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Multíparas/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Cesárea anterior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0495978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Sin epidural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2791036"/>
                  </a:ext>
                </a:extLst>
              </a:tr>
              <a:tr h="209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Nalgas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 epidural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1:30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83215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4F29A82-981F-401C-985A-D0E3BD539C68}"/>
              </a:ext>
            </a:extLst>
          </p:cNvPr>
          <p:cNvSpPr txBox="1"/>
          <p:nvPr/>
        </p:nvSpPr>
        <p:spPr>
          <a:xfrm>
            <a:off x="3803375" y="6314789"/>
            <a:ext cx="5035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NO hay evidencia de peores resultados perinatales</a:t>
            </a:r>
          </a:p>
        </p:txBody>
      </p:sp>
    </p:spTree>
    <p:extLst>
      <p:ext uri="{BB962C8B-B14F-4D97-AF65-F5344CB8AC3E}">
        <p14:creationId xmlns:p14="http://schemas.microsoft.com/office/powerpoint/2010/main" val="259133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0701A5B9-C906-422D-A20F-B4BE9ECB1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31CEFA-03EC-4EBE-907A-A0A54F373CF7}"/>
              </a:ext>
            </a:extLst>
          </p:cNvPr>
          <p:cNvSpPr txBox="1"/>
          <p:nvPr/>
        </p:nvSpPr>
        <p:spPr>
          <a:xfrm>
            <a:off x="887897" y="531586"/>
            <a:ext cx="60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2069E"/>
                </a:solidFill>
              </a:rPr>
              <a:t>3. </a:t>
            </a:r>
            <a:r>
              <a:rPr lang="es-ES" sz="2400" b="1" u="sng" dirty="0">
                <a:solidFill>
                  <a:srgbClr val="C2069E"/>
                </a:solidFill>
              </a:rPr>
              <a:t>CESÁREAS POR PRESENTACIÓN DE NALGAS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76FC8B-C5A8-4B10-B9A3-D5BCE8F028A9}"/>
              </a:ext>
            </a:extLst>
          </p:cNvPr>
          <p:cNvSpPr txBox="1"/>
          <p:nvPr/>
        </p:nvSpPr>
        <p:spPr>
          <a:xfrm>
            <a:off x="887897" y="1390744"/>
            <a:ext cx="1102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Antes hacíamos </a:t>
            </a:r>
            <a:r>
              <a:rPr lang="es-ES_tradnl" sz="2000" b="1" dirty="0"/>
              <a:t>cesárea electiva </a:t>
            </a:r>
            <a:r>
              <a:rPr lang="es-ES_tradnl" sz="2000" dirty="0"/>
              <a:t>a todas las mujeres con presentación de nalgas en: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EB965F-2B45-48DE-8038-E8F7D5670BC1}"/>
              </a:ext>
            </a:extLst>
          </p:cNvPr>
          <p:cNvSpPr txBox="1"/>
          <p:nvPr/>
        </p:nvSpPr>
        <p:spPr>
          <a:xfrm>
            <a:off x="1391478" y="1822684"/>
            <a:ext cx="7945027" cy="10156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Gestación &gt; 41 semanas que no ha iniciado espontáneamente el parto.</a:t>
            </a:r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Patología materna o fetal que indique finalizar la gestación.</a:t>
            </a:r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Peso fetal estimado &gt; 3800 g.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28E468-3CCD-4DE1-BC78-030B86C0CC8D}"/>
              </a:ext>
            </a:extLst>
          </p:cNvPr>
          <p:cNvSpPr txBox="1"/>
          <p:nvPr/>
        </p:nvSpPr>
        <p:spPr>
          <a:xfrm>
            <a:off x="768627" y="3975652"/>
            <a:ext cx="11025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La VCE es una de las intervenciones clínicas con evidencia nivel 1 para disminuir las tasas de cesáreas en general.</a:t>
            </a:r>
          </a:p>
          <a:p>
            <a:r>
              <a:rPr lang="es-ES" sz="1100" dirty="0"/>
              <a:t>        </a:t>
            </a:r>
            <a:r>
              <a:rPr lang="es-ES" sz="1100" dirty="0" err="1"/>
              <a:t>Strategies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</a:t>
            </a:r>
            <a:r>
              <a:rPr lang="es-ES" sz="1100" dirty="0" err="1"/>
              <a:t>address</a:t>
            </a:r>
            <a:r>
              <a:rPr lang="es-ES" sz="1100" dirty="0"/>
              <a:t> global </a:t>
            </a:r>
            <a:r>
              <a:rPr lang="es-ES" sz="1100" dirty="0" err="1"/>
              <a:t>cesarean</a:t>
            </a:r>
            <a:r>
              <a:rPr lang="es-ES" sz="1100" dirty="0"/>
              <a:t> </a:t>
            </a:r>
            <a:r>
              <a:rPr lang="es-ES" sz="1100" dirty="0" err="1"/>
              <a:t>section</a:t>
            </a:r>
            <a:r>
              <a:rPr lang="es-ES" sz="1100" dirty="0"/>
              <a:t> </a:t>
            </a:r>
            <a:r>
              <a:rPr lang="es-ES" sz="1100" dirty="0" err="1"/>
              <a:t>rates</a:t>
            </a:r>
            <a:r>
              <a:rPr lang="es-ES" sz="1100" dirty="0"/>
              <a:t>: a </a:t>
            </a:r>
            <a:r>
              <a:rPr lang="es-ES" sz="1100" dirty="0" err="1"/>
              <a:t>review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evidence</a:t>
            </a:r>
            <a:r>
              <a:rPr lang="es-ES" sz="1100" dirty="0"/>
              <a:t>. </a:t>
            </a:r>
            <a:r>
              <a:rPr lang="es-E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Walker R</a:t>
            </a:r>
            <a:r>
              <a:rPr lang="es-ES" sz="1100" dirty="0"/>
              <a:t>, </a:t>
            </a:r>
            <a:r>
              <a:rPr lang="es-E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Turnbull D</a:t>
            </a:r>
            <a:r>
              <a:rPr lang="es-ES" sz="1100" dirty="0"/>
              <a:t>, </a:t>
            </a:r>
            <a:r>
              <a:rPr lang="es-ES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Wilkinson C</a:t>
            </a:r>
            <a:r>
              <a:rPr lang="es-ES" sz="1100" dirty="0"/>
              <a:t>.</a:t>
            </a:r>
          </a:p>
          <a:p>
            <a:r>
              <a:rPr lang="es-ES_tradnl" dirty="0"/>
              <a:t> 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Si se hiciera VCE a todas las presentaciones de nalgas, disminuiríamos la tasa de cesáreas en un </a:t>
            </a:r>
            <a:r>
              <a:rPr lang="es-ES_tradnl" b="1" dirty="0"/>
              <a:t>1,9%.</a:t>
            </a:r>
            <a:endParaRPr lang="es-ES" b="1" dirty="0"/>
          </a:p>
          <a:p>
            <a:r>
              <a:rPr lang="es-ES_tradnl" dirty="0"/>
              <a:t> 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/>
              <a:t>Y si tras una VCE fallida intentamos un parto de nalgas en aquellas que cumplen criterios, disminuiría la tasa de cesáreas en un </a:t>
            </a:r>
            <a:r>
              <a:rPr lang="es-ES_tradnl" b="1" dirty="0"/>
              <a:t>0,8%</a:t>
            </a:r>
            <a:r>
              <a:rPr lang="es-ES_tradnl" dirty="0"/>
              <a:t> (1,2% sin VCE previa).  </a:t>
            </a:r>
            <a:r>
              <a:rPr lang="es-ES_tradnl" sz="1100" i="1" dirty="0"/>
              <a:t>Dr. Fernández-</a:t>
            </a:r>
            <a:r>
              <a:rPr lang="es-ES_tradnl" sz="1100" i="1" dirty="0" err="1"/>
              <a:t>Llebrez</a:t>
            </a:r>
            <a:r>
              <a:rPr lang="es-ES_tradnl" sz="1100" i="1" dirty="0"/>
              <a:t>, V </a:t>
            </a:r>
            <a:r>
              <a:rPr lang="es-ES_tradnl" sz="1100" i="1" dirty="0" err="1"/>
              <a:t>Simposium</a:t>
            </a:r>
            <a:r>
              <a:rPr lang="es-ES_tradnl" sz="1100" i="1" dirty="0"/>
              <a:t> Ferring de Obstetricia. Málaga 2011.</a:t>
            </a:r>
            <a:endParaRPr lang="es-ES" sz="1100" dirty="0"/>
          </a:p>
          <a:p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135298F-7FD9-4A18-89C7-45C0440CAE62}"/>
              </a:ext>
            </a:extLst>
          </p:cNvPr>
          <p:cNvSpPr/>
          <p:nvPr/>
        </p:nvSpPr>
        <p:spPr>
          <a:xfrm>
            <a:off x="1391478" y="3249317"/>
            <a:ext cx="3940313" cy="4510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F2ED61-B979-4535-98A0-DF0EBABDC91F}"/>
              </a:ext>
            </a:extLst>
          </p:cNvPr>
          <p:cNvSpPr txBox="1"/>
          <p:nvPr/>
        </p:nvSpPr>
        <p:spPr>
          <a:xfrm>
            <a:off x="1533382" y="3269436"/>
            <a:ext cx="394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INTRODUCCIÓN VCE EN 2010</a:t>
            </a:r>
          </a:p>
        </p:txBody>
      </p:sp>
      <p:pic>
        <p:nvPicPr>
          <p:cNvPr id="18" name="Picture 2" descr="Resultado de imagen de version cefálica externa">
            <a:extLst>
              <a:ext uri="{FF2B5EF4-FFF2-40B4-BE49-F238E27FC236}">
                <a16:creationId xmlns:a16="http://schemas.microsoft.com/office/drawing/2014/main" id="{3B16CA68-DA7D-4B00-AD2D-321B5B13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22" y="2188347"/>
            <a:ext cx="1458827" cy="15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F0CA283A-CBCA-4390-852C-696AB1934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BE49BF3-9CBF-4D8E-912C-9E2C1E02162B}"/>
              </a:ext>
            </a:extLst>
          </p:cNvPr>
          <p:cNvSpPr/>
          <p:nvPr/>
        </p:nvSpPr>
        <p:spPr>
          <a:xfrm>
            <a:off x="700180" y="550412"/>
            <a:ext cx="5511524" cy="5446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7CFF44-69C6-47CA-BB02-8D4D93D4E643}"/>
              </a:ext>
            </a:extLst>
          </p:cNvPr>
          <p:cNvSpPr txBox="1"/>
          <p:nvPr/>
        </p:nvSpPr>
        <p:spPr>
          <a:xfrm>
            <a:off x="810899" y="627997"/>
            <a:ext cx="5622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INTRODUCCIÓN PARTOS DE NALGAS EN 2014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F3A271-8158-4C34-A3CE-D107BCE47343}"/>
              </a:ext>
            </a:extLst>
          </p:cNvPr>
          <p:cNvSpPr txBox="1"/>
          <p:nvPr/>
        </p:nvSpPr>
        <p:spPr>
          <a:xfrm>
            <a:off x="629652" y="1686871"/>
            <a:ext cx="1093267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900" dirty="0"/>
              <a:t>O</a:t>
            </a:r>
            <a:r>
              <a:rPr lang="es-ES" sz="1900" dirty="0"/>
              <a:t>bservamos una marcada </a:t>
            </a:r>
            <a:r>
              <a:rPr lang="es-ES" sz="1900" u="sng" dirty="0"/>
              <a:t>disminución</a:t>
            </a:r>
            <a:r>
              <a:rPr lang="es-ES" sz="1900" dirty="0"/>
              <a:t> de las cesáreas realizadas por presentación de nalgas a partir del año 2014 en adelante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100" b="1" u="sng" dirty="0"/>
              <a:t>CRITERIOS</a:t>
            </a:r>
            <a:r>
              <a:rPr lang="es-ES" sz="21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r>
              <a:rPr lang="es-ES" dirty="0"/>
              <a:t>                                                    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C77082-4964-45B2-9931-83647209A3D3}"/>
              </a:ext>
            </a:extLst>
          </p:cNvPr>
          <p:cNvSpPr txBox="1"/>
          <p:nvPr/>
        </p:nvSpPr>
        <p:spPr>
          <a:xfrm>
            <a:off x="1316820" y="3402175"/>
            <a:ext cx="4278243" cy="1323439"/>
          </a:xfrm>
          <a:prstGeom prst="rect">
            <a:avLst/>
          </a:prstGeom>
          <a:solidFill>
            <a:srgbClr val="99E79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1600" b="1" dirty="0"/>
              <a:t>Inicio de parto espontáneo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1600" b="1" dirty="0"/>
              <a:t>Presentación de nalgas puras o completas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1600" b="1" dirty="0"/>
              <a:t>Cabeza flexionada o indiferente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1600" b="1" dirty="0"/>
              <a:t>PFE entre 2500 y 3800 g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1600" b="1" dirty="0"/>
              <a:t>Pelvis adecuada (valoración clínica)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33EF99B-05C1-4A77-B3A9-A0EB2140D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602577"/>
              </p:ext>
            </p:extLst>
          </p:nvPr>
        </p:nvGraphicFramePr>
        <p:xfrm>
          <a:off x="7051877" y="2389008"/>
          <a:ext cx="4510450" cy="227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166C91C-921A-4434-B4A5-4241BEE0E922}"/>
              </a:ext>
            </a:extLst>
          </p:cNvPr>
          <p:cNvSpPr txBox="1"/>
          <p:nvPr/>
        </p:nvSpPr>
        <p:spPr>
          <a:xfrm>
            <a:off x="2204206" y="1647980"/>
            <a:ext cx="8014995" cy="3585597"/>
          </a:xfrm>
          <a:prstGeom prst="rect">
            <a:avLst/>
          </a:prstGeom>
          <a:solidFill>
            <a:srgbClr val="FFE89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217 Cesáreas ahorradas en estos 7 años gracias a </a:t>
            </a:r>
            <a:r>
              <a:rPr lang="es-ES" sz="2000" b="1" u="sng" dirty="0"/>
              <a:t>VCE + partos de nalgas</a:t>
            </a:r>
            <a:r>
              <a:rPr lang="es-ES" sz="2000" b="1" dirty="0"/>
              <a:t>:</a:t>
            </a:r>
          </a:p>
          <a:p>
            <a:endParaRPr lang="es-ES" sz="2000" b="1" dirty="0"/>
          </a:p>
          <a:p>
            <a:pPr algn="ctr"/>
            <a:r>
              <a:rPr lang="es-ES" sz="2100" b="1" dirty="0"/>
              <a:t>2012 </a:t>
            </a:r>
            <a:r>
              <a:rPr lang="es-ES" sz="2100" b="1" dirty="0">
                <a:sym typeface="Wingdings" panose="05000000000000000000" pitchFamily="2" charset="2"/>
              </a:rPr>
              <a:t>  1 %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2013   1,54 %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2014   0,42 %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2015   2,39 %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2016   2,09 %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2017   1,69 %</a:t>
            </a:r>
          </a:p>
          <a:p>
            <a:pPr algn="ctr"/>
            <a:r>
              <a:rPr lang="es-ES" sz="2100" b="1" dirty="0">
                <a:sym typeface="Wingdings" panose="05000000000000000000" pitchFamily="2" charset="2"/>
              </a:rPr>
              <a:t>2018   2,46 %</a:t>
            </a:r>
          </a:p>
          <a:p>
            <a:pPr algn="ctr"/>
            <a:endParaRPr lang="es-ES" sz="2000" b="1" dirty="0"/>
          </a:p>
        </p:txBody>
      </p:sp>
      <p:pic>
        <p:nvPicPr>
          <p:cNvPr id="16" name="Picture 2" descr="Resultado de imagen de parto de nalgas">
            <a:extLst>
              <a:ext uri="{FF2B5EF4-FFF2-40B4-BE49-F238E27FC236}">
                <a16:creationId xmlns:a16="http://schemas.microsoft.com/office/drawing/2014/main" id="{A5B6AB44-BD5D-499C-8D67-9B83B433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01" y="165341"/>
            <a:ext cx="1371600" cy="10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9000B639-4D38-4CF9-955B-6F0A784D1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F491A4-C46F-4A45-89D8-FAA7C6B16A40}"/>
              </a:ext>
            </a:extLst>
          </p:cNvPr>
          <p:cNvSpPr txBox="1"/>
          <p:nvPr/>
        </p:nvSpPr>
        <p:spPr>
          <a:xfrm>
            <a:off x="966274" y="518524"/>
            <a:ext cx="60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2069E"/>
                </a:solidFill>
              </a:rPr>
              <a:t>3. </a:t>
            </a:r>
            <a:r>
              <a:rPr lang="es-ES" sz="2400" b="1" u="sng" dirty="0">
                <a:solidFill>
                  <a:srgbClr val="C2069E"/>
                </a:solidFill>
              </a:rPr>
              <a:t>OTROS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99CE0E-2F37-4678-9C76-9CC88E6A8845}"/>
              </a:ext>
            </a:extLst>
          </p:cNvPr>
          <p:cNvSpPr txBox="1"/>
          <p:nvPr/>
        </p:nvSpPr>
        <p:spPr>
          <a:xfrm>
            <a:off x="618309" y="1149100"/>
            <a:ext cx="109336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Implementación en nuestro servicio de un </a:t>
            </a:r>
            <a:r>
              <a:rPr lang="es-ES" sz="2000" b="1" u="sng" dirty="0">
                <a:solidFill>
                  <a:srgbClr val="FF0000"/>
                </a:solidFill>
              </a:rPr>
              <a:t>protocolo de actualización de los criterios de adecuación de cesáreas urgentes y programadas</a:t>
            </a:r>
            <a:r>
              <a:rPr lang="es-ES" dirty="0"/>
              <a:t> que establece de forma clara y concisa cada una de las indicaciones, </a:t>
            </a:r>
            <a:r>
              <a:rPr lang="es-ES" sz="2000" b="1" u="sng" dirty="0">
                <a:solidFill>
                  <a:srgbClr val="FF0000"/>
                </a:solidFill>
              </a:rPr>
              <a:t>protocolos de inducción actualizados</a:t>
            </a:r>
            <a:r>
              <a:rPr lang="es-ES" dirty="0"/>
              <a:t>, así como el compromiso de todos los profesionales.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u="sng" dirty="0"/>
              <a:t>Reflejar en los partogramas</a:t>
            </a:r>
            <a:r>
              <a:rPr lang="es-ES" dirty="0"/>
              <a:t> o en la historia el motivo de indicación de la cesárea y su justificación </a:t>
            </a:r>
          </a:p>
          <a:p>
            <a:pPr lvl="0"/>
            <a:r>
              <a:rPr lang="es-ES" dirty="0"/>
              <a:t>     (</a:t>
            </a:r>
            <a:r>
              <a:rPr lang="es-ES" sz="1700" dirty="0" err="1"/>
              <a:t>Ej</a:t>
            </a:r>
            <a:r>
              <a:rPr lang="es-ES" sz="1700" dirty="0"/>
              <a:t>: Cesárea por DPC, por dilatación completa con presentación en II plano tras 1 hora de expulsivo activo en multípara</a:t>
            </a:r>
          </a:p>
          <a:p>
            <a:r>
              <a:rPr lang="es-ES" sz="1700" dirty="0"/>
              <a:t>            sin anestesia epidural</a:t>
            </a:r>
            <a:r>
              <a:rPr lang="es-ES" dirty="0"/>
              <a:t>) </a:t>
            </a:r>
            <a:r>
              <a:rPr lang="es-ES" dirty="0">
                <a:sym typeface="Wingdings" panose="05000000000000000000" pitchFamily="2" charset="2"/>
              </a:rPr>
              <a:t> Justificación de las indicaciones de cesárea en el </a:t>
            </a:r>
            <a:r>
              <a:rPr lang="es-ES" u="sng" dirty="0">
                <a:sym typeface="Wingdings" panose="05000000000000000000" pitchFamily="2" charset="2"/>
              </a:rPr>
              <a:t>cambio de guardia</a:t>
            </a:r>
            <a:r>
              <a:rPr lang="es-ES" dirty="0">
                <a:sym typeface="Wingdings" panose="05000000000000000000" pitchFamily="2" charset="2"/>
              </a:rPr>
              <a:t>.</a:t>
            </a:r>
            <a:endParaRPr lang="es-ES" dirty="0"/>
          </a:p>
          <a:p>
            <a:pPr lvl="0"/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u="sng" dirty="0"/>
              <a:t>Evaluación interna trimestral</a:t>
            </a:r>
            <a:r>
              <a:rPr lang="es-ES" dirty="0"/>
              <a:t> (tasas de cesáreas, indicación, adecuación) </a:t>
            </a:r>
            <a:r>
              <a:rPr lang="es-ES" dirty="0">
                <a:sym typeface="Wingdings" panose="05000000000000000000" pitchFamily="2" charset="2"/>
              </a:rPr>
              <a:t> toque de atención puntos débiles</a:t>
            </a:r>
          </a:p>
          <a:p>
            <a:pPr lvl="0"/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No ingreso de </a:t>
            </a:r>
            <a:r>
              <a:rPr lang="es-ES" u="sng" dirty="0"/>
              <a:t>Pródromos de parto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/>
              <a:t>Infraestructuras hospitalarias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Antes del año 2010, aquellas mujeres con </a:t>
            </a:r>
            <a:r>
              <a:rPr lang="es-ES" sz="2000" b="1" dirty="0"/>
              <a:t>cesárea anterior </a:t>
            </a:r>
            <a:r>
              <a:rPr lang="es-ES" dirty="0"/>
              <a:t>se inducían con oxitocina. A partir de 2010, se pasó a realizar preinducción con </a:t>
            </a:r>
            <a:r>
              <a:rPr lang="es-ES" sz="2000" u="sng" dirty="0"/>
              <a:t>balón de Cook</a:t>
            </a:r>
            <a:r>
              <a:rPr lang="es-ES" dirty="0"/>
              <a:t> y, desde 2013 hasta la actualidad, realizamos preinducción con </a:t>
            </a:r>
            <a:r>
              <a:rPr lang="es-ES" sz="2000" u="sng" dirty="0"/>
              <a:t>Propess</a:t>
            </a:r>
            <a:r>
              <a:rPr lang="es-ES" dirty="0"/>
              <a:t>, sin aumentar la incidencia de rotura uterina.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No se entrega CI para parto vaginal en las mujeres con cesárea anterior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5D400C-1072-4907-A86F-7F77478BB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35" t="22788" r="36522" b="8192"/>
          <a:stretch/>
        </p:blipFill>
        <p:spPr>
          <a:xfrm>
            <a:off x="9381732" y="518524"/>
            <a:ext cx="2191959" cy="30330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5CB86DA-2FD3-4FF2-BF7E-33740F2BD3F2}"/>
              </a:ext>
            </a:extLst>
          </p:cNvPr>
          <p:cNvSpPr txBox="1"/>
          <p:nvPr/>
        </p:nvSpPr>
        <p:spPr>
          <a:xfrm>
            <a:off x="1581906" y="2685112"/>
            <a:ext cx="8895805" cy="1384995"/>
          </a:xfrm>
          <a:prstGeom prst="rect">
            <a:avLst/>
          </a:prstGeom>
          <a:solidFill>
            <a:srgbClr val="FFE89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100" b="1" dirty="0"/>
          </a:p>
          <a:p>
            <a:pPr algn="ctr"/>
            <a:r>
              <a:rPr lang="es-ES" sz="2100" b="1" dirty="0"/>
              <a:t>Medidas efectivas no solo para reducir la tasa bruta de cesáreas sino, además, para mejorar la adecuación de las mismas de forma significativa</a:t>
            </a:r>
          </a:p>
          <a:p>
            <a:pPr algn="ctr"/>
            <a:endParaRPr lang="es-ES" sz="2100" b="1" dirty="0"/>
          </a:p>
        </p:txBody>
      </p:sp>
    </p:spTree>
    <p:extLst>
      <p:ext uri="{BB962C8B-B14F-4D97-AF65-F5344CB8AC3E}">
        <p14:creationId xmlns:p14="http://schemas.microsoft.com/office/powerpoint/2010/main" val="42825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005DBABF-D1AF-454C-814D-5A81B0AFE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24C683-4D22-4619-B311-98B4E8235441}"/>
              </a:ext>
            </a:extLst>
          </p:cNvPr>
          <p:cNvSpPr txBox="1"/>
          <p:nvPr/>
        </p:nvSpPr>
        <p:spPr>
          <a:xfrm>
            <a:off x="666206" y="1463041"/>
            <a:ext cx="740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_tradnl" sz="2000" dirty="0">
                <a:cs typeface="Calibri" panose="020F0502020204030204" pitchFamily="34" charset="0"/>
              </a:rPr>
              <a:t>Sigue existiendo bastante </a:t>
            </a:r>
            <a:r>
              <a:rPr lang="es-ES_tradnl" sz="2000" b="1" dirty="0">
                <a:cs typeface="Calibri" panose="020F0502020204030204" pitchFamily="34" charset="0"/>
              </a:rPr>
              <a:t>margen  y oportunidad para la mejora</a:t>
            </a:r>
            <a:r>
              <a:rPr lang="es-ES_tradnl" sz="2000" dirty="0"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32CF654-EC03-4A50-ABC0-0BAB9228A95A}"/>
              </a:ext>
            </a:extLst>
          </p:cNvPr>
          <p:cNvSpPr/>
          <p:nvPr/>
        </p:nvSpPr>
        <p:spPr>
          <a:xfrm>
            <a:off x="1557109" y="413876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D9F197-1FB7-4640-A754-958E36F890CB}"/>
              </a:ext>
            </a:extLst>
          </p:cNvPr>
          <p:cNvSpPr txBox="1"/>
          <p:nvPr/>
        </p:nvSpPr>
        <p:spPr>
          <a:xfrm>
            <a:off x="4841955" y="413876"/>
            <a:ext cx="2508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PUNTOS DÉBILES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DB61F5-5E9B-4B4A-B166-5FDA2ABFECD0}"/>
              </a:ext>
            </a:extLst>
          </p:cNvPr>
          <p:cNvSpPr txBox="1"/>
          <p:nvPr/>
        </p:nvSpPr>
        <p:spPr>
          <a:xfrm>
            <a:off x="1149533" y="2326520"/>
            <a:ext cx="104110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200" b="1" u="sng" dirty="0"/>
              <a:t>CESÁREAS POR PARTO ESTACIONADO</a:t>
            </a:r>
            <a:r>
              <a:rPr lang="es-ES" sz="2200" b="1" dirty="0"/>
              <a:t>: </a:t>
            </a:r>
          </a:p>
          <a:p>
            <a:endParaRPr lang="es-ES" dirty="0"/>
          </a:p>
          <a:p>
            <a:r>
              <a:rPr lang="es-ES" sz="2000" dirty="0"/>
              <a:t>     La causa mayoritaria de nuestra inadecuación radica en estar indicadas a pesar de DU irregular.</a:t>
            </a:r>
          </a:p>
          <a:p>
            <a:r>
              <a:rPr lang="es-ES" dirty="0"/>
              <a:t>                                                                         (</a:t>
            </a:r>
            <a:r>
              <a:rPr lang="es-ES" i="1" dirty="0"/>
              <a:t>Punto de debilidad</a:t>
            </a:r>
            <a:r>
              <a:rPr lang="es-ES" dirty="0"/>
              <a:t>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2000" dirty="0"/>
              <a:t>Presentar y decidir los casos especiales en sesión clínica.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2BAD0A-782E-4AE1-B0D4-26184617F42A}"/>
              </a:ext>
            </a:extLst>
          </p:cNvPr>
          <p:cNvSpPr txBox="1"/>
          <p:nvPr/>
        </p:nvSpPr>
        <p:spPr>
          <a:xfrm>
            <a:off x="4048521" y="3979187"/>
            <a:ext cx="4094933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RPBF:  77,5 %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 91,76 %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Fracaso de inducción:  56,6 %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Parto estacionado:  83 %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</a:t>
            </a:r>
            <a:r>
              <a:rPr lang="es-ES" b="1" dirty="0">
                <a:solidFill>
                  <a:srgbClr val="C2069E"/>
                </a:solidFill>
              </a:rPr>
              <a:t>68,62</a:t>
            </a:r>
            <a:r>
              <a:rPr lang="es-ES" sz="1700" b="1" dirty="0">
                <a:solidFill>
                  <a:srgbClr val="C2069E"/>
                </a:solidFill>
              </a:rPr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DPF:  50 %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100 %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Miscelánea:  84,6 %   </a:t>
            </a:r>
            <a:r>
              <a:rPr lang="es-ES" sz="1700" dirty="0">
                <a:sym typeface="Wingdings" panose="05000000000000000000" pitchFamily="2" charset="2"/>
              </a:rPr>
              <a:t></a:t>
            </a:r>
            <a:r>
              <a:rPr lang="es-ES" sz="1700" dirty="0"/>
              <a:t>  93,3 %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id="{C864F41D-D236-4B6D-B25D-B55B2570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18" y="1200369"/>
            <a:ext cx="176741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5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A7A4EF68-6512-4039-8802-A165F9571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F63D7AB-D972-4920-9BF4-6D877C930505}"/>
              </a:ext>
            </a:extLst>
          </p:cNvPr>
          <p:cNvSpPr/>
          <p:nvPr/>
        </p:nvSpPr>
        <p:spPr>
          <a:xfrm>
            <a:off x="321886" y="477049"/>
            <a:ext cx="11548207" cy="623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26B7F-E9F8-4356-97AA-8B6EADD00938}"/>
              </a:ext>
            </a:extLst>
          </p:cNvPr>
          <p:cNvSpPr txBox="1"/>
          <p:nvPr/>
        </p:nvSpPr>
        <p:spPr>
          <a:xfrm>
            <a:off x="2098580" y="511940"/>
            <a:ext cx="10254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INTERVENCIONES GENERALES RECOMENDADAS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0E0AB4-A586-4E0B-AD60-5B128F211A7D}"/>
              </a:ext>
            </a:extLst>
          </p:cNvPr>
          <p:cNvSpPr txBox="1"/>
          <p:nvPr/>
        </p:nvSpPr>
        <p:spPr>
          <a:xfrm>
            <a:off x="478960" y="1789612"/>
            <a:ext cx="1123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En la literatura médica hay numerosos estudios que evalúan la efectividad de distintas estrategias, ya sea empleadas de forma aislada (</a:t>
            </a:r>
            <a:r>
              <a:rPr lang="es-ES" b="1" dirty="0"/>
              <a:t>single strategy</a:t>
            </a:r>
            <a:r>
              <a:rPr lang="es-ES" dirty="0"/>
              <a:t>) o bien empleando varias estrategias simultáneamente (</a:t>
            </a:r>
            <a:r>
              <a:rPr lang="es-ES" b="1" dirty="0" err="1"/>
              <a:t>multifaceted</a:t>
            </a:r>
            <a:r>
              <a:rPr lang="es-ES" b="1" dirty="0"/>
              <a:t> strategy</a:t>
            </a:r>
            <a:r>
              <a:rPr lang="es-ES" dirty="0"/>
              <a:t>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E2068C-B2B5-43FB-8051-5B95483F38F5}"/>
              </a:ext>
            </a:extLst>
          </p:cNvPr>
          <p:cNvSpPr txBox="1"/>
          <p:nvPr/>
        </p:nvSpPr>
        <p:spPr>
          <a:xfrm>
            <a:off x="478961" y="3043392"/>
            <a:ext cx="112340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Se ha visto que las </a:t>
            </a:r>
            <a:r>
              <a:rPr lang="es-ES" sz="2000" b="1" u="sng" dirty="0">
                <a:solidFill>
                  <a:srgbClr val="FF0000"/>
                </a:solidFill>
              </a:rPr>
              <a:t>ESTRATEGIAS MULTIFACÉTICAS</a:t>
            </a:r>
            <a:r>
              <a:rPr lang="es-ES" dirty="0"/>
              <a:t> son las más eficaces para reducir de forma segura el número de cesáreas.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Las estrategias multifacéticas, fundamentadas en la auditoría y la información detallada, son la base para mejorar la práctica clínica y reducir de forma efectiva la tasa de cesáreas. </a:t>
            </a:r>
            <a:r>
              <a:rPr lang="es-ES" u="sng" dirty="0"/>
              <a:t>Sin diferencias significativas </a:t>
            </a:r>
            <a:r>
              <a:rPr lang="es-ES" dirty="0"/>
              <a:t>en:</a:t>
            </a:r>
          </a:p>
          <a:p>
            <a:r>
              <a:rPr lang="es-ES" sz="1600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mortalidad perinatal y neonatal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ingresos maternos en UCI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morbilidad materna y perinatal</a:t>
            </a:r>
          </a:p>
          <a:p>
            <a:pPr lvl="1"/>
            <a:endParaRPr lang="es-ES" sz="1600" dirty="0"/>
          </a:p>
          <a:p>
            <a:r>
              <a:rPr lang="es-ES" sz="1100" dirty="0"/>
              <a:t>          </a:t>
            </a:r>
            <a:r>
              <a:rPr lang="es-ES" sz="1100" dirty="0" err="1"/>
              <a:t>Chaillet</a:t>
            </a:r>
            <a:r>
              <a:rPr lang="es-ES" sz="1100" dirty="0"/>
              <a:t> N, Dumont A. </a:t>
            </a:r>
            <a:r>
              <a:rPr lang="es-ES" sz="1100" dirty="0" err="1"/>
              <a:t>Evidence-based</a:t>
            </a:r>
            <a:r>
              <a:rPr lang="es-ES" sz="1100" dirty="0"/>
              <a:t> </a:t>
            </a:r>
            <a:r>
              <a:rPr lang="es-ES" sz="1100" dirty="0" err="1"/>
              <a:t>strategies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reducing</a:t>
            </a:r>
            <a:r>
              <a:rPr lang="es-ES" sz="1100" dirty="0"/>
              <a:t> </a:t>
            </a:r>
            <a:r>
              <a:rPr lang="es-ES" sz="1100" dirty="0" err="1"/>
              <a:t>cesarean</a:t>
            </a:r>
            <a:r>
              <a:rPr lang="es-ES" sz="1100" dirty="0"/>
              <a:t> </a:t>
            </a:r>
            <a:r>
              <a:rPr lang="es-ES" sz="1100" dirty="0" err="1"/>
              <a:t>section</a:t>
            </a:r>
            <a:r>
              <a:rPr lang="es-ES" sz="1100" dirty="0"/>
              <a:t> </a:t>
            </a:r>
            <a:r>
              <a:rPr lang="es-ES" sz="1100" dirty="0" err="1"/>
              <a:t>rates</a:t>
            </a:r>
            <a:r>
              <a:rPr lang="es-ES" sz="1100" dirty="0"/>
              <a:t>: a meta-</a:t>
            </a:r>
            <a:r>
              <a:rPr lang="es-ES" sz="1100" dirty="0" err="1"/>
              <a:t>analysis</a:t>
            </a:r>
            <a:r>
              <a:rPr lang="es-ES" sz="1100" dirty="0"/>
              <a:t>. </a:t>
            </a:r>
            <a:r>
              <a:rPr lang="es-ES" sz="1100" dirty="0" err="1"/>
              <a:t>Birth</a:t>
            </a:r>
            <a:r>
              <a:rPr lang="es-ES" sz="1100" dirty="0"/>
              <a:t> 2007 Mar;34(1):53-64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32FF03-80ED-458A-82D5-84294BB9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024" y="5342709"/>
            <a:ext cx="1907993" cy="12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B49D1BE1-6DE0-4A97-827F-563FE77BC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9BC27A-63EC-4792-8786-52A3239FE850}"/>
              </a:ext>
            </a:extLst>
          </p:cNvPr>
          <p:cNvSpPr txBox="1"/>
          <p:nvPr/>
        </p:nvSpPr>
        <p:spPr>
          <a:xfrm>
            <a:off x="903040" y="1477904"/>
            <a:ext cx="103440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Organización con el compromiso de actores y responsables. 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Formación de los profesionales (obstetras y matronas). 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Adopción de un protocolo consensuado de indicaciones de cesáreas urgentes y programadas. </a:t>
            </a:r>
          </a:p>
          <a:p>
            <a:pPr marL="342900" indent="-342900">
              <a:buFont typeface="+mj-lt"/>
              <a:buAutoNum type="arabicPeriod"/>
            </a:pPr>
            <a:endParaRPr lang="es-ES" sz="2000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Análisis de la adecuación de las cesáreas realizadas conforme a los estándares. </a:t>
            </a:r>
          </a:p>
          <a:p>
            <a:pPr marL="342900" indent="-342900">
              <a:buFont typeface="+mj-lt"/>
              <a:buAutoNum type="arabicPeriod"/>
            </a:pPr>
            <a:endParaRPr lang="es-ES" sz="2000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Comunicación de los resultados (</a:t>
            </a:r>
            <a:r>
              <a:rPr lang="es-ES" sz="2000" b="1" dirty="0" err="1"/>
              <a:t>feedback</a:t>
            </a:r>
            <a:r>
              <a:rPr lang="es-ES" sz="2000" b="1" dirty="0"/>
              <a:t>) a los profesionales. </a:t>
            </a:r>
          </a:p>
          <a:p>
            <a:pPr marL="342900" indent="-342900">
              <a:buFont typeface="+mj-lt"/>
              <a:buAutoNum type="arabicPeriod"/>
            </a:pPr>
            <a:endParaRPr lang="es-ES" sz="2000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Solución de las deficiencias de organización y provisión de los recursos necesarios.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/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Publicación de los resultados: Hace accesible la información al personal propio, así como al de otros centros e, incluso, al público en general.</a:t>
            </a:r>
            <a:endParaRPr lang="es-ES" sz="2000" dirty="0"/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C31BE42-01C4-425A-A889-FD0786152527}"/>
              </a:ext>
            </a:extLst>
          </p:cNvPr>
          <p:cNvSpPr/>
          <p:nvPr/>
        </p:nvSpPr>
        <p:spPr>
          <a:xfrm>
            <a:off x="1557132" y="466455"/>
            <a:ext cx="9077759" cy="422147"/>
          </a:xfrm>
          <a:prstGeom prst="roundRect">
            <a:avLst/>
          </a:prstGeom>
          <a:solidFill>
            <a:srgbClr val="99E795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AC2A12-01FA-4DF2-9CB6-25CAD24D4583}"/>
              </a:ext>
            </a:extLst>
          </p:cNvPr>
          <p:cNvSpPr txBox="1"/>
          <p:nvPr/>
        </p:nvSpPr>
        <p:spPr>
          <a:xfrm>
            <a:off x="3659302" y="446695"/>
            <a:ext cx="697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 estrategia multifacética consta de: </a:t>
            </a:r>
          </a:p>
        </p:txBody>
      </p:sp>
    </p:spTree>
    <p:extLst>
      <p:ext uri="{BB962C8B-B14F-4D97-AF65-F5344CB8AC3E}">
        <p14:creationId xmlns:p14="http://schemas.microsoft.com/office/powerpoint/2010/main" val="169026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8D0C8E17-62A3-4320-A698-580320CC6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691910F-B83D-42D2-925A-2BA7D22F6885}"/>
              </a:ext>
            </a:extLst>
          </p:cNvPr>
          <p:cNvSpPr txBox="1"/>
          <p:nvPr/>
        </p:nvSpPr>
        <p:spPr>
          <a:xfrm>
            <a:off x="714093" y="659006"/>
            <a:ext cx="107942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C2069E"/>
                </a:solidFill>
              </a:rPr>
              <a:t>AUTOEVALUACIÓN CONTINUA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lvl="0"/>
            <a:r>
              <a:rPr lang="es-ES" dirty="0"/>
              <a:t>    Todas las cesáreas sin excepción deben ser analizadas para confirmar su adecuación a los estándares.</a:t>
            </a:r>
          </a:p>
          <a:p>
            <a:pPr lvl="0"/>
            <a:endParaRPr lang="es-ES" dirty="0"/>
          </a:p>
          <a:p>
            <a:r>
              <a:rPr lang="es-ES" sz="2000" dirty="0">
                <a:highlight>
                  <a:srgbClr val="FFE89F"/>
                </a:highlight>
              </a:rPr>
              <a:t>    </a:t>
            </a:r>
            <a:r>
              <a:rPr lang="es-ES" sz="2000" b="1" dirty="0">
                <a:highlight>
                  <a:srgbClr val="FFE89F"/>
                </a:highlight>
              </a:rPr>
              <a:t>Analizar diariamente en la sesión de cambio de guardia todas las cesáreas que se realicen y valorar su adecuación con la participación de los profesionales que se dediquen a la obstetricia.                                   </a:t>
            </a:r>
          </a:p>
          <a:p>
            <a:endParaRPr lang="es-ES" b="1" dirty="0"/>
          </a:p>
          <a:p>
            <a:r>
              <a:rPr lang="es-ES" dirty="0"/>
              <a:t>    Esta </a:t>
            </a:r>
            <a:r>
              <a:rPr lang="es-ES" u="sng" dirty="0"/>
              <a:t>característica de continuidad</a:t>
            </a:r>
            <a:r>
              <a:rPr lang="es-ES" dirty="0"/>
              <a:t> del proceso de análisis es fundamental y es la que permite que los estándares de calidad asistencial se mantengan. </a:t>
            </a:r>
          </a:p>
          <a:p>
            <a:endParaRPr lang="es-ES" dirty="0"/>
          </a:p>
          <a:p>
            <a:r>
              <a:rPr lang="es-ES" dirty="0"/>
              <a:t>    La revisión crítica de cada uno de los casos permite a tocólogos y matronas tomar conciencia del cumplimiento o incumplimiento de los estándares de actuación correcta, reflexionar sobre qué podría haberse hecho y conocer cuál es la opinión de cada miembro del servicio acerca de la actuación en casos que impliquen decisiones difíciles.</a:t>
            </a:r>
          </a:p>
          <a:p>
            <a:endParaRPr lang="es-ES" dirty="0"/>
          </a:p>
          <a:p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C2069E"/>
                </a:solidFill>
              </a:rPr>
              <a:t>AUDITORÍAS EXTERNAS POR PARTE DEL SERVICIO DE SALUD</a:t>
            </a:r>
            <a:endParaRPr lang="es-ES" dirty="0">
              <a:solidFill>
                <a:srgbClr val="C2069E"/>
              </a:solidFill>
            </a:endParaRPr>
          </a:p>
          <a:p>
            <a:r>
              <a:rPr lang="es-ES" dirty="0"/>
              <a:t> </a:t>
            </a:r>
            <a:endParaRPr lang="es-ES" sz="20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C2069E"/>
                </a:solidFill>
              </a:rPr>
              <a:t>MEJORAR LOS PUNTOS DÉBILES</a:t>
            </a:r>
          </a:p>
        </p:txBody>
      </p:sp>
    </p:spTree>
    <p:extLst>
      <p:ext uri="{BB962C8B-B14F-4D97-AF65-F5344CB8AC3E}">
        <p14:creationId xmlns:p14="http://schemas.microsoft.com/office/powerpoint/2010/main" val="363508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EE6572AB-D033-43C5-9BD1-4A33B808C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44AB0A-61A4-40A4-9BC6-DDE67DB424F5}"/>
              </a:ext>
            </a:extLst>
          </p:cNvPr>
          <p:cNvSpPr txBox="1"/>
          <p:nvPr/>
        </p:nvSpPr>
        <p:spPr>
          <a:xfrm>
            <a:off x="744583" y="496389"/>
            <a:ext cx="1018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C2069E"/>
                </a:solidFill>
              </a:rPr>
              <a:t>Colaboración con las matronas</a:t>
            </a:r>
            <a:endParaRPr lang="es-ES" sz="2200" dirty="0">
              <a:solidFill>
                <a:srgbClr val="C2069E"/>
              </a:solidFill>
            </a:endParaRP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017AED-A25D-44CB-960B-C3B207E65C4E}"/>
              </a:ext>
            </a:extLst>
          </p:cNvPr>
          <p:cNvSpPr txBox="1"/>
          <p:nvPr/>
        </p:nvSpPr>
        <p:spPr>
          <a:xfrm>
            <a:off x="744583" y="1221742"/>
            <a:ext cx="110381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C2069E"/>
                </a:solidFill>
              </a:rPr>
              <a:t>Justificación de la inducción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pPr lvl="0"/>
            <a:endParaRPr lang="es-ES" sz="2000" b="1" dirty="0">
              <a:solidFill>
                <a:srgbClr val="C2069E"/>
              </a:solidFill>
            </a:endParaRPr>
          </a:p>
          <a:p>
            <a:pPr lvl="0"/>
            <a:r>
              <a:rPr lang="es-ES" dirty="0"/>
              <a:t>         </a:t>
            </a:r>
          </a:p>
          <a:p>
            <a:pPr lvl="0"/>
            <a:endParaRPr lang="es-ES" dirty="0"/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C2069E"/>
                </a:solidFill>
              </a:rPr>
              <a:t>Segunda opinión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C2069E"/>
              </a:solidFill>
            </a:endParaRPr>
          </a:p>
          <a:p>
            <a:r>
              <a:rPr lang="es-ES" dirty="0"/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59625-370A-44D6-9EC7-948A515FFF63}"/>
              </a:ext>
            </a:extLst>
          </p:cNvPr>
          <p:cNvSpPr txBox="1"/>
          <p:nvPr/>
        </p:nvSpPr>
        <p:spPr>
          <a:xfrm>
            <a:off x="1354183" y="3319334"/>
            <a:ext cx="10428514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b="1" dirty="0"/>
              <a:t>La utilización de prostaglandinas reduce la tasa de cesáreas (NE 1++).    </a:t>
            </a:r>
            <a:r>
              <a:rPr lang="es-ES" sz="1050" dirty="0" err="1"/>
              <a:t>Induction</a:t>
            </a:r>
            <a:r>
              <a:rPr lang="es-ES" sz="1050" dirty="0"/>
              <a:t> </a:t>
            </a:r>
            <a:r>
              <a:rPr lang="es-ES" sz="1050" dirty="0" err="1"/>
              <a:t>of</a:t>
            </a:r>
            <a:r>
              <a:rPr lang="es-ES" sz="1050" dirty="0"/>
              <a:t> labor. </a:t>
            </a:r>
            <a:r>
              <a:rPr lang="es-ES" sz="1050" dirty="0" err="1"/>
              <a:t>Clinical</a:t>
            </a:r>
            <a:r>
              <a:rPr lang="es-ES" sz="1050" dirty="0"/>
              <a:t> </a:t>
            </a:r>
            <a:r>
              <a:rPr lang="es-ES" sz="1050" dirty="0" err="1"/>
              <a:t>guideline</a:t>
            </a:r>
            <a:r>
              <a:rPr lang="es-ES" sz="1050" dirty="0"/>
              <a:t>. RCOG. 2008.</a:t>
            </a:r>
          </a:p>
          <a:p>
            <a:r>
              <a:rPr lang="es-ES" b="1" dirty="0">
                <a:highlight>
                  <a:srgbClr val="FFE89F"/>
                </a:highlight>
              </a:rPr>
              <a:t>La prostaglandina E</a:t>
            </a:r>
            <a:r>
              <a:rPr lang="es-ES" b="1" baseline="-25000" dirty="0">
                <a:highlight>
                  <a:srgbClr val="FFE89F"/>
                </a:highlight>
              </a:rPr>
              <a:t>2</a:t>
            </a:r>
            <a:r>
              <a:rPr lang="es-ES" b="1" dirty="0">
                <a:highlight>
                  <a:srgbClr val="FFE89F"/>
                </a:highlight>
              </a:rPr>
              <a:t> vaginal es el método de elección para la inducción del parto cuando las condiciones cervicales son desfavorables, a menos que existan razones clínicas que desaconsejen su uso.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8DAFAB-4E41-439B-9754-5858458EEBF3}"/>
              </a:ext>
            </a:extLst>
          </p:cNvPr>
          <p:cNvSpPr txBox="1"/>
          <p:nvPr/>
        </p:nvSpPr>
        <p:spPr>
          <a:xfrm>
            <a:off x="1049383" y="1715300"/>
            <a:ext cx="1103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Considerar muy bien en cada caso si la inducción está justificada es la </a:t>
            </a:r>
            <a:r>
              <a:rPr lang="es-ES" u="sng" dirty="0"/>
              <a:t>primera cuestión que debe tenerse en cuenta</a:t>
            </a:r>
            <a:r>
              <a:rPr lang="es-ES" dirty="0"/>
              <a:t> para disminuir el número de cesáreas por fracaso de inducción, donde la variabilidad no justificada entre profesionales y centros es muy alta. </a:t>
            </a:r>
          </a:p>
          <a:p>
            <a:pPr lvl="0"/>
            <a:r>
              <a:rPr lang="es-ES" dirty="0"/>
              <a:t>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Valorar cuál es el método de inducción más apropiado y diferenciar los tiempos de preinducción e inducción.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77649B-7C55-448B-8C97-A5A1A6527562}"/>
              </a:ext>
            </a:extLst>
          </p:cNvPr>
          <p:cNvSpPr txBox="1"/>
          <p:nvPr/>
        </p:nvSpPr>
        <p:spPr>
          <a:xfrm>
            <a:off x="1153887" y="5276699"/>
            <a:ext cx="1052430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900" b="1" dirty="0"/>
              <a:t>La existencia de una segunda opinión para la indicación de una cesárea se asocia con una pequeña pero significativa reducción en la tasa de cesáreas (NE 1+)    </a:t>
            </a:r>
            <a:r>
              <a:rPr lang="es-ES" sz="1050" dirty="0"/>
              <a:t>Althabe F et al. </a:t>
            </a:r>
            <a:r>
              <a:rPr lang="es-ES" sz="1050" dirty="0" err="1"/>
              <a:t>Latin</a:t>
            </a:r>
            <a:r>
              <a:rPr lang="es-ES" sz="1050" dirty="0"/>
              <a:t> </a:t>
            </a:r>
            <a:r>
              <a:rPr lang="es-ES" sz="1050" dirty="0" err="1"/>
              <a:t>american</a:t>
            </a:r>
            <a:r>
              <a:rPr lang="es-ES" sz="1050" dirty="0"/>
              <a:t> </a:t>
            </a:r>
            <a:r>
              <a:rPr lang="es-ES" sz="1050" dirty="0" err="1"/>
              <a:t>caesarean</a:t>
            </a:r>
            <a:r>
              <a:rPr lang="es-ES" sz="1050" dirty="0"/>
              <a:t> </a:t>
            </a:r>
            <a:r>
              <a:rPr lang="es-ES" sz="1050" dirty="0" err="1"/>
              <a:t>section</a:t>
            </a:r>
            <a:r>
              <a:rPr lang="es-ES" sz="1050" dirty="0"/>
              <a:t> </a:t>
            </a:r>
            <a:r>
              <a:rPr lang="es-ES" sz="1050" dirty="0" err="1"/>
              <a:t>study</a:t>
            </a:r>
            <a:r>
              <a:rPr lang="es-ES" sz="1050" dirty="0"/>
              <a:t> </a:t>
            </a:r>
            <a:r>
              <a:rPr lang="es-ES" sz="1050" dirty="0" err="1"/>
              <a:t>group</a:t>
            </a:r>
            <a:r>
              <a:rPr lang="es-ES" sz="1050" dirty="0"/>
              <a:t>. </a:t>
            </a:r>
            <a:r>
              <a:rPr lang="es-ES" sz="1050" dirty="0" err="1"/>
              <a:t>Mandatory</a:t>
            </a:r>
            <a:r>
              <a:rPr lang="es-ES" sz="1050" dirty="0"/>
              <a:t> </a:t>
            </a:r>
            <a:r>
              <a:rPr lang="es-ES" sz="1050" dirty="0" err="1"/>
              <a:t>second</a:t>
            </a:r>
            <a:r>
              <a:rPr lang="es-ES" sz="1050" dirty="0"/>
              <a:t> </a:t>
            </a:r>
            <a:r>
              <a:rPr lang="es-ES" sz="1050" dirty="0" err="1"/>
              <a:t>opinion</a:t>
            </a:r>
            <a:r>
              <a:rPr lang="es-ES" sz="1050" dirty="0"/>
              <a:t> </a:t>
            </a:r>
            <a:r>
              <a:rPr lang="es-ES" sz="1050" dirty="0" err="1"/>
              <a:t>to</a:t>
            </a:r>
            <a:r>
              <a:rPr lang="es-ES" sz="1050" dirty="0"/>
              <a:t> reduce </a:t>
            </a:r>
            <a:r>
              <a:rPr lang="es-ES" sz="1050" dirty="0" err="1"/>
              <a:t>rates</a:t>
            </a:r>
            <a:r>
              <a:rPr lang="es-ES" sz="1050" dirty="0"/>
              <a:t> </a:t>
            </a:r>
            <a:r>
              <a:rPr lang="es-ES" sz="1050" dirty="0" err="1"/>
              <a:t>of</a:t>
            </a:r>
            <a:r>
              <a:rPr lang="es-ES" sz="1050" dirty="0"/>
              <a:t> </a:t>
            </a:r>
            <a:r>
              <a:rPr lang="es-ES" sz="1050" dirty="0" err="1"/>
              <a:t>unnecessary</a:t>
            </a:r>
            <a:r>
              <a:rPr lang="es-ES" sz="1050" dirty="0"/>
              <a:t> </a:t>
            </a:r>
            <a:r>
              <a:rPr lang="es-ES" sz="1050" dirty="0" err="1"/>
              <a:t>caesarean</a:t>
            </a:r>
            <a:r>
              <a:rPr lang="es-ES" sz="1050" dirty="0"/>
              <a:t> </a:t>
            </a:r>
            <a:r>
              <a:rPr lang="es-ES" sz="1050" dirty="0" err="1"/>
              <a:t>sections</a:t>
            </a:r>
            <a:r>
              <a:rPr lang="es-ES" sz="1050" dirty="0"/>
              <a:t> in </a:t>
            </a:r>
            <a:r>
              <a:rPr lang="es-ES" sz="1050" dirty="0" err="1"/>
              <a:t>Latin</a:t>
            </a:r>
            <a:r>
              <a:rPr lang="es-ES" sz="1050" dirty="0"/>
              <a:t> </a:t>
            </a:r>
            <a:r>
              <a:rPr lang="es-ES" sz="1050" dirty="0" err="1"/>
              <a:t>America</a:t>
            </a:r>
            <a:r>
              <a:rPr lang="es-ES" sz="1050" dirty="0"/>
              <a:t>: a </a:t>
            </a:r>
            <a:r>
              <a:rPr lang="es-ES" sz="1050" dirty="0" err="1"/>
              <a:t>cluster</a:t>
            </a:r>
            <a:r>
              <a:rPr lang="es-ES" sz="1050" dirty="0"/>
              <a:t> </a:t>
            </a:r>
            <a:r>
              <a:rPr lang="es-ES" sz="1050" dirty="0" err="1"/>
              <a:t>randomised</a:t>
            </a:r>
            <a:r>
              <a:rPr lang="es-ES" sz="1050" dirty="0"/>
              <a:t> </a:t>
            </a:r>
            <a:r>
              <a:rPr lang="es-ES" sz="1050" dirty="0" err="1"/>
              <a:t>controlled</a:t>
            </a:r>
            <a:r>
              <a:rPr lang="es-ES" sz="1050" dirty="0"/>
              <a:t> trial. Lancet 2004 Jun 12;363(9425):1934-40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779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écnicas para suavizar la cicatriz de cesárea">
            <a:extLst>
              <a:ext uri="{FF2B5EF4-FFF2-40B4-BE49-F238E27FC236}">
                <a16:creationId xmlns:a16="http://schemas.microsoft.com/office/drawing/2014/main" id="{501D4707-E581-47EE-A819-E558358B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57FC47F-CCDC-4B27-8A20-AD807E366A8C}"/>
              </a:ext>
            </a:extLst>
          </p:cNvPr>
          <p:cNvSpPr/>
          <p:nvPr/>
        </p:nvSpPr>
        <p:spPr>
          <a:xfrm>
            <a:off x="321886" y="477049"/>
            <a:ext cx="11548207" cy="623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AACD57-1716-4403-A48C-9CDBA70BE7E7}"/>
              </a:ext>
            </a:extLst>
          </p:cNvPr>
          <p:cNvSpPr txBox="1"/>
          <p:nvPr/>
        </p:nvSpPr>
        <p:spPr>
          <a:xfrm>
            <a:off x="4619887" y="546832"/>
            <a:ext cx="2952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CONCLUSIONES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F29485-547E-46C6-8961-7B2365D59E3D}"/>
              </a:ext>
            </a:extLst>
          </p:cNvPr>
          <p:cNvSpPr txBox="1"/>
          <p:nvPr/>
        </p:nvSpPr>
        <p:spPr>
          <a:xfrm>
            <a:off x="544274" y="2704011"/>
            <a:ext cx="1142595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Lo importante no es reducir al máximo la tasa de cesáreas, sino </a:t>
            </a:r>
            <a:r>
              <a:rPr lang="es-ES" b="1" u="sng" dirty="0"/>
              <a:t>adecuarlas a una correcta indicación</a:t>
            </a:r>
            <a:r>
              <a:rPr lang="es-ES" dirty="0"/>
              <a:t>, con el objetivo final de disminuir la morbimortalidad materna y fetal.</a:t>
            </a:r>
          </a:p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900" b="1" u="sng" dirty="0"/>
              <a:t>Estandarizar, basar en evidencias y evaluar periódicamente la adecuación de las indicaciones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Proceso continuo integrado en la práctica cotidiana que permita corregir de forma dinámica las fluctuaciones observadas y garantizar una homogeneidad en la asistencia.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De cara al futuro nos planteamos llegar al objetivo de adecuación del 100% en las cesáreas programadas y 90% en las urgentes, adoptando indicaciones clínicas inequívocas de cesárea y con un ambiente de trabajo en equipo.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E07D61-B8BE-4894-88F5-24D65C75B98D}"/>
              </a:ext>
            </a:extLst>
          </p:cNvPr>
          <p:cNvSpPr txBox="1"/>
          <p:nvPr/>
        </p:nvSpPr>
        <p:spPr>
          <a:xfrm>
            <a:off x="544274" y="1654049"/>
            <a:ext cx="1110342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¿Las cesáreas practicadas en nuestro hospital se indican correctamente de acuerdo a criterios fundamentados en pruebas científicas de adecuación?</a:t>
            </a:r>
          </a:p>
        </p:txBody>
      </p:sp>
      <p:pic>
        <p:nvPicPr>
          <p:cNvPr id="21" name="Picture 2" descr="Resultado de imagen de trabajo en equipo">
            <a:extLst>
              <a:ext uri="{FF2B5EF4-FFF2-40B4-BE49-F238E27FC236}">
                <a16:creationId xmlns:a16="http://schemas.microsoft.com/office/drawing/2014/main" id="{473D155E-CB66-4CFA-A2F0-C2873946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5" y="5820792"/>
            <a:ext cx="1210765" cy="8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F513E6C2-D8E4-442F-900D-3EBFA238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786B193-C09E-4BCC-B94C-AF763BEE5147}"/>
              </a:ext>
            </a:extLst>
          </p:cNvPr>
          <p:cNvSpPr/>
          <p:nvPr/>
        </p:nvSpPr>
        <p:spPr>
          <a:xfrm>
            <a:off x="4750903" y="304115"/>
            <a:ext cx="2690191" cy="7386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A66337-6592-4227-BE29-2963EC88AA3E}"/>
              </a:ext>
            </a:extLst>
          </p:cNvPr>
          <p:cNvSpPr txBox="1"/>
          <p:nvPr/>
        </p:nvSpPr>
        <p:spPr>
          <a:xfrm>
            <a:off x="5247860" y="442470"/>
            <a:ext cx="19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CESÁREA</a:t>
            </a:r>
            <a:endParaRPr lang="es-ES" sz="2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DCF99B-1D32-4303-A8E6-099A89330B77}"/>
              </a:ext>
            </a:extLst>
          </p:cNvPr>
          <p:cNvSpPr txBox="1"/>
          <p:nvPr/>
        </p:nvSpPr>
        <p:spPr>
          <a:xfrm>
            <a:off x="4611735" y="1188605"/>
            <a:ext cx="4691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u="sng" dirty="0"/>
              <a:t>COMPLICACIONES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1729DC-BD32-412E-84CE-9C76AC8820AC}"/>
              </a:ext>
            </a:extLst>
          </p:cNvPr>
          <p:cNvSpPr txBox="1"/>
          <p:nvPr/>
        </p:nvSpPr>
        <p:spPr>
          <a:xfrm>
            <a:off x="834867" y="3813344"/>
            <a:ext cx="4850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Infección puerperal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Hemorragia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Tromboembolismo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Lesión de órganos subyacentes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Histerectomía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Aumento del riesgo de placentación anómala (acretismo)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Rotura uterina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Cesáreas iterativas en embarazos posteriores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Muerte materna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976B18-0305-49BF-9A5B-ADE7ED9379A7}"/>
              </a:ext>
            </a:extLst>
          </p:cNvPr>
          <p:cNvSpPr txBox="1"/>
          <p:nvPr/>
        </p:nvSpPr>
        <p:spPr>
          <a:xfrm>
            <a:off x="6910849" y="3813344"/>
            <a:ext cx="5618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Test de Apgar un 50% más 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Requieren cinco veces más asistencia respiratoria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Más riesgo de distress respiratorio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Hipertensión pulmonar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Enfermedades atópicas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Autismo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TDAH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Disminución de las tasas de lactancia materna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Más riesgo de ingreso en unidades de cuidados intensivos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62F8CE-653A-44F6-AC50-3709DC1A26CF}"/>
              </a:ext>
            </a:extLst>
          </p:cNvPr>
          <p:cNvSpPr txBox="1"/>
          <p:nvPr/>
        </p:nvSpPr>
        <p:spPr>
          <a:xfrm>
            <a:off x="245176" y="2307572"/>
            <a:ext cx="622852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El riesgo de mortalidad materna es </a:t>
            </a:r>
            <a:r>
              <a:rPr lang="es-ES" sz="2000" u="sng" dirty="0"/>
              <a:t>3,6 veces mayor</a:t>
            </a:r>
            <a:r>
              <a:rPr lang="es-ES" sz="2000" dirty="0"/>
              <a:t> después de una cesárea que tras un parto vaginal.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El riesgo de morbilidad materna severa asociado a la cesárea electiva es superior al del parto vaginal </a:t>
            </a:r>
            <a:r>
              <a:rPr lang="es-ES" sz="2000" b="1" dirty="0"/>
              <a:t>(NE 2b)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11A4A6-3434-44E9-86EA-C092BDBC01E0}"/>
              </a:ext>
            </a:extLst>
          </p:cNvPr>
          <p:cNvSpPr txBox="1"/>
          <p:nvPr/>
        </p:nvSpPr>
        <p:spPr>
          <a:xfrm>
            <a:off x="6659058" y="2307571"/>
            <a:ext cx="528776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En mujeres de bajo riesgo, la cesárea electiva se asocia a una tasa </a:t>
            </a:r>
            <a:r>
              <a:rPr lang="es-ES" sz="2000" u="sng" dirty="0"/>
              <a:t>2,4 veces mayor</a:t>
            </a:r>
            <a:r>
              <a:rPr lang="es-ES" sz="2000" dirty="0"/>
              <a:t> de mortalidad neonatal en comparación con el parto vaginal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E24D8CD-B9BB-4B5B-83E2-2CCD379184ED}"/>
              </a:ext>
            </a:extLst>
          </p:cNvPr>
          <p:cNvSpPr/>
          <p:nvPr/>
        </p:nvSpPr>
        <p:spPr>
          <a:xfrm>
            <a:off x="1431215" y="1617409"/>
            <a:ext cx="2690191" cy="523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316D069-0130-4D02-8AB3-0EA77A57B3CB}"/>
              </a:ext>
            </a:extLst>
          </p:cNvPr>
          <p:cNvSpPr/>
          <p:nvPr/>
        </p:nvSpPr>
        <p:spPr>
          <a:xfrm>
            <a:off x="8325599" y="1597429"/>
            <a:ext cx="2690191" cy="523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42615B-329F-478C-90F8-DA80DE6D986E}"/>
              </a:ext>
            </a:extLst>
          </p:cNvPr>
          <p:cNvSpPr txBox="1"/>
          <p:nvPr/>
        </p:nvSpPr>
        <p:spPr>
          <a:xfrm>
            <a:off x="1921544" y="1663573"/>
            <a:ext cx="170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MATERNAS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412947-AA23-4A30-B6C9-361D49E20C37}"/>
              </a:ext>
            </a:extLst>
          </p:cNvPr>
          <p:cNvSpPr txBox="1"/>
          <p:nvPr/>
        </p:nvSpPr>
        <p:spPr>
          <a:xfrm>
            <a:off x="8786191" y="1652526"/>
            <a:ext cx="197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NEONATALES</a:t>
            </a:r>
          </a:p>
        </p:txBody>
      </p:sp>
    </p:spTree>
    <p:extLst>
      <p:ext uri="{BB962C8B-B14F-4D97-AF65-F5344CB8AC3E}">
        <p14:creationId xmlns:p14="http://schemas.microsoft.com/office/powerpoint/2010/main" val="18159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BE6C5E40-42ED-44FB-BB04-1FFB7E818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03BAD2-7338-4B65-9DD8-376DC5A7FECB}"/>
              </a:ext>
            </a:extLst>
          </p:cNvPr>
          <p:cNvSpPr txBox="1"/>
          <p:nvPr/>
        </p:nvSpPr>
        <p:spPr>
          <a:xfrm>
            <a:off x="648780" y="673889"/>
            <a:ext cx="1089442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 </a:t>
            </a:r>
            <a:r>
              <a:rPr lang="es-ES" sz="2000" b="1" dirty="0"/>
              <a:t>Son medidas realistas y, por lo tanto, perfectamente aplicables en la práctica diaria de cualquier servicio de obstetricia. La idea es que puedan servir de orientación y estímulo para aquellos grupos de trabajo interesados en practicar una obstetricia basada en conceptos actuales, evitando la realización de cesáreas innecesarias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2FAD0A-7651-42A0-8E00-783498069304}"/>
              </a:ext>
            </a:extLst>
          </p:cNvPr>
          <p:cNvSpPr txBox="1"/>
          <p:nvPr/>
        </p:nvSpPr>
        <p:spPr>
          <a:xfrm>
            <a:off x="980327" y="2671207"/>
            <a:ext cx="5512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Cuanto mayor es la variabilidad presente, mayor es la oportunidad de mejora 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b="1" dirty="0">
                <a:sym typeface="Wingdings" panose="05000000000000000000" pitchFamily="2" charset="2"/>
              </a:rPr>
              <a:t>N</a:t>
            </a:r>
            <a:r>
              <a:rPr lang="es-ES" sz="2000" b="1" dirty="0"/>
              <a:t>o cesar en el intento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D5B3DD-3EE6-4A5B-B528-01AEB7CB2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82" t="19115" r="7717" b="18245"/>
          <a:stretch/>
        </p:blipFill>
        <p:spPr>
          <a:xfrm>
            <a:off x="7053290" y="2351313"/>
            <a:ext cx="4489912" cy="42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E2D7D4-AB65-409E-9366-5708315621FD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 GRACIAS</a:t>
            </a:r>
          </a:p>
        </p:txBody>
      </p:sp>
      <p:pic>
        <p:nvPicPr>
          <p:cNvPr id="8194" name="Picture 2" descr="Resultado de imagen de ESTRATEGIAS PARA DISMINUIR EL ÍNDICE DE CESÁREAS">
            <a:extLst>
              <a:ext uri="{FF2B5EF4-FFF2-40B4-BE49-F238E27FC236}">
                <a16:creationId xmlns:a16="http://schemas.microsoft.com/office/drawing/2014/main" id="{7ED7E7F2-F360-41B8-9874-3484D351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68882" y="772077"/>
            <a:ext cx="5455917" cy="30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6C76C81-B365-4685-9847-BE26E3D4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1699579"/>
            <a:ext cx="5455917" cy="12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9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écnicas para suavizar la cicatriz de cesárea">
            <a:extLst>
              <a:ext uri="{FF2B5EF4-FFF2-40B4-BE49-F238E27FC236}">
                <a16:creationId xmlns:a16="http://schemas.microsoft.com/office/drawing/2014/main" id="{EF8BBBCC-EEE1-4A2B-BAF7-F7344D2BC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6B290A-64DA-4FC2-8BB2-19EF7FB18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8" t="30887" r="30847" b="49964"/>
          <a:stretch/>
        </p:blipFill>
        <p:spPr>
          <a:xfrm>
            <a:off x="1563757" y="3519857"/>
            <a:ext cx="9210260" cy="15584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08B5AE-365E-4078-9E9A-35DD36DB9C36}"/>
              </a:ext>
            </a:extLst>
          </p:cNvPr>
          <p:cNvSpPr txBox="1"/>
          <p:nvPr/>
        </p:nvSpPr>
        <p:spPr>
          <a:xfrm>
            <a:off x="331304" y="752819"/>
            <a:ext cx="11728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900" dirty="0"/>
              <a:t>La </a:t>
            </a:r>
            <a:r>
              <a:rPr lang="es-ES" sz="1900" b="1" dirty="0">
                <a:solidFill>
                  <a:srgbClr val="FF0000"/>
                </a:solidFill>
              </a:rPr>
              <a:t>tasa de cesáreas</a:t>
            </a:r>
            <a:r>
              <a:rPr lang="es-ES" sz="1900" dirty="0"/>
              <a:t> puede reducirse de manera segura a través de intervenciones que implican a los trabajadores de la salud, mediante el análisis y la modificación de su práctica.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1600" dirty="0"/>
              <a:t>(No encontraron diferencias significativas en mortalidad perinatal y neonatal, ingresos maternos en UCI ni morbilidad materna ni perinatal)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C30859-1E31-4146-94A8-9B7DA4FB0C79}"/>
              </a:ext>
            </a:extLst>
          </p:cNvPr>
          <p:cNvSpPr txBox="1"/>
          <p:nvPr/>
        </p:nvSpPr>
        <p:spPr>
          <a:xfrm>
            <a:off x="647859" y="5644991"/>
            <a:ext cx="1047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Un estudio mostró una reducción significativa de la mortalidad perinatal asociada a la reducción de la tasa de cesáreas.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38D290-C466-4509-9E41-517C8146AECC}"/>
              </a:ext>
            </a:extLst>
          </p:cNvPr>
          <p:cNvSpPr txBox="1"/>
          <p:nvPr/>
        </p:nvSpPr>
        <p:spPr>
          <a:xfrm>
            <a:off x="647859" y="1673937"/>
            <a:ext cx="10855028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Los resultados sugieren que las </a:t>
            </a:r>
            <a:r>
              <a:rPr lang="es-ES" sz="2000" b="1" u="sng" dirty="0"/>
              <a:t>estrategias multifacéticas</a:t>
            </a:r>
            <a:r>
              <a:rPr lang="es-ES" dirty="0"/>
              <a:t>, fundamentadas en la auditoría y la información detallada, son la base para mejorar la práctica clínica y reducir de forma efectiva las tasas de cesáreas. </a:t>
            </a:r>
          </a:p>
        </p:txBody>
      </p:sp>
    </p:spTree>
    <p:extLst>
      <p:ext uri="{BB962C8B-B14F-4D97-AF65-F5344CB8AC3E}">
        <p14:creationId xmlns:p14="http://schemas.microsoft.com/office/powerpoint/2010/main" val="126162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2064DDDC-2B90-4BE4-9F1A-203215B76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2B74AC-779D-4F3D-B0DB-CE894CA4A313}"/>
              </a:ext>
            </a:extLst>
          </p:cNvPr>
          <p:cNvSpPr txBox="1"/>
          <p:nvPr/>
        </p:nvSpPr>
        <p:spPr>
          <a:xfrm>
            <a:off x="1523993" y="715617"/>
            <a:ext cx="889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Las cesáreas son eficaces para salvar la vida de las madres y los neonatos solamente cuando son necesarias por motivos médicos. </a:t>
            </a:r>
            <a:r>
              <a:rPr lang="es-ES" sz="1600" i="1" dirty="0"/>
              <a:t>(Declaración de la OMS sobre tasas de cesárea)</a:t>
            </a:r>
            <a:endParaRPr lang="es-ES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273E2F-9E24-45E4-853E-D0673A6CC343}"/>
              </a:ext>
            </a:extLst>
          </p:cNvPr>
          <p:cNvSpPr txBox="1"/>
          <p:nvPr/>
        </p:nvSpPr>
        <p:spPr>
          <a:xfrm>
            <a:off x="669227" y="2313176"/>
            <a:ext cx="1060173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2000" b="1" u="sng" dirty="0"/>
          </a:p>
          <a:p>
            <a:pPr algn="ctr"/>
            <a:r>
              <a:rPr lang="es-ES" sz="2000" b="1" u="sng" dirty="0"/>
              <a:t>La OMS refiere como criterio de calidad una tasa de cesáreas del </a:t>
            </a:r>
            <a:r>
              <a:rPr lang="es-ES" sz="2000" b="1" u="sng" dirty="0">
                <a:solidFill>
                  <a:srgbClr val="FF0000"/>
                </a:solidFill>
              </a:rPr>
              <a:t>15 %</a:t>
            </a:r>
            <a:r>
              <a:rPr lang="es-ES" sz="2000" dirty="0"/>
              <a:t>, basándose en el número de mujeres en quienes se prevén complicaciones potencialmente mortales durante el parto. 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Sin embargo, la tasa de cesáreas en Europa se sitúa en un </a:t>
            </a:r>
            <a:r>
              <a:rPr lang="es-ES" sz="2000" b="1" u="sng" dirty="0">
                <a:solidFill>
                  <a:srgbClr val="FF0000"/>
                </a:solidFill>
              </a:rPr>
              <a:t>25.2%</a:t>
            </a:r>
            <a:r>
              <a:rPr lang="es-ES" sz="2000" dirty="0"/>
              <a:t>. </a:t>
            </a:r>
          </a:p>
          <a:p>
            <a:pPr algn="ctr"/>
            <a:endParaRPr lang="es-ES" sz="20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38002E4-3F8B-444C-958E-7916EBA85B85}"/>
              </a:ext>
            </a:extLst>
          </p:cNvPr>
          <p:cNvSpPr/>
          <p:nvPr/>
        </p:nvSpPr>
        <p:spPr>
          <a:xfrm>
            <a:off x="419086" y="1896301"/>
            <a:ext cx="11102020" cy="277274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06A094-B756-4079-8D4A-131EA7C7D3DE}"/>
              </a:ext>
            </a:extLst>
          </p:cNvPr>
          <p:cNvSpPr txBox="1"/>
          <p:nvPr/>
        </p:nvSpPr>
        <p:spPr>
          <a:xfrm>
            <a:off x="921034" y="2533968"/>
            <a:ext cx="10164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 Es necesario establecer </a:t>
            </a:r>
            <a:r>
              <a:rPr lang="es-ES" sz="2400" b="1" u="sng" dirty="0"/>
              <a:t>criterios uniformes, consensuados y basados en pruebas científicas</a:t>
            </a:r>
            <a:r>
              <a:rPr lang="es-ES" sz="2400" b="1" dirty="0"/>
              <a:t> para adoptar indicaciones inequívocas de cesárea y poder así reducir la variabilidad en esta práctica que repercute notablemente en la calidad de vida de las mujeres y los recién nacidos</a:t>
            </a:r>
          </a:p>
        </p:txBody>
      </p:sp>
      <p:pic>
        <p:nvPicPr>
          <p:cNvPr id="11" name="Picture 2" descr="Resultado de imagen de embarazo">
            <a:extLst>
              <a:ext uri="{FF2B5EF4-FFF2-40B4-BE49-F238E27FC236}">
                <a16:creationId xmlns:a16="http://schemas.microsoft.com/office/drawing/2014/main" id="{2E54396C-38E3-4CB0-9AAD-B6CB0576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7" y="5144806"/>
            <a:ext cx="2537799" cy="14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écnicas para suavizar la cicatriz de cesárea">
            <a:extLst>
              <a:ext uri="{FF2B5EF4-FFF2-40B4-BE49-F238E27FC236}">
                <a16:creationId xmlns:a16="http://schemas.microsoft.com/office/drawing/2014/main" id="{971F6CB8-14C6-48AC-AB3A-14D9E3BDC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74D5B86-0AC9-49E4-A275-A2706B7DED30}"/>
              </a:ext>
            </a:extLst>
          </p:cNvPr>
          <p:cNvSpPr/>
          <p:nvPr/>
        </p:nvSpPr>
        <p:spPr>
          <a:xfrm>
            <a:off x="987286" y="1236720"/>
            <a:ext cx="10217426" cy="878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D9038-CA47-452B-A861-4E38D55DC189}"/>
              </a:ext>
            </a:extLst>
          </p:cNvPr>
          <p:cNvSpPr txBox="1"/>
          <p:nvPr/>
        </p:nvSpPr>
        <p:spPr>
          <a:xfrm>
            <a:off x="312488" y="2172420"/>
            <a:ext cx="1198551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700" u="sng" dirty="0"/>
              <a:t>Objetivo principal</a:t>
            </a:r>
            <a:r>
              <a:rPr lang="es-ES" sz="1700" dirty="0"/>
              <a:t>:</a:t>
            </a:r>
          </a:p>
          <a:p>
            <a:endParaRPr lang="es-ES" sz="1700" dirty="0"/>
          </a:p>
          <a:p>
            <a:r>
              <a:rPr lang="es-ES" sz="1600" dirty="0"/>
              <a:t>Analizar en nuestro hospital la tasa de cesáreas brutas, urgentes y programadas en los últimos 7 años y sus cifras de adecuación.</a:t>
            </a:r>
          </a:p>
          <a:p>
            <a:endParaRPr lang="es-ES" sz="17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700" u="sng" dirty="0"/>
              <a:t>Objetivos secundarios</a:t>
            </a:r>
            <a:r>
              <a:rPr lang="es-ES" sz="1700" dirty="0"/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1700" dirty="0"/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Establecer puntos de autoevaluación y desarrollo de acciones de mejora.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Realizar un uso racional de la cesárea para disminuir la variabilidad en la práctica clínica y evitar la realización de cesáreas practicadas con indicación médica inadecuada.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Mejorar la calidad de la atención sanitaria a nuestras pacientes en el momento del parto.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841A84-D3A0-447E-A821-2BF00F0E579A}"/>
              </a:ext>
            </a:extLst>
          </p:cNvPr>
          <p:cNvSpPr txBox="1"/>
          <p:nvPr/>
        </p:nvSpPr>
        <p:spPr>
          <a:xfrm>
            <a:off x="312488" y="356755"/>
            <a:ext cx="115670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  En nuestro hospital llevamos a cabo un estudio…</a:t>
            </a:r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E571A3-2181-4BCF-83FE-7570A7B4CBB9}"/>
              </a:ext>
            </a:extLst>
          </p:cNvPr>
          <p:cNvSpPr txBox="1"/>
          <p:nvPr/>
        </p:nvSpPr>
        <p:spPr>
          <a:xfrm>
            <a:off x="1086677" y="1321871"/>
            <a:ext cx="100186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Revisamos de forma prospectiva todas las cesáreas realizadas en nuestro servicio durante el periodo de </a:t>
            </a:r>
            <a:r>
              <a:rPr lang="es-ES" sz="2000" b="1" u="sng" dirty="0"/>
              <a:t>2012 a 2018</a:t>
            </a:r>
            <a:r>
              <a:rPr lang="es-ES" sz="2000" b="1" dirty="0"/>
              <a:t>, así como sus indicaciones y adecuación a las mismas.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515AD3-9DA6-4F7C-8FC0-AE54643A9769}"/>
              </a:ext>
            </a:extLst>
          </p:cNvPr>
          <p:cNvSpPr txBox="1"/>
          <p:nvPr/>
        </p:nvSpPr>
        <p:spPr>
          <a:xfrm>
            <a:off x="685267" y="5409808"/>
            <a:ext cx="11033498" cy="1261884"/>
          </a:xfrm>
          <a:prstGeom prst="rect">
            <a:avLst/>
          </a:prstGeom>
          <a:solidFill>
            <a:srgbClr val="9AE06A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 analizaron un total de </a:t>
            </a:r>
            <a:r>
              <a:rPr lang="es-ES" sz="2000" b="1" dirty="0"/>
              <a:t>2.195 cesáreas</a:t>
            </a:r>
            <a:r>
              <a:rPr lang="es-ES" dirty="0"/>
              <a:t>. 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    </a:t>
            </a:r>
            <a:r>
              <a:rPr lang="es-ES" sz="1900" dirty="0"/>
              <a:t>Se aplicaron los </a:t>
            </a:r>
            <a:r>
              <a:rPr lang="es-ES" sz="1900" u="sng" dirty="0"/>
              <a:t>criterios de adecuación de cesáreas establecidos</a:t>
            </a:r>
            <a:r>
              <a:rPr lang="es-ES" sz="1900" dirty="0"/>
              <a:t>, permitiendo calificar cada indicación como adecuada e inadecuada e identificando a su vez la causa de la eventual inadecuación.</a:t>
            </a:r>
          </a:p>
        </p:txBody>
      </p:sp>
    </p:spTree>
    <p:extLst>
      <p:ext uri="{BB962C8B-B14F-4D97-AF65-F5344CB8AC3E}">
        <p14:creationId xmlns:p14="http://schemas.microsoft.com/office/powerpoint/2010/main" val="29361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1C989E7E-323B-489A-949D-32D0FE20C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1AD034-C7EC-42AF-8627-DAD95503BA6B}"/>
              </a:ext>
            </a:extLst>
          </p:cNvPr>
          <p:cNvSpPr txBox="1"/>
          <p:nvPr/>
        </p:nvSpPr>
        <p:spPr>
          <a:xfrm>
            <a:off x="516835" y="2146852"/>
            <a:ext cx="11362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u="sng" dirty="0"/>
              <a:t>Ritmo sinusoide</a:t>
            </a:r>
            <a:r>
              <a:rPr lang="es-ES" dirty="0"/>
              <a:t>.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u="sng" dirty="0"/>
              <a:t>Bradicardia mantenida</a:t>
            </a:r>
            <a:r>
              <a:rPr lang="es-ES" dirty="0"/>
              <a:t> (FCF &lt;100 lpm por encima de 5-7 min) que no esté en relación con hipertonía uterina, taquisistolia o hipotensión materna. </a:t>
            </a:r>
          </a:p>
          <a:p>
            <a:pPr lvl="0"/>
            <a:r>
              <a:rPr lang="es-ES" dirty="0"/>
              <a:t>     Si existe hipotensión, se debe tratar con sueroterapia. Si se produce como consecuencia de hipertonía o polisistolia, realizar uteroinhibición con Ritodrine (1 ampolla en 250 cc de suero a 60 ml/h) o Atosiban iv </a:t>
            </a:r>
            <a:r>
              <a:rPr lang="es-ES" sz="1600" dirty="0"/>
              <a:t>(bolo de 6.75 mg. en 0.9 ml</a:t>
            </a:r>
            <a:r>
              <a:rPr lang="es-ES" dirty="0"/>
              <a:t>).</a:t>
            </a:r>
            <a:endParaRPr lang="es-ES" sz="1600" dirty="0"/>
          </a:p>
          <a:p>
            <a:r>
              <a:rPr lang="es-ES" dirty="0"/>
              <a:t> 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Realizar </a:t>
            </a:r>
            <a:r>
              <a:rPr lang="es-ES" b="1" dirty="0">
                <a:solidFill>
                  <a:srgbClr val="FF0000"/>
                </a:solidFill>
              </a:rPr>
              <a:t>pH intraparto</a:t>
            </a:r>
            <a:r>
              <a:rPr lang="es-ES" dirty="0"/>
              <a:t> (si las condiciones cervicales lo permiten) en:</a:t>
            </a: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/>
              <a:t>Ritmo silente durante &gt; 30 min </a:t>
            </a:r>
            <a:r>
              <a:rPr lang="es-ES_tradnl" dirty="0"/>
              <a:t>que no mejora tras estimulación fetal ni administración de S. glucosado iv</a:t>
            </a:r>
            <a:r>
              <a:rPr lang="es-ES" dirty="0"/>
              <a:t>.</a:t>
            </a: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/>
              <a:t>Deceleraciones variables en &gt; 30% de las contracciones.</a:t>
            </a: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/>
              <a:t>Presencia de </a:t>
            </a:r>
            <a:r>
              <a:rPr lang="es-ES" dirty="0" err="1"/>
              <a:t>DIPs</a:t>
            </a:r>
            <a:r>
              <a:rPr lang="es-ES" dirty="0"/>
              <a:t> II.</a:t>
            </a: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/>
              <a:t>Taquicardia fetal sin reactividad (&gt; 160 lpm).</a:t>
            </a:r>
            <a:endParaRPr lang="es-ES" sz="16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AD5AACF-19B8-468B-A2F4-3C9E802BFF21}"/>
              </a:ext>
            </a:extLst>
          </p:cNvPr>
          <p:cNvSpPr/>
          <p:nvPr/>
        </p:nvSpPr>
        <p:spPr>
          <a:xfrm>
            <a:off x="1659293" y="1352365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B34F4E-A25F-40B9-869D-3F9A7B65E704}"/>
              </a:ext>
            </a:extLst>
          </p:cNvPr>
          <p:cNvSpPr txBox="1"/>
          <p:nvPr/>
        </p:nvSpPr>
        <p:spPr>
          <a:xfrm>
            <a:off x="1961321" y="1370212"/>
            <a:ext cx="936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ESTÁNDAR DE RIESGO DE PÉRDIDA DEL BIENESTAR FETAL (RPBF)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C0F3F8-3C7A-446F-B28C-1A2DB4BC016D}"/>
              </a:ext>
            </a:extLst>
          </p:cNvPr>
          <p:cNvSpPr/>
          <p:nvPr/>
        </p:nvSpPr>
        <p:spPr>
          <a:xfrm>
            <a:off x="321896" y="297327"/>
            <a:ext cx="11548207" cy="7243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E17D2D-1340-4F88-95D5-60930E395152}"/>
              </a:ext>
            </a:extLst>
          </p:cNvPr>
          <p:cNvSpPr txBox="1"/>
          <p:nvPr/>
        </p:nvSpPr>
        <p:spPr>
          <a:xfrm>
            <a:off x="2792345" y="425470"/>
            <a:ext cx="741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 CRITERIOS CLÍNICOS ESTANDARIZADOS </a:t>
            </a:r>
            <a:endParaRPr lang="es-ES" sz="4000" b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CBB048C-84E9-4752-91BF-BD0E3CECFDB5}"/>
              </a:ext>
            </a:extLst>
          </p:cNvPr>
          <p:cNvSpPr/>
          <p:nvPr/>
        </p:nvSpPr>
        <p:spPr>
          <a:xfrm>
            <a:off x="7132449" y="4493209"/>
            <a:ext cx="1510747" cy="792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246ADC-0053-48E6-9016-CD7E665DED7C}"/>
              </a:ext>
            </a:extLst>
          </p:cNvPr>
          <p:cNvSpPr txBox="1"/>
          <p:nvPr/>
        </p:nvSpPr>
        <p:spPr>
          <a:xfrm>
            <a:off x="6980049" y="4541292"/>
            <a:ext cx="18155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/>
              <a:t>No realizar pH intraparto tras recuperación LCF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1B785D-8DBA-49A0-9F56-A53022BB6D2A}"/>
              </a:ext>
            </a:extLst>
          </p:cNvPr>
          <p:cNvSpPr/>
          <p:nvPr/>
        </p:nvSpPr>
        <p:spPr>
          <a:xfrm>
            <a:off x="764782" y="5513769"/>
            <a:ext cx="11114729" cy="927652"/>
          </a:xfrm>
          <a:prstGeom prst="rect">
            <a:avLst/>
          </a:prstGeom>
          <a:solidFill>
            <a:srgbClr val="E3EF4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9F6355-9E35-439B-BB01-047FF991CF72}"/>
              </a:ext>
            </a:extLst>
          </p:cNvPr>
          <p:cNvSpPr txBox="1"/>
          <p:nvPr/>
        </p:nvSpPr>
        <p:spPr>
          <a:xfrm>
            <a:off x="764782" y="5664531"/>
            <a:ext cx="11003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b="1" dirty="0"/>
              <a:t>Se debe indicar cesárea si se cumple alguno de los dos primeros criterios, si el resultado del pH intraparto es &lt; 7,20 o cuando la dilatación no permita la realización de un pH y el registro sea patológico</a:t>
            </a:r>
          </a:p>
          <a:p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3FBAD97-9899-40F6-A12B-A0ABD72B5AD4}"/>
              </a:ext>
            </a:extLst>
          </p:cNvPr>
          <p:cNvSpPr/>
          <p:nvPr/>
        </p:nvSpPr>
        <p:spPr>
          <a:xfrm>
            <a:off x="9231202" y="4476546"/>
            <a:ext cx="1510747" cy="792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DE6398-31DC-41E5-A98A-C651FA129216}"/>
              </a:ext>
            </a:extLst>
          </p:cNvPr>
          <p:cNvSpPr txBox="1"/>
          <p:nvPr/>
        </p:nvSpPr>
        <p:spPr>
          <a:xfrm>
            <a:off x="9304088" y="4625930"/>
            <a:ext cx="136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Monitorización interna </a:t>
            </a:r>
          </a:p>
        </p:txBody>
      </p:sp>
    </p:spTree>
    <p:extLst>
      <p:ext uri="{BB962C8B-B14F-4D97-AF65-F5344CB8AC3E}">
        <p14:creationId xmlns:p14="http://schemas.microsoft.com/office/powerpoint/2010/main" val="414050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C5252D43-D7C7-47EA-B779-AE93B61F6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975EA54-5803-478E-9121-286D3DEADA41}"/>
              </a:ext>
            </a:extLst>
          </p:cNvPr>
          <p:cNvSpPr/>
          <p:nvPr/>
        </p:nvSpPr>
        <p:spPr>
          <a:xfrm>
            <a:off x="1557120" y="498003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6E742B-EF44-45BF-AF1A-71ACBB34FB40}"/>
              </a:ext>
            </a:extLst>
          </p:cNvPr>
          <p:cNvSpPr txBox="1"/>
          <p:nvPr/>
        </p:nvSpPr>
        <p:spPr>
          <a:xfrm>
            <a:off x="2564296" y="552529"/>
            <a:ext cx="706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ESTÁNDAR PARTO ESTACIONADO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4FD45A-9614-4824-8E8A-8DAC9BF99967}"/>
              </a:ext>
            </a:extLst>
          </p:cNvPr>
          <p:cNvSpPr txBox="1"/>
          <p:nvPr/>
        </p:nvSpPr>
        <p:spPr>
          <a:xfrm>
            <a:off x="665389" y="1505158"/>
            <a:ext cx="11118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Cuando habiéndose establecido condiciones de trabajo activo de parto, pasen </a:t>
            </a:r>
            <a:r>
              <a:rPr lang="es-ES" sz="2000" b="1" u="sng" dirty="0"/>
              <a:t>&gt; 4 horas</a:t>
            </a:r>
            <a:r>
              <a:rPr lang="es-ES" b="1" dirty="0"/>
              <a:t> </a:t>
            </a:r>
            <a:r>
              <a:rPr lang="es-ES" dirty="0"/>
              <a:t>sin progresión de las condiciones obstétricas y de la dilatación, con dinámica activa de parto (3 contracciones cada 10 minutos) y bolsa amniótica rota.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En cesárea anterior será de </a:t>
            </a:r>
            <a:r>
              <a:rPr lang="es-ES" sz="2000" b="1" u="sng" dirty="0"/>
              <a:t>3 horas</a:t>
            </a:r>
            <a:r>
              <a:rPr lang="es-ES" sz="2000" dirty="0"/>
              <a:t> </a:t>
            </a:r>
            <a:r>
              <a:rPr lang="es-ES" dirty="0"/>
              <a:t>y en presentación de nalgas será de </a:t>
            </a:r>
            <a:r>
              <a:rPr lang="es-ES" sz="2000" b="1" u="sng" dirty="0"/>
              <a:t>2 horas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368BD7-7704-4D79-A7F3-DF94E24659A7}"/>
              </a:ext>
            </a:extLst>
          </p:cNvPr>
          <p:cNvSpPr txBox="1"/>
          <p:nvPr/>
        </p:nvSpPr>
        <p:spPr>
          <a:xfrm>
            <a:off x="665389" y="4488110"/>
            <a:ext cx="110097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Cuando tras </a:t>
            </a:r>
            <a:r>
              <a:rPr lang="es-ES" sz="2000" b="1" u="sng" dirty="0"/>
              <a:t>18 horas</a:t>
            </a:r>
            <a:r>
              <a:rPr lang="es-ES" dirty="0"/>
              <a:t> de dinámica uterina activa (2-3 contracciones de más de 40 mm de Hg en 10 min o más de 80 U Montevideo) + oxitocina + bolsa rota o dosis máxima de oxitocina (5UI Syntocinon en 500 cc de suero a 240 ml/h) no se hayan alcanzado condiciones establecidas de parto: cérvix borrado y con 3 cm de dilatación.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    Se acortará a </a:t>
            </a:r>
            <a:r>
              <a:rPr lang="es-ES" sz="2000" b="1" u="sng" dirty="0"/>
              <a:t>12 horas</a:t>
            </a:r>
            <a:r>
              <a:rPr lang="es-ES" dirty="0"/>
              <a:t> en caso de cesárea anterior.</a:t>
            </a:r>
          </a:p>
          <a:p>
            <a:r>
              <a:rPr lang="es-ES" dirty="0"/>
              <a:t>   </a:t>
            </a:r>
          </a:p>
          <a:p>
            <a:pPr algn="ctr"/>
            <a:r>
              <a:rPr lang="es-ES" sz="1700" dirty="0"/>
              <a:t>(Los tiempos de preinducción o maduración cervical con prostaglandinas o balón de Cook no cuentan)</a:t>
            </a:r>
          </a:p>
          <a:p>
            <a:endParaRPr lang="es-ES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50867CA-CE2C-4D50-9CA5-BE87C1DD4469}"/>
              </a:ext>
            </a:extLst>
          </p:cNvPr>
          <p:cNvSpPr/>
          <p:nvPr/>
        </p:nvSpPr>
        <p:spPr>
          <a:xfrm>
            <a:off x="1557120" y="3565279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551307-DFCE-4279-BD36-4D5416B62790}"/>
              </a:ext>
            </a:extLst>
          </p:cNvPr>
          <p:cNvSpPr txBox="1"/>
          <p:nvPr/>
        </p:nvSpPr>
        <p:spPr>
          <a:xfrm>
            <a:off x="2564295" y="3596057"/>
            <a:ext cx="706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ESTÁNDAR FRACASO DE INDUCCIÓN </a:t>
            </a:r>
          </a:p>
        </p:txBody>
      </p:sp>
    </p:spTree>
    <p:extLst>
      <p:ext uri="{BB962C8B-B14F-4D97-AF65-F5344CB8AC3E}">
        <p14:creationId xmlns:p14="http://schemas.microsoft.com/office/powerpoint/2010/main" val="20291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écnicas para suavizar la cicatriz de cesárea">
            <a:extLst>
              <a:ext uri="{FF2B5EF4-FFF2-40B4-BE49-F238E27FC236}">
                <a16:creationId xmlns:a16="http://schemas.microsoft.com/office/drawing/2014/main" id="{3AE0AF6C-4215-4A9D-87FF-6F261AA2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2977E8C-8854-4CDD-B976-49BC703A427D}"/>
              </a:ext>
            </a:extLst>
          </p:cNvPr>
          <p:cNvSpPr/>
          <p:nvPr/>
        </p:nvSpPr>
        <p:spPr>
          <a:xfrm>
            <a:off x="1557118" y="387750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8A9F79-23D4-44A2-AE56-090A41B367F1}"/>
              </a:ext>
            </a:extLst>
          </p:cNvPr>
          <p:cNvSpPr txBox="1"/>
          <p:nvPr/>
        </p:nvSpPr>
        <p:spPr>
          <a:xfrm>
            <a:off x="2564293" y="418527"/>
            <a:ext cx="706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ESTÁNDAR DESPROPORCIÓN PÉLVICO-FETAL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0FC53F-529F-41BA-9734-3877CB68F6B5}"/>
              </a:ext>
            </a:extLst>
          </p:cNvPr>
          <p:cNvSpPr txBox="1"/>
          <p:nvPr/>
        </p:nvSpPr>
        <p:spPr>
          <a:xfrm>
            <a:off x="702359" y="1298710"/>
            <a:ext cx="10787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Cuando en </a:t>
            </a:r>
            <a:r>
              <a:rPr lang="es-ES" sz="2000" b="1" u="sng" dirty="0"/>
              <a:t>dilatación completa, dinámica activa y pujos activos</a:t>
            </a:r>
            <a:r>
              <a:rPr lang="es-ES" dirty="0"/>
              <a:t>, el punto guía de la presentación no pase de </a:t>
            </a:r>
            <a:r>
              <a:rPr lang="es-ES" u="sng" dirty="0"/>
              <a:t>III plano de Hodge</a:t>
            </a:r>
            <a:r>
              <a:rPr lang="es-ES" dirty="0"/>
              <a:t> tras un periodo de tiempo que será diferente según la paridad y la analgesia:</a:t>
            </a:r>
          </a:p>
          <a:p>
            <a:endParaRPr lang="es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4A2507E-7D28-4884-82D5-175771069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93909"/>
              </p:ext>
            </p:extLst>
          </p:nvPr>
        </p:nvGraphicFramePr>
        <p:xfrm>
          <a:off x="2969360" y="2114318"/>
          <a:ext cx="6253266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706">
                  <a:extLst>
                    <a:ext uri="{9D8B030D-6E8A-4147-A177-3AD203B41FA5}">
                      <a16:colId xmlns:a16="http://schemas.microsoft.com/office/drawing/2014/main" val="2480647456"/>
                    </a:ext>
                  </a:extLst>
                </a:gridCol>
                <a:gridCol w="1133805">
                  <a:extLst>
                    <a:ext uri="{9D8B030D-6E8A-4147-A177-3AD203B41FA5}">
                      <a16:colId xmlns:a16="http://schemas.microsoft.com/office/drawing/2014/main" val="2634103815"/>
                    </a:ext>
                  </a:extLst>
                </a:gridCol>
                <a:gridCol w="1888418">
                  <a:extLst>
                    <a:ext uri="{9D8B030D-6E8A-4147-A177-3AD203B41FA5}">
                      <a16:colId xmlns:a16="http://schemas.microsoft.com/office/drawing/2014/main" val="2384927747"/>
                    </a:ext>
                  </a:extLst>
                </a:gridCol>
                <a:gridCol w="1628337">
                  <a:extLst>
                    <a:ext uri="{9D8B030D-6E8A-4147-A177-3AD203B41FA5}">
                      <a16:colId xmlns:a16="http://schemas.microsoft.com/office/drawing/2014/main" val="2706588861"/>
                    </a:ext>
                  </a:extLst>
                </a:gridCol>
              </a:tblGrid>
              <a:tr h="336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Expulsivo pasivo (horas)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Expulsivo activo (horas)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662894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Nulíparas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202550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Sin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2086267"/>
                  </a:ext>
                </a:extLst>
              </a:tr>
              <a:tr h="336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Multíparas/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Cesárea anterior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 epidural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6736787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Sin epidural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86194657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Nalgas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 epidural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1:30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556369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4623A6-587A-4F5E-B6C6-1170D7A3E4E9}"/>
              </a:ext>
            </a:extLst>
          </p:cNvPr>
          <p:cNvSpPr/>
          <p:nvPr/>
        </p:nvSpPr>
        <p:spPr>
          <a:xfrm>
            <a:off x="1557113" y="4154307"/>
            <a:ext cx="9077759" cy="523220"/>
          </a:xfrm>
          <a:prstGeom prst="roundRect">
            <a:avLst/>
          </a:prstGeom>
          <a:solidFill>
            <a:srgbClr val="AFD498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8F3A23-D3F7-482F-94EC-1F4E27D29131}"/>
              </a:ext>
            </a:extLst>
          </p:cNvPr>
          <p:cNvSpPr txBox="1"/>
          <p:nvPr/>
        </p:nvSpPr>
        <p:spPr>
          <a:xfrm>
            <a:off x="2564293" y="4181769"/>
            <a:ext cx="706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ESTÁNDAR MISCELÁNEA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2167A1-DC1A-4E26-B117-A91B3BA65B5E}"/>
              </a:ext>
            </a:extLst>
          </p:cNvPr>
          <p:cNvSpPr txBox="1"/>
          <p:nvPr/>
        </p:nvSpPr>
        <p:spPr>
          <a:xfrm>
            <a:off x="702359" y="4789712"/>
            <a:ext cx="1163540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Malposiciones</a:t>
            </a:r>
            <a:r>
              <a:rPr lang="es-ES" sz="1700" dirty="0"/>
              <a:t>: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s-ES" sz="1700" dirty="0"/>
              <a:t>Presentación de frente.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s-ES" sz="1700" dirty="0"/>
              <a:t>Presentación de cara mento-posterior. </a:t>
            </a:r>
          </a:p>
          <a:p>
            <a:pPr lvl="0" hangingPunct="0"/>
            <a:endParaRPr lang="es-ES" sz="17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Prolapso de cordón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Hemorragia vaginal activa en trabajo de parto (sospecha de placenta previa, DPPNI, vasa previa)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Eclampsia</a:t>
            </a:r>
          </a:p>
          <a:p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F3202E2-9CCB-4C5C-B4CB-3632EAE9BB33}"/>
              </a:ext>
            </a:extLst>
          </p:cNvPr>
          <p:cNvSpPr/>
          <p:nvPr/>
        </p:nvSpPr>
        <p:spPr>
          <a:xfrm>
            <a:off x="8647043" y="4891959"/>
            <a:ext cx="3114261" cy="1205948"/>
          </a:xfrm>
          <a:prstGeom prst="ellipse">
            <a:avLst/>
          </a:prstGeom>
          <a:solidFill>
            <a:srgbClr val="FFE18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CF54C0-8BE5-47E0-A2A6-9837B9BE40C3}"/>
              </a:ext>
            </a:extLst>
          </p:cNvPr>
          <p:cNvSpPr txBox="1"/>
          <p:nvPr/>
        </p:nvSpPr>
        <p:spPr>
          <a:xfrm>
            <a:off x="8859077" y="5082236"/>
            <a:ext cx="2690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La presentación de frente o cara mento-posterior persistente hasta </a:t>
            </a:r>
            <a:r>
              <a:rPr lang="es-ES_tradnl" sz="1400" u="sng" dirty="0"/>
              <a:t>dilatación completa</a:t>
            </a:r>
            <a:r>
              <a:rPr lang="es-ES_tradnl" sz="1400" dirty="0"/>
              <a:t> es indicación de cesárea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43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3354</Words>
  <Application>Microsoft Office PowerPoint</Application>
  <PresentationFormat>Panorámica</PresentationFormat>
  <Paragraphs>594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Corcuera Diez</dc:creator>
  <cp:lastModifiedBy>Sara Corcuera Diez</cp:lastModifiedBy>
  <cp:revision>23</cp:revision>
  <dcterms:created xsi:type="dcterms:W3CDTF">2019-10-24T09:41:19Z</dcterms:created>
  <dcterms:modified xsi:type="dcterms:W3CDTF">2019-10-26T00:53:46Z</dcterms:modified>
</cp:coreProperties>
</file>