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6.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66" r:id="rId3"/>
    <p:sldId id="344" r:id="rId4"/>
    <p:sldId id="330" r:id="rId5"/>
    <p:sldId id="333" r:id="rId6"/>
    <p:sldId id="334" r:id="rId7"/>
    <p:sldId id="336" r:id="rId8"/>
    <p:sldId id="337" r:id="rId9"/>
    <p:sldId id="339" r:id="rId10"/>
    <p:sldId id="359" r:id="rId11"/>
    <p:sldId id="342" r:id="rId12"/>
    <p:sldId id="343" r:id="rId13"/>
    <p:sldId id="345" r:id="rId14"/>
    <p:sldId id="268" r:id="rId15"/>
    <p:sldId id="262" r:id="rId16"/>
    <p:sldId id="284" r:id="rId17"/>
    <p:sldId id="273" r:id="rId18"/>
    <p:sldId id="278" r:id="rId19"/>
    <p:sldId id="321" r:id="rId20"/>
    <p:sldId id="325" r:id="rId21"/>
    <p:sldId id="293" r:id="rId22"/>
    <p:sldId id="295" r:id="rId23"/>
    <p:sldId id="297" r:id="rId24"/>
    <p:sldId id="296" r:id="rId25"/>
    <p:sldId id="299" r:id="rId26"/>
    <p:sldId id="323" r:id="rId27"/>
    <p:sldId id="300" r:id="rId28"/>
    <p:sldId id="301" r:id="rId29"/>
    <p:sldId id="303" r:id="rId30"/>
    <p:sldId id="322" r:id="rId31"/>
    <p:sldId id="304" r:id="rId32"/>
    <p:sldId id="305" r:id="rId33"/>
    <p:sldId id="324" r:id="rId34"/>
    <p:sldId id="367" r:id="rId35"/>
    <p:sldId id="315" r:id="rId36"/>
    <p:sldId id="316" r:id="rId37"/>
    <p:sldId id="317" r:id="rId38"/>
    <p:sldId id="318" r:id="rId39"/>
    <p:sldId id="320" r:id="rId40"/>
    <p:sldId id="307" r:id="rId41"/>
    <p:sldId id="309" r:id="rId42"/>
    <p:sldId id="313" r:id="rId43"/>
    <p:sldId id="310" r:id="rId44"/>
    <p:sldId id="266" r:id="rId45"/>
    <p:sldId id="350" r:id="rId46"/>
    <p:sldId id="365" r:id="rId47"/>
    <p:sldId id="352" r:id="rId48"/>
    <p:sldId id="351" r:id="rId49"/>
    <p:sldId id="354" r:id="rId50"/>
    <p:sldId id="346" r:id="rId51"/>
    <p:sldId id="348" r:id="rId52"/>
    <p:sldId id="368" r:id="rId53"/>
    <p:sldId id="357" r:id="rId54"/>
    <p:sldId id="358" r:id="rId55"/>
    <p:sldId id="369" r:id="rId56"/>
    <p:sldId id="312" r:id="rId57"/>
    <p:sldId id="355" r:id="rId58"/>
    <p:sldId id="356" r:id="rId5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C2C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60" autoAdjust="0"/>
  </p:normalViewPr>
  <p:slideViewPr>
    <p:cSldViewPr snapToGrid="0">
      <p:cViewPr>
        <p:scale>
          <a:sx n="62" d="100"/>
          <a:sy n="62" d="100"/>
        </p:scale>
        <p:origin x="-1020" y="-168"/>
      </p:cViewPr>
      <p:guideLst>
        <p:guide orient="horz" pos="2160"/>
        <p:guide pos="3840"/>
      </p:guideLst>
    </p:cSldViewPr>
  </p:slideViewPr>
  <p:notesTextViewPr>
    <p:cViewPr>
      <p:scale>
        <a:sx n="1" d="1"/>
        <a:sy n="1" d="1"/>
      </p:scale>
      <p:origin x="0" y="0"/>
    </p:cViewPr>
  </p:notesTextViewPr>
  <p:sorterViewPr>
    <p:cViewPr>
      <p:scale>
        <a:sx n="66" d="100"/>
        <a:sy n="66" d="100"/>
      </p:scale>
      <p:origin x="0" y="69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394AFA-96D9-4B99-A87B-CF181BA0E037}" type="datetimeFigureOut">
              <a:rPr lang="es-ES" smtClean="0"/>
              <a:pPr/>
              <a:t>03/11/2021</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5BE0DE-2BEB-4444-AD08-D4CD09C760AF}" type="slidenum">
              <a:rPr lang="es-ES" smtClean="0"/>
              <a:pPr/>
              <a:t>‹Nº›</a:t>
            </a:fld>
            <a:endParaRPr lang="es-ES"/>
          </a:p>
        </p:txBody>
      </p:sp>
    </p:spTree>
    <p:extLst>
      <p:ext uri="{BB962C8B-B14F-4D97-AF65-F5344CB8AC3E}">
        <p14:creationId xmlns:p14="http://schemas.microsoft.com/office/powerpoint/2010/main" xmlns="" val="419025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1</a:t>
            </a:fld>
            <a:endParaRPr lang="es-ES"/>
          </a:p>
        </p:txBody>
      </p:sp>
    </p:spTree>
    <p:extLst>
      <p:ext uri="{BB962C8B-B14F-4D97-AF65-F5344CB8AC3E}">
        <p14:creationId xmlns:p14="http://schemas.microsoft.com/office/powerpoint/2010/main" xmlns="" val="234429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39</a:t>
            </a:fld>
            <a:endParaRPr lang="es-ES"/>
          </a:p>
        </p:txBody>
      </p:sp>
    </p:spTree>
    <p:extLst>
      <p:ext uri="{BB962C8B-B14F-4D97-AF65-F5344CB8AC3E}">
        <p14:creationId xmlns:p14="http://schemas.microsoft.com/office/powerpoint/2010/main" xmlns="" val="10422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marR="0" lvl="0" indent="-228600" algn="l" defTabSz="914400" rtl="0" eaLnBrk="1" fontAlgn="base" latinLnBrk="0" hangingPunct="1">
              <a:lnSpc>
                <a:spcPct val="90000"/>
              </a:lnSpc>
              <a:spcBef>
                <a:spcPts val="1000"/>
              </a:spcBef>
              <a:spcAft>
                <a:spcPts val="0"/>
              </a:spcAft>
              <a:buClrTx/>
              <a:buSzTx/>
              <a:buFont typeface="Wingdings" pitchFamily="2" charset="2"/>
              <a:buChar char="Ø"/>
              <a:tabLst/>
              <a:defRPr/>
            </a:pPr>
            <a:r>
              <a:rPr kumimoji="0" lang="es-ES" sz="1200" b="0" i="0" u="none" strike="noStrike" kern="1200" cap="none" spc="0" normalizeH="0" baseline="0" noProof="0" dirty="0" smtClean="0">
                <a:ln>
                  <a:noFill/>
                </a:ln>
                <a:solidFill>
                  <a:schemeClr val="tx1"/>
                </a:solidFill>
                <a:effectLst/>
                <a:uLnTx/>
                <a:uFillTx/>
                <a:latin typeface="+mn-lt"/>
                <a:ea typeface="+mn-ea"/>
                <a:cs typeface="+mn-cs"/>
              </a:rPr>
              <a:t>resultado&gt;=ASCUS-&gt; </a:t>
            </a:r>
            <a:r>
              <a:rPr kumimoji="0" lang="es-ES" sz="1200" b="1" i="0" u="none" strike="noStrike" kern="1200" cap="none" spc="0" normalizeH="0" baseline="0" noProof="0" dirty="0" smtClean="0">
                <a:ln>
                  <a:noFill/>
                </a:ln>
                <a:solidFill>
                  <a:schemeClr val="accent1"/>
                </a:solidFill>
                <a:effectLst/>
                <a:uLnTx/>
                <a:uFillTx/>
                <a:latin typeface="+mn-lt"/>
                <a:ea typeface="+mn-ea"/>
                <a:cs typeface="+mn-cs"/>
              </a:rPr>
              <a:t>DERIVAR ESPECIALIZADA</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4D5BE0DE-2BEB-4444-AD08-D4CD09C760AF}" type="slidenum">
              <a:rPr lang="es-ES" smtClean="0"/>
              <a:pPr/>
              <a:t>41</a:t>
            </a:fld>
            <a:endParaRPr lang="es-ES"/>
          </a:p>
        </p:txBody>
      </p:sp>
    </p:spTree>
    <p:extLst>
      <p:ext uri="{BB962C8B-B14F-4D97-AF65-F5344CB8AC3E}">
        <p14:creationId xmlns:p14="http://schemas.microsoft.com/office/powerpoint/2010/main" xmlns="" val="214781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En el postparto, se recomienda colposcopia no antes de 4 semanas tras el parto. Si se ve lesión, se recomienda tratamiento o evaluación diagnóstica completa (cito, HPV y biopsia). Si no se ve lesión, se recomienda evaluación completa y no se recomienda tratamiento acelerado Aunque la tasa de lesiones </a:t>
            </a:r>
            <a:r>
              <a:rPr lang="es-ES" dirty="0" err="1" smtClean="0"/>
              <a:t>premalignas</a:t>
            </a:r>
            <a:r>
              <a:rPr lang="es-ES" dirty="0" smtClean="0"/>
              <a:t> en el embarazo no es elevada en este grupo de pacientes, la hiperemia y otros cambios fisiológicos del embarazo pueden dificultar la detección y la evaluación </a:t>
            </a:r>
            <a:r>
              <a:rPr lang="es-ES" dirty="0" err="1" smtClean="0"/>
              <a:t>colposcópica</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43</a:t>
            </a:fld>
            <a:endParaRPr lang="es-ES"/>
          </a:p>
        </p:txBody>
      </p:sp>
    </p:spTree>
    <p:extLst>
      <p:ext uri="{BB962C8B-B14F-4D97-AF65-F5344CB8AC3E}">
        <p14:creationId xmlns:p14="http://schemas.microsoft.com/office/powerpoint/2010/main" xmlns="" val="317751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Aunque la citología tiene buena especificidad y puede ayudar a estimar el riesgo a 5 años, su baja sensibilidad y valor predictivo negativo reducen su utilidad para la estimación de riesgo a largo plazo</a:t>
            </a:r>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46</a:t>
            </a:fld>
            <a:endParaRPr lang="es-ES"/>
          </a:p>
        </p:txBody>
      </p:sp>
    </p:spTree>
    <p:extLst>
      <p:ext uri="{BB962C8B-B14F-4D97-AF65-F5344CB8AC3E}">
        <p14:creationId xmlns:p14="http://schemas.microsoft.com/office/powerpoint/2010/main" xmlns="" val="317631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0" i="0" kern="1200" dirty="0" smtClean="0">
                <a:solidFill>
                  <a:schemeClr val="tx1"/>
                </a:solidFill>
                <a:latin typeface="+mn-lt"/>
                <a:ea typeface="+mn-ea"/>
                <a:cs typeface="+mn-cs"/>
              </a:rPr>
              <a:t>El síndrome WHIM (verrugas, </a:t>
            </a:r>
            <a:r>
              <a:rPr lang="es-ES" sz="1200" b="0" i="0" kern="1200" dirty="0" err="1" smtClean="0">
                <a:solidFill>
                  <a:schemeClr val="tx1"/>
                </a:solidFill>
                <a:latin typeface="+mn-lt"/>
                <a:ea typeface="+mn-ea"/>
                <a:cs typeface="+mn-cs"/>
              </a:rPr>
              <a:t>hipogammaglobulinemia</a:t>
            </a:r>
            <a:r>
              <a:rPr lang="es-ES" sz="1200" b="0" i="0" kern="1200" dirty="0" smtClean="0">
                <a:solidFill>
                  <a:schemeClr val="tx1"/>
                </a:solidFill>
                <a:latin typeface="+mn-lt"/>
                <a:ea typeface="+mn-ea"/>
                <a:cs typeface="+mn-cs"/>
              </a:rPr>
              <a:t>, infecciones y </a:t>
            </a:r>
            <a:r>
              <a:rPr lang="es-ES" sz="1200" b="0" i="0" kern="1200" dirty="0" err="1" smtClean="0">
                <a:solidFill>
                  <a:schemeClr val="tx1"/>
                </a:solidFill>
                <a:latin typeface="+mn-lt"/>
                <a:ea typeface="+mn-ea"/>
                <a:cs typeface="+mn-cs"/>
              </a:rPr>
              <a:t>mielocatexis</a:t>
            </a:r>
            <a:r>
              <a:rPr lang="es-ES" sz="1200" b="0" i="0" kern="1200" dirty="0" smtClean="0">
                <a:solidFill>
                  <a:schemeClr val="tx1"/>
                </a:solidFill>
                <a:latin typeface="+mn-lt"/>
                <a:ea typeface="+mn-ea"/>
                <a:cs typeface="+mn-cs"/>
              </a:rPr>
              <a:t>) es una enfermedad inmunitaria congénita </a:t>
            </a:r>
            <a:r>
              <a:rPr lang="es-ES" sz="1200" b="0" i="0" kern="1200" dirty="0" err="1" smtClean="0">
                <a:solidFill>
                  <a:schemeClr val="tx1"/>
                </a:solidFill>
                <a:latin typeface="+mn-lt"/>
                <a:ea typeface="+mn-ea"/>
                <a:cs typeface="+mn-cs"/>
              </a:rPr>
              <a:t>autosómica</a:t>
            </a:r>
            <a:r>
              <a:rPr lang="es-ES" sz="1200" b="0" i="0" kern="1200" dirty="0" smtClean="0">
                <a:solidFill>
                  <a:schemeClr val="tx1"/>
                </a:solidFill>
                <a:latin typeface="+mn-lt"/>
                <a:ea typeface="+mn-ea"/>
                <a:cs typeface="+mn-cs"/>
              </a:rPr>
              <a:t> dominante caracterizada por la retención anómala de los </a:t>
            </a:r>
            <a:r>
              <a:rPr lang="es-ES" sz="1200" b="0" i="0" kern="1200" dirty="0" err="1" smtClean="0">
                <a:solidFill>
                  <a:schemeClr val="tx1"/>
                </a:solidFill>
                <a:latin typeface="+mn-lt"/>
                <a:ea typeface="+mn-ea"/>
                <a:cs typeface="+mn-cs"/>
              </a:rPr>
              <a:t>neutrófilos</a:t>
            </a:r>
            <a:r>
              <a:rPr lang="es-ES" sz="1200" b="0" i="0" kern="1200" dirty="0" smtClean="0">
                <a:solidFill>
                  <a:schemeClr val="tx1"/>
                </a:solidFill>
                <a:latin typeface="+mn-lt"/>
                <a:ea typeface="+mn-ea"/>
                <a:cs typeface="+mn-cs"/>
              </a:rPr>
              <a:t> maduros en la médula ósea (</a:t>
            </a:r>
            <a:r>
              <a:rPr lang="es-ES" sz="1200" b="0" i="0" kern="1200" dirty="0" err="1" smtClean="0">
                <a:solidFill>
                  <a:schemeClr val="tx1"/>
                </a:solidFill>
                <a:latin typeface="+mn-lt"/>
                <a:ea typeface="+mn-ea"/>
                <a:cs typeface="+mn-cs"/>
              </a:rPr>
              <a:t>mielocatexis</a:t>
            </a:r>
            <a:r>
              <a:rPr lang="es-ES" sz="1200" b="0" i="0" kern="1200" dirty="0" smtClean="0">
                <a:solidFill>
                  <a:schemeClr val="tx1"/>
                </a:solidFill>
                <a:latin typeface="+mn-lt"/>
                <a:ea typeface="+mn-ea"/>
                <a:cs typeface="+mn-cs"/>
              </a:rPr>
              <a:t>) con </a:t>
            </a:r>
            <a:r>
              <a:rPr lang="es-ES" sz="1200" b="0" i="0" kern="1200" dirty="0" err="1" smtClean="0">
                <a:solidFill>
                  <a:schemeClr val="tx1"/>
                </a:solidFill>
                <a:latin typeface="+mn-lt"/>
                <a:ea typeface="+mn-ea"/>
                <a:cs typeface="+mn-cs"/>
              </a:rPr>
              <a:t>hipogammaglobulinemia</a:t>
            </a:r>
            <a:r>
              <a:rPr lang="es-ES" sz="1200" b="0" i="0" kern="1200" dirty="0" smtClean="0">
                <a:solidFill>
                  <a:schemeClr val="tx1"/>
                </a:solidFill>
                <a:latin typeface="+mn-lt"/>
                <a:ea typeface="+mn-ea"/>
                <a:cs typeface="+mn-cs"/>
              </a:rPr>
              <a:t> ocasional, asociado a un aumento del riesgo de infecciones bacterianas y a lesiones inducidas por la susceptibilidad al virus del papiloma humano (HPV) (verrugas cutáneas, displasia genital y carcinoma mucoso invasivo).</a:t>
            </a:r>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51</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0" i="0" kern="1200" dirty="0" smtClean="0">
                <a:solidFill>
                  <a:schemeClr val="tx1"/>
                </a:solidFill>
                <a:latin typeface="+mn-lt"/>
                <a:ea typeface="+mn-ea"/>
                <a:cs typeface="+mn-cs"/>
              </a:rPr>
              <a:t>El </a:t>
            </a:r>
            <a:r>
              <a:rPr lang="es-ES" sz="1200" b="1" i="0" kern="1200" dirty="0" smtClean="0">
                <a:solidFill>
                  <a:schemeClr val="tx1"/>
                </a:solidFill>
                <a:latin typeface="+mn-lt"/>
                <a:ea typeface="+mn-ea"/>
                <a:cs typeface="+mn-cs"/>
              </a:rPr>
              <a:t>riesgo de aparición de cáncer de cérvix</a:t>
            </a:r>
            <a:r>
              <a:rPr lang="es-ES" sz="1200" b="0" i="0" kern="1200" dirty="0" smtClean="0">
                <a:solidFill>
                  <a:schemeClr val="tx1"/>
                </a:solidFill>
                <a:latin typeface="+mn-lt"/>
                <a:ea typeface="+mn-ea"/>
                <a:cs typeface="+mn-cs"/>
              </a:rPr>
              <a:t> entre las participantes </a:t>
            </a:r>
            <a:r>
              <a:rPr lang="es-ES" sz="1200" b="1" i="0" kern="1200" dirty="0" smtClean="0">
                <a:solidFill>
                  <a:schemeClr val="tx1"/>
                </a:solidFill>
                <a:latin typeface="+mn-lt"/>
                <a:ea typeface="+mn-ea"/>
                <a:cs typeface="+mn-cs"/>
              </a:rPr>
              <a:t>de entre 17- 30 años vacunadas</a:t>
            </a:r>
            <a:r>
              <a:rPr lang="es-ES" sz="1200" b="0" i="0" kern="1200" dirty="0" smtClean="0">
                <a:solidFill>
                  <a:schemeClr val="tx1"/>
                </a:solidFill>
                <a:latin typeface="+mn-lt"/>
                <a:ea typeface="+mn-ea"/>
                <a:cs typeface="+mn-cs"/>
              </a:rPr>
              <a:t> fue un </a:t>
            </a:r>
            <a:r>
              <a:rPr lang="es-ES" sz="1200" b="1" i="0" kern="1200" dirty="0" smtClean="0">
                <a:solidFill>
                  <a:schemeClr val="tx1"/>
                </a:solidFill>
                <a:latin typeface="+mn-lt"/>
                <a:ea typeface="+mn-ea"/>
                <a:cs typeface="+mn-cs"/>
              </a:rPr>
              <a:t>53% inferior*</a:t>
            </a:r>
            <a:r>
              <a:rPr lang="es-ES" sz="1200" b="0" i="0" kern="1200" dirty="0" smtClean="0">
                <a:solidFill>
                  <a:schemeClr val="tx1"/>
                </a:solidFill>
                <a:latin typeface="+mn-lt"/>
                <a:ea typeface="+mn-ea"/>
                <a:cs typeface="+mn-cs"/>
              </a:rPr>
              <a:t> comparado con las personas no vacunadas</a:t>
            </a:r>
            <a:r>
              <a:rPr lang="es-ES" sz="1200" b="0" i="0" kern="1200" baseline="30000" dirty="0" smtClean="0">
                <a:solidFill>
                  <a:schemeClr val="tx1"/>
                </a:solidFill>
                <a:latin typeface="+mn-lt"/>
                <a:ea typeface="+mn-ea"/>
                <a:cs typeface="+mn-cs"/>
              </a:rPr>
              <a:t>1</a:t>
            </a:r>
            <a:r>
              <a:rPr lang="es-ES" sz="1200" b="0" i="0" kern="1200" dirty="0" smtClean="0">
                <a:solidFill>
                  <a:schemeClr val="tx1"/>
                </a:solidFill>
                <a:latin typeface="+mn-lt"/>
                <a:ea typeface="+mn-ea"/>
                <a:cs typeface="+mn-cs"/>
              </a:rPr>
              <a:t>.</a:t>
            </a:r>
            <a:r>
              <a:rPr lang="es-ES" dirty="0" smtClean="0"/>
              <a:t/>
            </a:r>
            <a:br>
              <a:rPr lang="es-ES" dirty="0" smtClean="0"/>
            </a:br>
            <a:r>
              <a:rPr lang="es-ES" sz="1200" b="0" i="0" kern="1200" dirty="0" smtClean="0">
                <a:solidFill>
                  <a:schemeClr val="tx1"/>
                </a:solidFill>
                <a:latin typeface="+mn-lt"/>
                <a:ea typeface="+mn-ea"/>
                <a:cs typeface="+mn-cs"/>
              </a:rPr>
              <a:t>*Tasa de incidencia ajustada:</a:t>
            </a:r>
            <a:br>
              <a:rPr lang="es-ES" sz="1200" b="0" i="0" kern="1200" dirty="0" smtClean="0">
                <a:solidFill>
                  <a:schemeClr val="tx1"/>
                </a:solidFill>
                <a:latin typeface="+mn-lt"/>
                <a:ea typeface="+mn-ea"/>
                <a:cs typeface="+mn-cs"/>
              </a:rPr>
            </a:br>
            <a:r>
              <a:rPr lang="es-ES" sz="1200" b="0" i="0" kern="1200" dirty="0" smtClean="0">
                <a:solidFill>
                  <a:schemeClr val="tx1"/>
                </a:solidFill>
                <a:latin typeface="+mn-lt"/>
                <a:ea typeface="+mn-ea"/>
                <a:cs typeface="+mn-cs"/>
              </a:rPr>
              <a:t>0,47 (95% IC: 0,27-0,75)</a:t>
            </a:r>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57</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58</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i="1" dirty="0" smtClean="0">
                <a:solidFill>
                  <a:srgbClr val="2F5597"/>
                </a:solidFill>
              </a:rPr>
              <a:t>La conducta clínica a seguir una vez se conozcan los resultados de la pruebas de cribado se basará en las recomendaciones establecidas en las directrices promovidas por la Sociedad Americana de Colposcopia y Patología Cervical (ASCCP en sus siglas en inglés) en 2019, basadas en el riesgo inmediato o en 5 años de que la mujer desarrolle una lesión histológica CIN 3+, que incluye neoplasia </a:t>
            </a:r>
            <a:r>
              <a:rPr lang="es-ES" sz="1200" i="1" dirty="0" err="1" smtClean="0">
                <a:solidFill>
                  <a:srgbClr val="2F5597"/>
                </a:solidFill>
              </a:rPr>
              <a:t>intraepitelial</a:t>
            </a:r>
            <a:r>
              <a:rPr lang="es-ES" sz="1200" i="1" dirty="0" smtClean="0">
                <a:solidFill>
                  <a:srgbClr val="2F5597"/>
                </a:solidFill>
              </a:rPr>
              <a:t> de grado 3 (CIN3), </a:t>
            </a:r>
            <a:r>
              <a:rPr lang="es-ES" sz="1200" i="1" dirty="0" err="1" smtClean="0">
                <a:solidFill>
                  <a:srgbClr val="2F5597"/>
                </a:solidFill>
              </a:rPr>
              <a:t>adenocarcinoma</a:t>
            </a:r>
            <a:r>
              <a:rPr lang="es-ES" sz="1200" i="1" dirty="0" smtClean="0">
                <a:solidFill>
                  <a:srgbClr val="2F5597"/>
                </a:solidFill>
              </a:rPr>
              <a:t> in situ (AIS) o cáncer</a:t>
            </a:r>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6</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solidFill>
                  <a:srgbClr val="2F5597"/>
                </a:solidFill>
              </a:rPr>
              <a:t>Es decir la conducta se basa en el RIESGO y no sólo en los resultados DIAGNOSTICOS</a:t>
            </a:r>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10</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14</a:t>
            </a:fld>
            <a:endParaRPr lang="es-ES"/>
          </a:p>
        </p:txBody>
      </p:sp>
    </p:spTree>
    <p:extLst>
      <p:ext uri="{BB962C8B-B14F-4D97-AF65-F5344CB8AC3E}">
        <p14:creationId xmlns:p14="http://schemas.microsoft.com/office/powerpoint/2010/main" xmlns="" val="407236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smtClean="0">
                <a:ln>
                  <a:noFill/>
                </a:ln>
                <a:solidFill>
                  <a:schemeClr val="tx1"/>
                </a:solidFill>
                <a:effectLst/>
                <a:uLnTx/>
                <a:uFillTx/>
                <a:latin typeface="+mn-lt"/>
                <a:ea typeface="+mn-ea"/>
                <a:cs typeface="+mn-cs"/>
              </a:rPr>
              <a:t>% riesgo CIN3+ en un año y % de riesgo CIN3+ en 5 años, según las estimaciones realizadas por la American </a:t>
            </a:r>
            <a:r>
              <a:rPr kumimoji="0" lang="es-ES" sz="1200" b="0" i="0" u="none" strike="noStrike" kern="1200" cap="none" spc="0" normalizeH="0" baseline="0" noProof="0" dirty="0" err="1" smtClean="0">
                <a:ln>
                  <a:noFill/>
                </a:ln>
                <a:solidFill>
                  <a:schemeClr val="tx1"/>
                </a:solidFill>
                <a:effectLst/>
                <a:uLnTx/>
                <a:uFillTx/>
                <a:latin typeface="+mn-lt"/>
                <a:ea typeface="+mn-ea"/>
                <a:cs typeface="+mn-cs"/>
              </a:rPr>
              <a:t>Society</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1200" b="0" i="0" u="none" strike="noStrike" kern="1200" cap="none" spc="0" normalizeH="0" baseline="0" noProof="0" dirty="0" err="1" smtClean="0">
                <a:ln>
                  <a:noFill/>
                </a:ln>
                <a:solidFill>
                  <a:schemeClr val="tx1"/>
                </a:solidFill>
                <a:effectLst/>
                <a:uLnTx/>
                <a:uFillTx/>
                <a:latin typeface="+mn-lt"/>
                <a:ea typeface="+mn-ea"/>
                <a:cs typeface="+mn-cs"/>
              </a:rPr>
              <a:t>for</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1200" b="0" i="0" u="none" strike="noStrike" kern="1200" cap="none" spc="0" normalizeH="0" baseline="0" noProof="0" dirty="0" err="1" smtClean="0">
                <a:ln>
                  <a:noFill/>
                </a:ln>
                <a:solidFill>
                  <a:schemeClr val="tx1"/>
                </a:solidFill>
                <a:effectLst/>
                <a:uLnTx/>
                <a:uFillTx/>
                <a:latin typeface="+mn-lt"/>
                <a:ea typeface="+mn-ea"/>
                <a:cs typeface="+mn-cs"/>
              </a:rPr>
              <a:t>Colposcopy</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and Cervical </a:t>
            </a:r>
            <a:r>
              <a:rPr kumimoji="0" lang="es-ES" sz="1200" b="0" i="0" u="none" strike="noStrike" kern="1200" cap="none" spc="0" normalizeH="0" baseline="0" noProof="0" dirty="0" err="1" smtClean="0">
                <a:ln>
                  <a:noFill/>
                </a:ln>
                <a:solidFill>
                  <a:schemeClr val="tx1"/>
                </a:solidFill>
                <a:effectLst/>
                <a:uLnTx/>
                <a:uFillTx/>
                <a:latin typeface="+mn-lt"/>
                <a:ea typeface="+mn-ea"/>
                <a:cs typeface="+mn-cs"/>
              </a:rPr>
              <a:t>Pathology</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(ASCCP) en su guía</a:t>
            </a:r>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17</a:t>
            </a:fld>
            <a:endParaRPr lang="es-ES"/>
          </a:p>
        </p:txBody>
      </p:sp>
    </p:spTree>
    <p:extLst>
      <p:ext uri="{BB962C8B-B14F-4D97-AF65-F5344CB8AC3E}">
        <p14:creationId xmlns:p14="http://schemas.microsoft.com/office/powerpoint/2010/main" xmlns="" val="1500635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La orientación propuesta está diseñada para maximizar la prevención del cáncer de cuello uterino y minimizar los daños derivados de la realización de pruebas excesivas y del tratamiento excesivo, gestionando a las pacientes en función de su riesgo actual y futuro de CIN3+. Las pacientes de alto riesgo requieren un seguimiento más estrecho para maximizar la detección de CIN3+, mientras que las pacientes de bajo riesgo requieren menos pruebas y procedimientos.</a:t>
            </a:r>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18</a:t>
            </a:fld>
            <a:endParaRPr lang="es-ES"/>
          </a:p>
        </p:txBody>
      </p:sp>
    </p:spTree>
    <p:extLst>
      <p:ext uri="{BB962C8B-B14F-4D97-AF65-F5344CB8AC3E}">
        <p14:creationId xmlns:p14="http://schemas.microsoft.com/office/powerpoint/2010/main" xmlns="" val="316937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19</a:t>
            </a:fld>
            <a:endParaRPr lang="es-ES"/>
          </a:p>
        </p:txBody>
      </p:sp>
    </p:spTree>
    <p:extLst>
      <p:ext uri="{BB962C8B-B14F-4D97-AF65-F5344CB8AC3E}">
        <p14:creationId xmlns:p14="http://schemas.microsoft.com/office/powerpoint/2010/main" xmlns="" val="287200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La citología es menos sensible que el HPV para la detección de lesiones precancerosas, por lo que se recomienda con menores intervalos (se recomienda citología semestral, mientras que el HPV o </a:t>
            </a:r>
            <a:r>
              <a:rPr lang="es-ES" sz="1200" dirty="0" err="1" smtClean="0"/>
              <a:t>cotest</a:t>
            </a:r>
            <a:r>
              <a:rPr lang="es-ES" sz="1200" dirty="0" smtClean="0"/>
              <a:t> se recomienda al año). La citología anual corresponde a el HPV o </a:t>
            </a:r>
            <a:r>
              <a:rPr lang="es-ES" sz="1200" dirty="0" err="1" smtClean="0"/>
              <a:t>cotest</a:t>
            </a:r>
            <a:r>
              <a:rPr lang="es-ES" sz="1200" dirty="0" smtClean="0"/>
              <a:t> a los 3 años.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Llama la atención que en HPV(+) cito (-) se hubiera recomendado seguimiento a 1 año en base a su riesgo inmediato del 2.1% y su riesgo a 5 años del 4.8%. Sin embargo, dentro de este grupo los HPV16 tuvieron un riesgo inmediato del 5.3%, lo que cambió su recomendación a colposcopia.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smtClean="0"/>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37</a:t>
            </a:fld>
            <a:endParaRPr lang="es-ES"/>
          </a:p>
        </p:txBody>
      </p:sp>
    </p:spTree>
    <p:extLst>
      <p:ext uri="{BB962C8B-B14F-4D97-AF65-F5344CB8AC3E}">
        <p14:creationId xmlns:p14="http://schemas.microsoft.com/office/powerpoint/2010/main" xmlns="" val="209913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Llama la atención que en HPV(+) cito (-) se hubiera recomendado seguimiento a 1 año en base a su riesgo inmediato del 2.1% y su riesgo a 5 años del 4.8%. Sin embargo, dentro de este grupo los HPV16 tuvieron un riesgo inmediato del 5.3%, lo que cambió su recomendación a colposcopia.</a:t>
            </a:r>
          </a:p>
          <a:p>
            <a:endParaRPr lang="es-ES" dirty="0"/>
          </a:p>
        </p:txBody>
      </p:sp>
      <p:sp>
        <p:nvSpPr>
          <p:cNvPr id="4" name="3 Marcador de número de diapositiva"/>
          <p:cNvSpPr>
            <a:spLocks noGrp="1"/>
          </p:cNvSpPr>
          <p:nvPr>
            <p:ph type="sldNum" sz="quarter" idx="10"/>
          </p:nvPr>
        </p:nvSpPr>
        <p:spPr/>
        <p:txBody>
          <a:bodyPr/>
          <a:lstStyle/>
          <a:p>
            <a:fld id="{4D5BE0DE-2BEB-4444-AD08-D4CD09C760AF}" type="slidenum">
              <a:rPr lang="es-ES" smtClean="0"/>
              <a:pPr/>
              <a:t>38</a:t>
            </a:fld>
            <a:endParaRPr lang="es-ES"/>
          </a:p>
        </p:txBody>
      </p:sp>
    </p:spTree>
    <p:extLst>
      <p:ext uri="{BB962C8B-B14F-4D97-AF65-F5344CB8AC3E}">
        <p14:creationId xmlns:p14="http://schemas.microsoft.com/office/powerpoint/2010/main" xmlns="" val="412386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E8EEA34-F5CC-4A3E-821A-E6C679F2540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98A7350C-5D60-4701-A995-4098179D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D917A5B7-2F19-4B79-84E7-4526D75DBB70}"/>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5" name="Marcador de pie de página 4">
            <a:extLst>
              <a:ext uri="{FF2B5EF4-FFF2-40B4-BE49-F238E27FC236}">
                <a16:creationId xmlns="" xmlns:a16="http://schemas.microsoft.com/office/drawing/2014/main" id="{1F7BB04D-5279-452C-A2C7-DF4E1692F9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8AE34CE9-AC54-47E2-BDFA-3A71B2F316D5}"/>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86972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4A0BDE0-DBE6-42DE-B88E-3B27C63588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AB1BCB66-44E3-45F0-97CF-6E416C2F4A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A846EA7D-AB95-48B0-8ACC-3DC479138099}"/>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5" name="Marcador de pie de página 4">
            <a:extLst>
              <a:ext uri="{FF2B5EF4-FFF2-40B4-BE49-F238E27FC236}">
                <a16:creationId xmlns="" xmlns:a16="http://schemas.microsoft.com/office/drawing/2014/main" id="{07DD107F-713C-4C69-8CBD-D0AB94ADEAD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2D287246-2FCB-4A08-84DB-D650844D05E0}"/>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3326571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0194AF8-AD17-4A12-A2C9-6C63982697A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1B798307-99EF-4893-AF4B-FFAEC7776A3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9B7C41C6-6743-490C-AD8D-4D9877340982}"/>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5" name="Marcador de pie de página 4">
            <a:extLst>
              <a:ext uri="{FF2B5EF4-FFF2-40B4-BE49-F238E27FC236}">
                <a16:creationId xmlns="" xmlns:a16="http://schemas.microsoft.com/office/drawing/2014/main" id="{0C26850E-DED8-4A21-B532-7872C131C2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B9B5296C-5F7C-455B-945D-B05660550F16}"/>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160860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3A26594-233C-433C-B0E3-FC72057F93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503F1B23-7058-43C4-8E6C-8DAE55339A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BBF85720-39D9-46E9-A8AD-E73FC611F248}"/>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5" name="Marcador de pie de página 4">
            <a:extLst>
              <a:ext uri="{FF2B5EF4-FFF2-40B4-BE49-F238E27FC236}">
                <a16:creationId xmlns="" xmlns:a16="http://schemas.microsoft.com/office/drawing/2014/main" id="{5D8381DE-0C3A-4101-B1A2-6661E22F87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3C6373A3-3132-4FDC-B09F-DFB756282464}"/>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233230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7195F14-DF6F-42FA-A5AE-B0C8363D9A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42EB240B-480E-4CAC-A789-24A83900A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60E58055-584C-422D-92FC-06A741738B07}"/>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5" name="Marcador de pie de página 4">
            <a:extLst>
              <a:ext uri="{FF2B5EF4-FFF2-40B4-BE49-F238E27FC236}">
                <a16:creationId xmlns="" xmlns:a16="http://schemas.microsoft.com/office/drawing/2014/main" id="{ED560705-F2E0-4338-9DFB-17FCCF5702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E66C6A08-20E0-4936-8253-598CF32B4EFC}"/>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173906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A945D5-3364-4942-B0DC-C196774C21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669F1D46-7FD3-47A4-9A4E-4ADACC5EF8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356768BB-B78A-41EE-9760-4F40E9C9B2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ADBE539C-A7A9-48DA-AB72-FFAC3936032E}"/>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6" name="Marcador de pie de página 5">
            <a:extLst>
              <a:ext uri="{FF2B5EF4-FFF2-40B4-BE49-F238E27FC236}">
                <a16:creationId xmlns="" xmlns:a16="http://schemas.microsoft.com/office/drawing/2014/main" id="{0224B774-DE8F-4595-BF89-83C5D53811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227A5A54-82D1-4336-8BB7-F3B71B9CF497}"/>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392280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79596F-DABE-4D66-A0E4-3C9C9D5B0E0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575524BD-C694-423A-A028-300124C6B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C3D2DE82-E214-48F0-A317-AB2510DF4F6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9AAFF25C-5F9F-400E-9820-114ED56E4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5F80B84D-54D9-445F-BD04-C98C69C7465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EBBD1E3E-5041-4D5A-BDFB-53D8E832858C}"/>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8" name="Marcador de pie de página 7">
            <a:extLst>
              <a:ext uri="{FF2B5EF4-FFF2-40B4-BE49-F238E27FC236}">
                <a16:creationId xmlns="" xmlns:a16="http://schemas.microsoft.com/office/drawing/2014/main" id="{D463E780-442E-4CAE-8496-34B01F4BC0F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 xmlns:a16="http://schemas.microsoft.com/office/drawing/2014/main" id="{910D549A-732C-4424-8F6C-B2865FE1A104}"/>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261962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B92834A-ECE5-46C3-A295-AE41748C8E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A9D9C160-0CB8-4CB2-B91C-374900B23AEF}"/>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4" name="Marcador de pie de página 3">
            <a:extLst>
              <a:ext uri="{FF2B5EF4-FFF2-40B4-BE49-F238E27FC236}">
                <a16:creationId xmlns="" xmlns:a16="http://schemas.microsoft.com/office/drawing/2014/main" id="{0CA188CA-4F08-4DFF-909F-BBD38BFDFC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5170EB3B-770C-489F-A24C-5B0EE36C7C20}"/>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42081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735794-7B7A-4A4C-8742-9EE04A77FDF5}"/>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3" name="Marcador de pie de página 2">
            <a:extLst>
              <a:ext uri="{FF2B5EF4-FFF2-40B4-BE49-F238E27FC236}">
                <a16:creationId xmlns="" xmlns:a16="http://schemas.microsoft.com/office/drawing/2014/main" id="{83E6AC60-62F0-492E-9039-750B079A573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 xmlns:a16="http://schemas.microsoft.com/office/drawing/2014/main" id="{FE84C4E6-76B7-40F7-A32A-274D0964DDEC}"/>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168743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6495625-AC41-44B6-89AE-E01DCBB35A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B6248B3C-547E-40F2-B7BD-064F0AD45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C4BF377D-9EA7-4AC5-B9FA-DB9379938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EB997CED-9016-4521-A102-471438F37935}"/>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6" name="Marcador de pie de página 5">
            <a:extLst>
              <a:ext uri="{FF2B5EF4-FFF2-40B4-BE49-F238E27FC236}">
                <a16:creationId xmlns="" xmlns:a16="http://schemas.microsoft.com/office/drawing/2014/main" id="{5AF33B26-5ABC-4242-8988-110A2FF840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84B98E66-5A5F-4943-BCD9-E5EE8614804C}"/>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10290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681FB79-EAD5-4454-9DA4-22526BABDBA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1229E0FE-4A3C-4E0E-9C68-5C7057F5D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EA998D42-B210-4B4C-87D8-06AFC92B5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E2D77505-F5B0-4304-8823-7902D2A6A70F}"/>
              </a:ext>
            </a:extLst>
          </p:cNvPr>
          <p:cNvSpPr>
            <a:spLocks noGrp="1"/>
          </p:cNvSpPr>
          <p:nvPr>
            <p:ph type="dt" sz="half" idx="10"/>
          </p:nvPr>
        </p:nvSpPr>
        <p:spPr/>
        <p:txBody>
          <a:bodyPr/>
          <a:lstStyle/>
          <a:p>
            <a:fld id="{9F1E5F90-459F-4230-BAA8-4367D3FC28F3}" type="datetimeFigureOut">
              <a:rPr lang="es-ES" smtClean="0"/>
              <a:pPr/>
              <a:t>03/11/2021</a:t>
            </a:fld>
            <a:endParaRPr lang="es-ES"/>
          </a:p>
        </p:txBody>
      </p:sp>
      <p:sp>
        <p:nvSpPr>
          <p:cNvPr id="6" name="Marcador de pie de página 5">
            <a:extLst>
              <a:ext uri="{FF2B5EF4-FFF2-40B4-BE49-F238E27FC236}">
                <a16:creationId xmlns="" xmlns:a16="http://schemas.microsoft.com/office/drawing/2014/main" id="{1B4C0839-6F89-4094-B1FA-989123A36B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3739A9D6-F5CD-4937-859A-C28C16F33EF9}"/>
              </a:ext>
            </a:extLst>
          </p:cNvPr>
          <p:cNvSpPr>
            <a:spLocks noGrp="1"/>
          </p:cNvSpPr>
          <p:nvPr>
            <p:ph type="sldNum" sz="quarter" idx="12"/>
          </p:nvPr>
        </p:nvSpPr>
        <p:spPr/>
        <p:txBody>
          <a:body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32423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3ABF36F0-24BC-480C-838D-E3272F976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3B12C618-2293-48BE-B8D0-3414F4168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F9C39C57-92DF-4495-9731-A053305CC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E5F90-459F-4230-BAA8-4367D3FC28F3}" type="datetimeFigureOut">
              <a:rPr lang="es-ES" smtClean="0"/>
              <a:pPr/>
              <a:t>03/11/2021</a:t>
            </a:fld>
            <a:endParaRPr lang="es-ES"/>
          </a:p>
        </p:txBody>
      </p:sp>
      <p:sp>
        <p:nvSpPr>
          <p:cNvPr id="5" name="Marcador de pie de página 4">
            <a:extLst>
              <a:ext uri="{FF2B5EF4-FFF2-40B4-BE49-F238E27FC236}">
                <a16:creationId xmlns="" xmlns:a16="http://schemas.microsoft.com/office/drawing/2014/main" id="{7D2E2A8C-E601-465F-800A-947256F55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4AF43556-0A42-4570-BB1C-AE7385183D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156DC-1C5F-4F9F-940B-86EB8768C8ED}" type="slidenum">
              <a:rPr lang="es-ES" smtClean="0"/>
              <a:pPr/>
              <a:t>‹Nº›</a:t>
            </a:fld>
            <a:endParaRPr lang="es-ES"/>
          </a:p>
        </p:txBody>
      </p:sp>
    </p:spTree>
    <p:extLst>
      <p:ext uri="{BB962C8B-B14F-4D97-AF65-F5344CB8AC3E}">
        <p14:creationId xmlns:p14="http://schemas.microsoft.com/office/powerpoint/2010/main" xmlns="" val="316709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www.google.es/url?sa=i&amp;url=https://www.lasexta.com/noticias/sociedad/mujer-muere-cancer-despues-que-detectasen-bulto-pecho-hospital-diese-cita_201812125c1165880cf230083a70f727.html&amp;psig=AOvVaw1xfDKCixGT_hVd1fsUnmEl&amp;ust=1570483743799000&amp;source=images&amp;cd=vfe&amp;ved=0CAIQjRxqFwoTCMinuv_JiOUCFQAAAAAdAAAAAB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7.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47.pn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wdp"/><Relationship Id="rId9" Type="http://schemas.openxmlformats.org/officeDocument/2006/relationships/hyperlink" Target="mailto:agomezca@saludcastillayleon.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26EF7C6-27DF-42AB-A87C-32C91176AD83}"/>
              </a:ext>
            </a:extLst>
          </p:cNvPr>
          <p:cNvSpPr>
            <a:spLocks noGrp="1"/>
          </p:cNvSpPr>
          <p:nvPr>
            <p:ph type="ctrTitle"/>
          </p:nvPr>
        </p:nvSpPr>
        <p:spPr>
          <a:xfrm>
            <a:off x="1051560" y="1567544"/>
            <a:ext cx="9472748" cy="2312126"/>
          </a:xfrm>
        </p:spPr>
        <p:txBody>
          <a:bodyPr>
            <a:normAutofit/>
          </a:bodyPr>
          <a:lstStyle/>
          <a:p>
            <a:r>
              <a:rPr lang="es-ES" sz="4000" b="1" dirty="0" smtClean="0"/>
              <a:t>PRESENTACIÓN DEL PROGRAMA DE CRIBADO DE CANCER DE CUELLO UTERINO</a:t>
            </a:r>
            <a:br>
              <a:rPr lang="es-ES" sz="4000" b="1" dirty="0" smtClean="0"/>
            </a:br>
            <a:r>
              <a:rPr lang="es-ES" sz="4000" b="1" dirty="0" smtClean="0"/>
              <a:t>IMPORTANCIA DE LA VACUNACIÓN</a:t>
            </a:r>
            <a:br>
              <a:rPr lang="es-ES" sz="4000" b="1" dirty="0" smtClean="0"/>
            </a:br>
            <a:endParaRPr lang="es-ES" sz="4000" b="1" dirty="0"/>
          </a:p>
        </p:txBody>
      </p:sp>
      <p:sp>
        <p:nvSpPr>
          <p:cNvPr id="6" name="CuadroTexto 5"/>
          <p:cNvSpPr txBox="1"/>
          <p:nvPr/>
        </p:nvSpPr>
        <p:spPr>
          <a:xfrm>
            <a:off x="2319867" y="3335865"/>
            <a:ext cx="6604000" cy="769441"/>
          </a:xfrm>
          <a:prstGeom prst="rect">
            <a:avLst/>
          </a:prstGeom>
          <a:noFill/>
        </p:spPr>
        <p:txBody>
          <a:bodyPr wrap="square" rtlCol="0">
            <a:spAutoFit/>
          </a:bodyPr>
          <a:lstStyle/>
          <a:p>
            <a:pPr algn="ctr"/>
            <a:r>
              <a:rPr lang="es-ES" sz="4400" b="1" dirty="0" smtClean="0">
                <a:solidFill>
                  <a:srgbClr val="0070C0"/>
                </a:solidFill>
              </a:rPr>
              <a:t>1ª y 2ª </a:t>
            </a:r>
            <a:r>
              <a:rPr lang="es-ES" sz="4400" b="1" dirty="0">
                <a:solidFill>
                  <a:srgbClr val="0070C0"/>
                </a:solidFill>
              </a:rPr>
              <a:t>FASE DE CRIBADO</a:t>
            </a:r>
          </a:p>
        </p:txBody>
      </p:sp>
      <p:pic>
        <p:nvPicPr>
          <p:cNvPr id="8" name="Imagen 3"/>
          <p:cNvPicPr>
            <a:picLocks noChangeAspect="1"/>
          </p:cNvPicPr>
          <p:nvPr/>
        </p:nvPicPr>
        <p:blipFill rotWithShape="1">
          <a:blip r:embed="rId3" cstate="print">
            <a:extLst>
              <a:ext uri="{28A0092B-C50C-407E-A947-70E740481C1C}">
                <a14:useLocalDpi xmlns:a14="http://schemas.microsoft.com/office/drawing/2010/main" xmlns="" val="0"/>
              </a:ext>
            </a:extLst>
          </a:blip>
          <a:srcRect t="39384" b="42077"/>
          <a:stretch/>
        </p:blipFill>
        <p:spPr>
          <a:xfrm>
            <a:off x="7772731" y="5186889"/>
            <a:ext cx="3577734" cy="663266"/>
          </a:xfrm>
          <a:prstGeom prst="rect">
            <a:avLst/>
          </a:prstGeom>
        </p:spPr>
      </p:pic>
      <p:sp>
        <p:nvSpPr>
          <p:cNvPr id="9" name="2 Subtítulo"/>
          <p:cNvSpPr>
            <a:spLocks noGrp="1"/>
          </p:cNvSpPr>
          <p:nvPr>
            <p:ph type="subTitle" idx="1"/>
          </p:nvPr>
        </p:nvSpPr>
        <p:spPr>
          <a:xfrm>
            <a:off x="1879600" y="4385732"/>
            <a:ext cx="7450667" cy="821267"/>
          </a:xfrm>
        </p:spPr>
        <p:txBody>
          <a:bodyPr>
            <a:normAutofit/>
          </a:bodyPr>
          <a:lstStyle/>
          <a:p>
            <a:r>
              <a:rPr lang="es-ES" sz="3000" b="1" dirty="0">
                <a:solidFill>
                  <a:schemeClr val="tx1">
                    <a:lumMod val="65000"/>
                    <a:lumOff val="35000"/>
                  </a:schemeClr>
                </a:solidFill>
              </a:rPr>
              <a:t>Dra. GÓMEZ </a:t>
            </a:r>
            <a:r>
              <a:rPr lang="es-ES" sz="3000" b="1" dirty="0" smtClean="0">
                <a:solidFill>
                  <a:schemeClr val="tx1">
                    <a:lumMod val="65000"/>
                    <a:lumOff val="35000"/>
                  </a:schemeClr>
                </a:solidFill>
              </a:rPr>
              <a:t>CALVO </a:t>
            </a:r>
            <a:endParaRPr lang="es-ES" b="1" dirty="0"/>
          </a:p>
        </p:txBody>
      </p:sp>
      <p:pic>
        <p:nvPicPr>
          <p:cNvPr id="7" name="Picture 16" descr="Resultado de imagen de hospital general de segovia">
            <a:hlinkClick r:id="rId4"/>
          </p:cNvPr>
          <p:cNvPicPr>
            <a:picLocks noChangeAspect="1" noChangeArrowheads="1"/>
          </p:cNvPicPr>
          <p:nvPr/>
        </p:nvPicPr>
        <p:blipFill>
          <a:blip r:embed="rId5" cstate="print"/>
          <a:srcRect/>
          <a:stretch>
            <a:fillRect/>
          </a:stretch>
        </p:blipFill>
        <p:spPr bwMode="auto">
          <a:xfrm>
            <a:off x="327485" y="5367315"/>
            <a:ext cx="2629075" cy="1490685"/>
          </a:xfrm>
          <a:prstGeom prst="rect">
            <a:avLst/>
          </a:prstGeom>
          <a:noFill/>
        </p:spPr>
      </p:pic>
      <p:pic>
        <p:nvPicPr>
          <p:cNvPr id="1026" name="Picture 2"/>
          <p:cNvPicPr>
            <a:picLocks noChangeAspect="1" noChangeArrowheads="1"/>
          </p:cNvPicPr>
          <p:nvPr/>
        </p:nvPicPr>
        <p:blipFill>
          <a:blip r:embed="rId6" cstate="print"/>
          <a:srcRect l="26120" t="76666" r="10044" b="15000"/>
          <a:stretch>
            <a:fillRect/>
          </a:stretch>
        </p:blipFill>
        <p:spPr bwMode="auto">
          <a:xfrm>
            <a:off x="0" y="0"/>
            <a:ext cx="11993880" cy="868680"/>
          </a:xfrm>
          <a:prstGeom prst="rect">
            <a:avLst/>
          </a:prstGeom>
          <a:noFill/>
          <a:ln w="9525">
            <a:noFill/>
            <a:miter lim="800000"/>
            <a:headEnd/>
            <a:tailEnd/>
          </a:ln>
        </p:spPr>
      </p:pic>
    </p:spTree>
    <p:extLst>
      <p:ext uri="{BB962C8B-B14F-4D97-AF65-F5344CB8AC3E}">
        <p14:creationId xmlns:p14="http://schemas.microsoft.com/office/powerpoint/2010/main" xmlns="" val="1957880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a:off x="0" y="0"/>
            <a:ext cx="12744450" cy="705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782" y="1495643"/>
            <a:ext cx="10515017" cy="4681320"/>
          </a:xfrm>
        </p:spPr>
        <p:txBody>
          <a:bodyPr>
            <a:normAutofit/>
          </a:bodyPr>
          <a:lstStyle/>
          <a:p>
            <a:pPr marL="0" indent="0">
              <a:buNone/>
            </a:pPr>
            <a:r>
              <a:rPr lang="es-ES" sz="1800" b="1" u="sng" dirty="0" smtClean="0">
                <a:solidFill>
                  <a:srgbClr val="2F5597"/>
                </a:solidFill>
              </a:rPr>
              <a:t>Criterios de inclusión</a:t>
            </a:r>
            <a:endParaRPr lang="es-ES" sz="1800" b="1" u="sng" dirty="0">
              <a:solidFill>
                <a:srgbClr val="2F5597"/>
              </a:solidFill>
            </a:endParaRPr>
          </a:p>
          <a:p>
            <a:r>
              <a:rPr lang="es-ES" sz="1800" dirty="0" smtClean="0">
                <a:solidFill>
                  <a:srgbClr val="2F5597"/>
                </a:solidFill>
              </a:rPr>
              <a:t>Mujeres </a:t>
            </a:r>
            <a:r>
              <a:rPr lang="es-ES" sz="1800" dirty="0">
                <a:solidFill>
                  <a:srgbClr val="2F5597"/>
                </a:solidFill>
              </a:rPr>
              <a:t>25 -</a:t>
            </a:r>
            <a:r>
              <a:rPr lang="es-ES" sz="1800" dirty="0" smtClean="0">
                <a:solidFill>
                  <a:srgbClr val="2F5597"/>
                </a:solidFill>
              </a:rPr>
              <a:t> </a:t>
            </a:r>
            <a:r>
              <a:rPr lang="es-ES" sz="1800" dirty="0">
                <a:solidFill>
                  <a:srgbClr val="2F5597"/>
                </a:solidFill>
              </a:rPr>
              <a:t>64 años de edad (ambos incluidos</a:t>
            </a:r>
            <a:r>
              <a:rPr lang="es-ES" sz="1800" dirty="0" smtClean="0">
                <a:solidFill>
                  <a:srgbClr val="2F5597"/>
                </a:solidFill>
              </a:rPr>
              <a:t>) </a:t>
            </a:r>
            <a:r>
              <a:rPr lang="es-ES" sz="1800" dirty="0">
                <a:solidFill>
                  <a:srgbClr val="2F5597"/>
                </a:solidFill>
              </a:rPr>
              <a:t>residentes en Castilla y León, </a:t>
            </a:r>
            <a:r>
              <a:rPr lang="es-ES" sz="1800" dirty="0" smtClean="0">
                <a:solidFill>
                  <a:srgbClr val="2F5597"/>
                </a:solidFill>
              </a:rPr>
              <a:t>TIS </a:t>
            </a:r>
            <a:r>
              <a:rPr lang="es-ES" sz="1800" dirty="0">
                <a:solidFill>
                  <a:srgbClr val="2F5597"/>
                </a:solidFill>
              </a:rPr>
              <a:t>activa no provisional o temporal, sin sintomatología ginecológica, que tengan o hayan tenido relaciones sexuales </a:t>
            </a:r>
            <a:r>
              <a:rPr lang="es-ES" sz="1800" dirty="0" smtClean="0">
                <a:solidFill>
                  <a:srgbClr val="2F5597"/>
                </a:solidFill>
              </a:rPr>
              <a:t>coitales</a:t>
            </a:r>
            <a:endParaRPr lang="es-ES" sz="1800" dirty="0">
              <a:solidFill>
                <a:srgbClr val="2F5597"/>
              </a:solidFill>
            </a:endParaRPr>
          </a:p>
          <a:p>
            <a:pPr marL="0" indent="0">
              <a:buNone/>
            </a:pPr>
            <a:r>
              <a:rPr lang="es-ES" sz="1800" b="1" u="sng" dirty="0" smtClean="0">
                <a:solidFill>
                  <a:srgbClr val="2F5597"/>
                </a:solidFill>
              </a:rPr>
              <a:t>Criterios de exclusión</a:t>
            </a:r>
            <a:endParaRPr lang="es-ES" sz="1800" b="1" u="sng" dirty="0">
              <a:solidFill>
                <a:srgbClr val="2F5597"/>
              </a:solidFill>
            </a:endParaRPr>
          </a:p>
          <a:p>
            <a:r>
              <a:rPr lang="es-ES" sz="1800" dirty="0">
                <a:solidFill>
                  <a:srgbClr val="2F5597"/>
                </a:solidFill>
              </a:rPr>
              <a:t>A) </a:t>
            </a:r>
            <a:r>
              <a:rPr lang="es-ES" sz="1800" u="sng" dirty="0" smtClean="0">
                <a:solidFill>
                  <a:srgbClr val="2F5597"/>
                </a:solidFill>
              </a:rPr>
              <a:t>Permanentes</a:t>
            </a:r>
            <a:endParaRPr lang="es-ES" sz="1800" dirty="0">
              <a:solidFill>
                <a:srgbClr val="2F5597"/>
              </a:solidFill>
            </a:endParaRPr>
          </a:p>
          <a:p>
            <a:pPr lvl="1" fontAlgn="base"/>
            <a:r>
              <a:rPr lang="es-ES" sz="1600" dirty="0">
                <a:solidFill>
                  <a:srgbClr val="2F5597"/>
                </a:solidFill>
              </a:rPr>
              <a:t>Mujeres con histerectomía total (ausencia de cuello de útero</a:t>
            </a:r>
            <a:r>
              <a:rPr lang="es-ES" sz="1600" dirty="0" smtClean="0">
                <a:solidFill>
                  <a:srgbClr val="2F5597"/>
                </a:solidFill>
              </a:rPr>
              <a:t>)</a:t>
            </a:r>
            <a:endParaRPr lang="es-ES" sz="1600" dirty="0">
              <a:solidFill>
                <a:srgbClr val="2F5597"/>
              </a:solidFill>
            </a:endParaRPr>
          </a:p>
          <a:p>
            <a:pPr lvl="1" fontAlgn="base"/>
            <a:r>
              <a:rPr lang="es-ES" sz="1600" dirty="0">
                <a:solidFill>
                  <a:srgbClr val="2F5597"/>
                </a:solidFill>
              </a:rPr>
              <a:t>Diagnóstico y seguimiento de cáncer de cuello de </a:t>
            </a:r>
            <a:r>
              <a:rPr lang="es-ES" sz="1600" dirty="0" smtClean="0">
                <a:solidFill>
                  <a:srgbClr val="2F5597"/>
                </a:solidFill>
              </a:rPr>
              <a:t>útero</a:t>
            </a:r>
            <a:endParaRPr lang="es-ES" sz="1600" dirty="0">
              <a:solidFill>
                <a:srgbClr val="2F5597"/>
              </a:solidFill>
            </a:endParaRPr>
          </a:p>
          <a:p>
            <a:pPr lvl="1" fontAlgn="base"/>
            <a:r>
              <a:rPr lang="es-ES" sz="1600" dirty="0">
                <a:solidFill>
                  <a:srgbClr val="2F5597"/>
                </a:solidFill>
              </a:rPr>
              <a:t>Enfermedad terminal o </a:t>
            </a:r>
            <a:r>
              <a:rPr lang="es-ES" sz="1600" dirty="0" smtClean="0">
                <a:solidFill>
                  <a:srgbClr val="2F5597"/>
                </a:solidFill>
              </a:rPr>
              <a:t>invalidante</a:t>
            </a:r>
            <a:endParaRPr lang="es-ES" sz="1600" dirty="0">
              <a:solidFill>
                <a:srgbClr val="2F5597"/>
              </a:solidFill>
            </a:endParaRPr>
          </a:p>
          <a:p>
            <a:r>
              <a:rPr lang="es-ES" sz="1800" dirty="0">
                <a:solidFill>
                  <a:srgbClr val="2F5597"/>
                </a:solidFill>
              </a:rPr>
              <a:t>B) </a:t>
            </a:r>
            <a:r>
              <a:rPr lang="es-ES" sz="1800" u="sng" dirty="0" smtClean="0">
                <a:solidFill>
                  <a:srgbClr val="2F5597"/>
                </a:solidFill>
              </a:rPr>
              <a:t>Temporales</a:t>
            </a:r>
            <a:endParaRPr lang="es-ES" sz="1800" dirty="0">
              <a:solidFill>
                <a:srgbClr val="2F5597"/>
              </a:solidFill>
            </a:endParaRPr>
          </a:p>
          <a:p>
            <a:pPr lvl="1" fontAlgn="base"/>
            <a:r>
              <a:rPr lang="es-ES" sz="1600" dirty="0">
                <a:solidFill>
                  <a:srgbClr val="2F5597"/>
                </a:solidFill>
              </a:rPr>
              <a:t>Mujeres que nunca han tenido relaciones sexuales </a:t>
            </a:r>
            <a:r>
              <a:rPr lang="es-ES" sz="1600" dirty="0" smtClean="0">
                <a:solidFill>
                  <a:srgbClr val="2F5597"/>
                </a:solidFill>
              </a:rPr>
              <a:t>coitales</a:t>
            </a:r>
            <a:endParaRPr lang="es-ES" sz="1600" dirty="0">
              <a:solidFill>
                <a:srgbClr val="2F5597"/>
              </a:solidFill>
            </a:endParaRPr>
          </a:p>
          <a:p>
            <a:pPr lvl="1" fontAlgn="base"/>
            <a:r>
              <a:rPr lang="es-ES" sz="1600" dirty="0">
                <a:solidFill>
                  <a:srgbClr val="2F5597"/>
                </a:solidFill>
              </a:rPr>
              <a:t>Mujeres que presentan patologías o situaciones invalidantes temporales (se hará una valoración puntual de cada caso</a:t>
            </a:r>
            <a:r>
              <a:rPr lang="es-ES" sz="1600" dirty="0" smtClean="0">
                <a:solidFill>
                  <a:srgbClr val="2F5597"/>
                </a:solidFill>
              </a:rPr>
              <a:t>)</a:t>
            </a:r>
            <a:endParaRPr lang="es-ES" sz="1600" dirty="0">
              <a:solidFill>
                <a:srgbClr val="2F5597"/>
              </a:solidFill>
            </a:endParaRPr>
          </a:p>
          <a:p>
            <a:pPr lvl="1" fontAlgn="base"/>
            <a:r>
              <a:rPr lang="es-ES" sz="1600" dirty="0">
                <a:solidFill>
                  <a:srgbClr val="2F5597"/>
                </a:solidFill>
              </a:rPr>
              <a:t>Mujeres que consultan por sintomatología ginecológica </a:t>
            </a:r>
            <a:r>
              <a:rPr lang="es-ES" sz="1600" dirty="0" smtClean="0">
                <a:solidFill>
                  <a:srgbClr val="2F5597"/>
                </a:solidFill>
              </a:rPr>
              <a:t>temporal</a:t>
            </a:r>
            <a:endParaRPr lang="es-ES" sz="1600" dirty="0">
              <a:solidFill>
                <a:srgbClr val="2F5597"/>
              </a:solidFill>
            </a:endParaRPr>
          </a:p>
          <a:p>
            <a:pPr lvl="1" fontAlgn="base"/>
            <a:r>
              <a:rPr lang="es-ES" sz="1600" dirty="0">
                <a:solidFill>
                  <a:srgbClr val="2F5597"/>
                </a:solidFill>
              </a:rPr>
              <a:t>Embarazo en segundo o tercer trimestre y tres meses tras el parto o </a:t>
            </a:r>
            <a:r>
              <a:rPr lang="es-ES" sz="1600" dirty="0" smtClean="0">
                <a:solidFill>
                  <a:srgbClr val="2F5597"/>
                </a:solidFill>
              </a:rPr>
              <a:t>cesárea</a:t>
            </a:r>
            <a:endParaRPr lang="es-ES" sz="1600" dirty="0">
              <a:solidFill>
                <a:srgbClr val="2F5597"/>
              </a:solidFill>
            </a:endParaRPr>
          </a:p>
          <a:p>
            <a:endParaRPr lang="es-ES" sz="2000" dirty="0"/>
          </a:p>
        </p:txBody>
      </p:sp>
      <p:sp>
        <p:nvSpPr>
          <p:cNvPr id="4" name="Marcador de número de diapositiva 3"/>
          <p:cNvSpPr>
            <a:spLocks noGrp="1"/>
          </p:cNvSpPr>
          <p:nvPr>
            <p:ph type="sldNum" sz="quarter" idx="12"/>
          </p:nvPr>
        </p:nvSpPr>
        <p:spPr/>
        <p:txBody>
          <a:bodyPr/>
          <a:lstStyle/>
          <a:p>
            <a:fld id="{E2FCF84C-4EB8-46EC-993D-244E3CAE20B6}" type="slidenum">
              <a:rPr lang="es-ES" smtClean="0"/>
              <a:pPr/>
              <a:t>11</a:t>
            </a:fld>
            <a:endParaRPr lang="es-ES"/>
          </a:p>
        </p:txBody>
      </p:sp>
      <p:sp>
        <p:nvSpPr>
          <p:cNvPr id="6" name="CuadroTexto 5"/>
          <p:cNvSpPr txBox="1"/>
          <p:nvPr/>
        </p:nvSpPr>
        <p:spPr>
          <a:xfrm>
            <a:off x="907180" y="1025838"/>
            <a:ext cx="6031588" cy="369332"/>
          </a:xfrm>
          <a:prstGeom prst="rect">
            <a:avLst/>
          </a:prstGeom>
          <a:noFill/>
        </p:spPr>
        <p:txBody>
          <a:bodyPr wrap="none" rtlCol="0">
            <a:spAutoFit/>
          </a:bodyPr>
          <a:lstStyle/>
          <a:p>
            <a:r>
              <a:rPr lang="es-ES" b="1" dirty="0">
                <a:solidFill>
                  <a:srgbClr val="2F5597"/>
                </a:solidFill>
              </a:rPr>
              <a:t>1ª FASE DE </a:t>
            </a:r>
            <a:r>
              <a:rPr lang="es-ES" b="1" dirty="0" smtClean="0">
                <a:solidFill>
                  <a:srgbClr val="2F5597"/>
                </a:solidFill>
              </a:rPr>
              <a:t>CRIBADO: CRITERIOS DE </a:t>
            </a:r>
            <a:r>
              <a:rPr lang="es-ES" b="1" dirty="0">
                <a:solidFill>
                  <a:srgbClr val="2F5597"/>
                </a:solidFill>
              </a:rPr>
              <a:t> </a:t>
            </a:r>
            <a:r>
              <a:rPr lang="es-ES" b="1" dirty="0" smtClean="0">
                <a:solidFill>
                  <a:srgbClr val="2F5597"/>
                </a:solidFill>
              </a:rPr>
              <a:t>INCLUSION Y EXCLUSION</a:t>
            </a:r>
            <a:endParaRPr lang="es-ES" b="1" dirty="0">
              <a:solidFill>
                <a:srgbClr val="2F5597"/>
              </a:solidFill>
            </a:endParaRPr>
          </a:p>
        </p:txBody>
      </p:sp>
      <p:sp>
        <p:nvSpPr>
          <p:cNvPr id="5" name="4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pic>
        <p:nvPicPr>
          <p:cNvPr id="7" name="Picture 2"/>
          <p:cNvPicPr>
            <a:picLocks noChangeAspect="1" noChangeArrowheads="1"/>
          </p:cNvPicPr>
          <p:nvPr/>
        </p:nvPicPr>
        <p:blipFill>
          <a:blip r:embed="rId2"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extLst>
      <p:ext uri="{BB962C8B-B14F-4D97-AF65-F5344CB8AC3E}">
        <p14:creationId xmlns="" xmlns:p14="http://schemas.microsoft.com/office/powerpoint/2010/main" val="3053151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9560" y="609600"/>
            <a:ext cx="11247120" cy="5196839"/>
          </a:xfrm>
        </p:spPr>
        <p:txBody>
          <a:bodyPr>
            <a:normAutofit fontScale="92500" lnSpcReduction="20000"/>
          </a:bodyPr>
          <a:lstStyle/>
          <a:p>
            <a:pPr marL="0" indent="0">
              <a:buNone/>
            </a:pPr>
            <a:endParaRPr lang="es-ES" sz="1800" dirty="0" smtClean="0"/>
          </a:p>
          <a:p>
            <a:pPr marL="0" indent="0">
              <a:buNone/>
            </a:pPr>
            <a:r>
              <a:rPr lang="es-ES" sz="2000" dirty="0" smtClean="0">
                <a:solidFill>
                  <a:srgbClr val="2F5597"/>
                </a:solidFill>
              </a:rPr>
              <a:t>El </a:t>
            </a:r>
            <a:r>
              <a:rPr lang="es-ES" sz="2000" dirty="0">
                <a:solidFill>
                  <a:srgbClr val="2F5597"/>
                </a:solidFill>
              </a:rPr>
              <a:t>cribado debe finalizar en todo caso a la edad de 65 años siempre que se cumplan los siguientes criterios (</a:t>
            </a:r>
            <a:r>
              <a:rPr lang="es-ES" sz="2000" dirty="0" err="1">
                <a:solidFill>
                  <a:srgbClr val="2F5597"/>
                </a:solidFill>
              </a:rPr>
              <a:t>Oncoguias</a:t>
            </a:r>
            <a:r>
              <a:rPr lang="es-ES" sz="2000" dirty="0">
                <a:solidFill>
                  <a:srgbClr val="2F5597"/>
                </a:solidFill>
              </a:rPr>
              <a:t> de </a:t>
            </a:r>
            <a:r>
              <a:rPr lang="es-ES" sz="2000" dirty="0" err="1">
                <a:solidFill>
                  <a:srgbClr val="2F5597"/>
                </a:solidFill>
              </a:rPr>
              <a:t>Ginecologia</a:t>
            </a:r>
            <a:r>
              <a:rPr lang="es-ES" sz="2000" dirty="0">
                <a:solidFill>
                  <a:srgbClr val="2F5597"/>
                </a:solidFill>
              </a:rPr>
              <a:t> SEGO</a:t>
            </a:r>
            <a:r>
              <a:rPr lang="es-ES" sz="2000" dirty="0" smtClean="0">
                <a:solidFill>
                  <a:srgbClr val="2F5597"/>
                </a:solidFill>
              </a:rPr>
              <a:t>)</a:t>
            </a:r>
          </a:p>
          <a:p>
            <a:pPr marL="0" indent="0">
              <a:buNone/>
            </a:pPr>
            <a:endParaRPr lang="es-ES" sz="2000" dirty="0">
              <a:solidFill>
                <a:srgbClr val="2F5597"/>
              </a:solidFill>
            </a:endParaRPr>
          </a:p>
          <a:p>
            <a:pPr lvl="1"/>
            <a:r>
              <a:rPr lang="es-ES" sz="2000" i="1" dirty="0">
                <a:solidFill>
                  <a:srgbClr val="2F5597"/>
                </a:solidFill>
              </a:rPr>
              <a:t>Cribado previo adecuado y negativo durante los 10 años </a:t>
            </a:r>
            <a:r>
              <a:rPr lang="es-ES" sz="2000" i="1" dirty="0" smtClean="0">
                <a:solidFill>
                  <a:srgbClr val="2F5597"/>
                </a:solidFill>
              </a:rPr>
              <a:t>previos</a:t>
            </a:r>
          </a:p>
          <a:p>
            <a:pPr lvl="1"/>
            <a:endParaRPr lang="es-ES" sz="2000" i="1" dirty="0">
              <a:solidFill>
                <a:srgbClr val="2F5597"/>
              </a:solidFill>
            </a:endParaRPr>
          </a:p>
          <a:p>
            <a:pPr lvl="1"/>
            <a:r>
              <a:rPr lang="es-ES" sz="2000" i="1" dirty="0">
                <a:solidFill>
                  <a:srgbClr val="2F5597"/>
                </a:solidFill>
              </a:rPr>
              <a:t>Sin antecedentes de neoplasia cervical </a:t>
            </a:r>
            <a:r>
              <a:rPr lang="es-ES" sz="2000" i="1" dirty="0" err="1">
                <a:solidFill>
                  <a:srgbClr val="2F5597"/>
                </a:solidFill>
              </a:rPr>
              <a:t>intraepitelial</a:t>
            </a:r>
            <a:r>
              <a:rPr lang="es-ES" sz="2000" i="1" dirty="0">
                <a:solidFill>
                  <a:srgbClr val="2F5597"/>
                </a:solidFill>
              </a:rPr>
              <a:t> (</a:t>
            </a:r>
            <a:r>
              <a:rPr lang="es-ES" sz="2000" i="1" dirty="0" smtClean="0">
                <a:solidFill>
                  <a:srgbClr val="2F5597"/>
                </a:solidFill>
              </a:rPr>
              <a:t>CIN </a:t>
            </a:r>
            <a:r>
              <a:rPr lang="es-ES" sz="2000" i="1" dirty="0">
                <a:solidFill>
                  <a:srgbClr val="2F5597"/>
                </a:solidFill>
              </a:rPr>
              <a:t>II o más) o cáncer de cuello de útero tratado durante los </a:t>
            </a:r>
            <a:r>
              <a:rPr lang="es-ES" sz="2000" b="1" i="1" dirty="0">
                <a:solidFill>
                  <a:srgbClr val="2F5597"/>
                </a:solidFill>
                <a:effectLst>
                  <a:outerShdw blurRad="38100" dist="38100" dir="2700000" algn="tl">
                    <a:srgbClr val="000000">
                      <a:alpha val="43137"/>
                    </a:srgbClr>
                  </a:outerShdw>
                </a:effectLst>
              </a:rPr>
              <a:t>20 años previos</a:t>
            </a:r>
            <a:r>
              <a:rPr lang="es-ES" sz="2000" i="1" dirty="0">
                <a:solidFill>
                  <a:srgbClr val="2F5597"/>
                </a:solidFill>
              </a:rPr>
              <a:t>. </a:t>
            </a:r>
            <a:endParaRPr lang="es-ES" sz="2000" i="1" dirty="0" smtClean="0">
              <a:solidFill>
                <a:srgbClr val="2F5597"/>
              </a:solidFill>
            </a:endParaRPr>
          </a:p>
          <a:p>
            <a:pPr lvl="1"/>
            <a:endParaRPr lang="es-ES" sz="2000" i="1" dirty="0">
              <a:solidFill>
                <a:srgbClr val="2F5597"/>
              </a:solidFill>
            </a:endParaRPr>
          </a:p>
          <a:p>
            <a:pPr lvl="2" fontAlgn="base"/>
            <a:r>
              <a:rPr lang="es-ES" dirty="0">
                <a:solidFill>
                  <a:srgbClr val="2F5597"/>
                </a:solidFill>
              </a:rPr>
              <a:t>Se </a:t>
            </a:r>
            <a:r>
              <a:rPr lang="es-ES" b="1" dirty="0">
                <a:solidFill>
                  <a:srgbClr val="2F5597"/>
                </a:solidFill>
              </a:rPr>
              <a:t>considera cribado adecuado </a:t>
            </a:r>
            <a:r>
              <a:rPr lang="es-ES" dirty="0">
                <a:solidFill>
                  <a:srgbClr val="2F5597"/>
                </a:solidFill>
              </a:rPr>
              <a:t>previo negativo si en los últimos 10 años existen (incluyendo la prueba actual): </a:t>
            </a:r>
            <a:endParaRPr lang="es-ES" dirty="0" smtClean="0">
              <a:solidFill>
                <a:srgbClr val="2F5597"/>
              </a:solidFill>
            </a:endParaRPr>
          </a:p>
          <a:p>
            <a:pPr lvl="3" fontAlgn="base"/>
            <a:r>
              <a:rPr lang="es-ES" dirty="0" smtClean="0">
                <a:solidFill>
                  <a:srgbClr val="2F5597"/>
                </a:solidFill>
              </a:rPr>
              <a:t>tres </a:t>
            </a:r>
            <a:r>
              <a:rPr lang="es-ES" dirty="0">
                <a:solidFill>
                  <a:srgbClr val="2F5597"/>
                </a:solidFill>
              </a:rPr>
              <a:t>resultados citológicos consecutivos </a:t>
            </a:r>
            <a:r>
              <a:rPr lang="es-ES" dirty="0" smtClean="0">
                <a:solidFill>
                  <a:srgbClr val="2F5597"/>
                </a:solidFill>
              </a:rPr>
              <a:t>negativos</a:t>
            </a:r>
          </a:p>
          <a:p>
            <a:pPr lvl="3" fontAlgn="base"/>
            <a:r>
              <a:rPr lang="es-ES" dirty="0" smtClean="0">
                <a:solidFill>
                  <a:srgbClr val="2F5597"/>
                </a:solidFill>
              </a:rPr>
              <a:t> </a:t>
            </a:r>
            <a:r>
              <a:rPr lang="es-ES" dirty="0">
                <a:solidFill>
                  <a:srgbClr val="2F5597"/>
                </a:solidFill>
              </a:rPr>
              <a:t>dos pruebas VPH-AR negativas o dos </a:t>
            </a:r>
            <a:r>
              <a:rPr lang="es-ES" dirty="0" err="1">
                <a:solidFill>
                  <a:srgbClr val="2F5597"/>
                </a:solidFill>
              </a:rPr>
              <a:t>cotest</a:t>
            </a:r>
            <a:r>
              <a:rPr lang="es-ES" dirty="0">
                <a:solidFill>
                  <a:srgbClr val="2F5597"/>
                </a:solidFill>
              </a:rPr>
              <a:t> negativos</a:t>
            </a:r>
            <a:r>
              <a:rPr lang="es-ES" dirty="0" smtClean="0">
                <a:solidFill>
                  <a:srgbClr val="2F5597"/>
                </a:solidFill>
              </a:rPr>
              <a:t>.</a:t>
            </a:r>
          </a:p>
          <a:p>
            <a:pPr lvl="3" fontAlgn="base"/>
            <a:r>
              <a:rPr lang="es-ES" dirty="0" smtClean="0">
                <a:solidFill>
                  <a:srgbClr val="2F5597"/>
                </a:solidFill>
              </a:rPr>
              <a:t> </a:t>
            </a:r>
            <a:r>
              <a:rPr lang="es-ES" dirty="0">
                <a:solidFill>
                  <a:srgbClr val="2F5597"/>
                </a:solidFill>
              </a:rPr>
              <a:t>La última determinación de todos los supuestos debe de haber sido realizada dentro de los cinco años </a:t>
            </a:r>
            <a:r>
              <a:rPr lang="es-ES" dirty="0" smtClean="0">
                <a:solidFill>
                  <a:srgbClr val="2F5597"/>
                </a:solidFill>
              </a:rPr>
              <a:t>previos</a:t>
            </a:r>
          </a:p>
          <a:p>
            <a:pPr marL="914400" lvl="2" indent="0" fontAlgn="base">
              <a:buNone/>
            </a:pPr>
            <a:endParaRPr lang="es-ES" dirty="0"/>
          </a:p>
          <a:p>
            <a:pPr fontAlgn="base"/>
            <a:r>
              <a:rPr lang="es-ES" sz="2000" b="1" dirty="0" smtClean="0"/>
              <a:t> </a:t>
            </a:r>
            <a:r>
              <a:rPr lang="es-ES" sz="2000" b="1" dirty="0"/>
              <a:t>L</a:t>
            </a:r>
            <a:r>
              <a:rPr lang="es-ES" sz="2000" b="1" dirty="0" smtClean="0"/>
              <a:t>as </a:t>
            </a:r>
            <a:r>
              <a:rPr lang="es-ES" sz="2000" b="1" dirty="0"/>
              <a:t>mujeres con edades entre 61 hasta 65 años que cumplan los criterios previos, podrán considerarse que han finalizado el cribado de </a:t>
            </a:r>
            <a:r>
              <a:rPr lang="es-ES" sz="2000" b="1" dirty="0" smtClean="0"/>
              <a:t>CCU</a:t>
            </a:r>
            <a:endParaRPr lang="es-ES" sz="2000" dirty="0"/>
          </a:p>
          <a:p>
            <a:pPr fontAlgn="base"/>
            <a:r>
              <a:rPr lang="es-ES" sz="2000" b="1" dirty="0"/>
              <a:t>Si no se cumplen los criterios previos</a:t>
            </a:r>
            <a:r>
              <a:rPr lang="es-ES" sz="2000" dirty="0"/>
              <a:t>, </a:t>
            </a:r>
            <a:r>
              <a:rPr lang="es-ES" sz="2000" b="1" dirty="0"/>
              <a:t>se realizará un </a:t>
            </a:r>
            <a:r>
              <a:rPr lang="es-ES" sz="2000" b="1" dirty="0" err="1"/>
              <a:t>cotest</a:t>
            </a:r>
            <a:r>
              <a:rPr lang="es-ES" sz="2000" b="1" dirty="0"/>
              <a:t> en ese momento y se dará por finalizado el </a:t>
            </a:r>
            <a:r>
              <a:rPr lang="es-ES" sz="2000" b="1" dirty="0" smtClean="0"/>
              <a:t>cribado</a:t>
            </a:r>
            <a:endParaRPr lang="es-ES" sz="2000" dirty="0"/>
          </a:p>
          <a:p>
            <a:endParaRPr lang="es-ES" sz="2000" dirty="0"/>
          </a:p>
        </p:txBody>
      </p:sp>
      <p:sp>
        <p:nvSpPr>
          <p:cNvPr id="4" name="Marcador de número de diapositiva 3"/>
          <p:cNvSpPr>
            <a:spLocks noGrp="1"/>
          </p:cNvSpPr>
          <p:nvPr>
            <p:ph type="sldNum" sz="quarter" idx="12"/>
          </p:nvPr>
        </p:nvSpPr>
        <p:spPr/>
        <p:txBody>
          <a:bodyPr/>
          <a:lstStyle/>
          <a:p>
            <a:fld id="{E2FCF84C-4EB8-46EC-993D-244E3CAE20B6}" type="slidenum">
              <a:rPr lang="es-ES" smtClean="0"/>
              <a:pPr/>
              <a:t>12</a:t>
            </a:fld>
            <a:endParaRPr lang="es-ES"/>
          </a:p>
        </p:txBody>
      </p:sp>
      <p:sp>
        <p:nvSpPr>
          <p:cNvPr id="6" name="CuadroTexto 5"/>
          <p:cNvSpPr txBox="1"/>
          <p:nvPr/>
        </p:nvSpPr>
        <p:spPr>
          <a:xfrm>
            <a:off x="338158" y="372872"/>
            <a:ext cx="2880789" cy="369332"/>
          </a:xfrm>
          <a:prstGeom prst="rect">
            <a:avLst/>
          </a:prstGeom>
          <a:noFill/>
        </p:spPr>
        <p:txBody>
          <a:bodyPr wrap="none" rtlCol="0">
            <a:spAutoFit/>
          </a:bodyPr>
          <a:lstStyle/>
          <a:p>
            <a:r>
              <a:rPr lang="es-ES" b="1" smtClean="0">
                <a:solidFill>
                  <a:srgbClr val="2F5597"/>
                </a:solidFill>
              </a:rPr>
              <a:t>FINALIZACIÓN </a:t>
            </a:r>
            <a:r>
              <a:rPr lang="es-ES" b="1" dirty="0" smtClean="0">
                <a:solidFill>
                  <a:srgbClr val="2F5597"/>
                </a:solidFill>
              </a:rPr>
              <a:t>DEL CRIBADO</a:t>
            </a:r>
            <a:endParaRPr lang="es-ES" b="1" dirty="0">
              <a:solidFill>
                <a:srgbClr val="2F5597"/>
              </a:solidFill>
            </a:endParaRPr>
          </a:p>
        </p:txBody>
      </p:sp>
      <p:sp>
        <p:nvSpPr>
          <p:cNvPr id="5" name="4 CuadroTexto"/>
          <p:cNvSpPr txBox="1"/>
          <p:nvPr/>
        </p:nvSpPr>
        <p:spPr>
          <a:xfrm>
            <a:off x="5577840" y="0"/>
            <a:ext cx="6400800" cy="646331"/>
          </a:xfrm>
          <a:prstGeom prst="rect">
            <a:avLst/>
          </a:prstGeom>
          <a:solidFill>
            <a:schemeClr val="accent2">
              <a:lumMod val="75000"/>
              <a:alpha val="46000"/>
            </a:schemeClr>
          </a:solidFill>
        </p:spPr>
        <p:txBody>
          <a:bodyPr wrap="square" rtlCol="0">
            <a:spAutoFit/>
          </a:bodyPr>
          <a:lstStyle/>
          <a:p>
            <a:pPr algn="r"/>
            <a:r>
              <a:rPr lang="es-ES" b="1" dirty="0" smtClean="0"/>
              <a:t>PRIMERA FASE DEL CRIBADO </a:t>
            </a:r>
            <a:r>
              <a:rPr lang="es-ES" dirty="0" smtClean="0"/>
              <a:t>:</a:t>
            </a:r>
          </a:p>
          <a:p>
            <a:pPr algn="r"/>
            <a:r>
              <a:rPr lang="es-ES" dirty="0" smtClean="0"/>
              <a:t> Programa de prevención y detección del CCU Castilla y León 2021 </a:t>
            </a:r>
            <a:endParaRPr lang="es-ES" dirty="0"/>
          </a:p>
        </p:txBody>
      </p:sp>
      <p:pic>
        <p:nvPicPr>
          <p:cNvPr id="7" name="Picture 2"/>
          <p:cNvPicPr>
            <a:picLocks noChangeAspect="1" noChangeArrowheads="1"/>
          </p:cNvPicPr>
          <p:nvPr/>
        </p:nvPicPr>
        <p:blipFill>
          <a:blip r:embed="rId2"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extLst>
      <p:ext uri="{BB962C8B-B14F-4D97-AF65-F5344CB8AC3E}">
        <p14:creationId xmlns="" xmlns:p14="http://schemas.microsoft.com/office/powerpoint/2010/main" val="3609383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72720" y="1895305"/>
            <a:ext cx="7667725" cy="461665"/>
          </a:xfrm>
          <a:prstGeom prst="rect">
            <a:avLst/>
          </a:prstGeom>
          <a:ln w="38100" cmpd="sng">
            <a:solidFill>
              <a:schemeClr val="accent2">
                <a:lumMod val="50000"/>
              </a:schemeClr>
            </a:solidFill>
          </a:ln>
        </p:spPr>
        <p:txBody>
          <a:bodyPr wrap="square">
            <a:spAutoFit/>
          </a:bodyPr>
          <a:lstStyle/>
          <a:p>
            <a:pPr algn="ctr"/>
            <a:r>
              <a:rPr lang="es-ES" sz="2400" b="1" dirty="0" smtClean="0">
                <a:solidFill>
                  <a:srgbClr val="2F5597"/>
                </a:solidFill>
              </a:rPr>
              <a:t>2ª </a:t>
            </a:r>
            <a:r>
              <a:rPr lang="es-ES" sz="2400" b="1" dirty="0">
                <a:solidFill>
                  <a:srgbClr val="2F5597"/>
                </a:solidFill>
              </a:rPr>
              <a:t>FASE DE CRIBADO</a:t>
            </a:r>
          </a:p>
        </p:txBody>
      </p:sp>
      <p:sp>
        <p:nvSpPr>
          <p:cNvPr id="5" name="4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pic>
        <p:nvPicPr>
          <p:cNvPr id="6" name="Picture 2"/>
          <p:cNvPicPr>
            <a:picLocks noChangeAspect="1" noChangeArrowheads="1"/>
          </p:cNvPicPr>
          <p:nvPr/>
        </p:nvPicPr>
        <p:blipFill>
          <a:blip r:embed="rId2" cstate="print"/>
          <a:srcRect l="26120" t="76666" r="10044" b="15000"/>
          <a:stretch>
            <a:fillRect/>
          </a:stretch>
        </p:blipFill>
        <p:spPr bwMode="auto">
          <a:xfrm>
            <a:off x="0" y="6217920"/>
            <a:ext cx="12192000" cy="640080"/>
          </a:xfrm>
          <a:prstGeom prst="rect">
            <a:avLst/>
          </a:prstGeom>
          <a:noFill/>
          <a:ln w="9525">
            <a:noFill/>
            <a:miter lim="800000"/>
            <a:headEnd/>
            <a:tailEnd/>
          </a:ln>
        </p:spPr>
      </p:pic>
      <p:pic>
        <p:nvPicPr>
          <p:cNvPr id="69634" name="Picture 2" descr="Ginecologo"/>
          <p:cNvPicPr>
            <a:picLocks noChangeAspect="1" noChangeArrowheads="1"/>
          </p:cNvPicPr>
          <p:nvPr/>
        </p:nvPicPr>
        <p:blipFill>
          <a:blip r:embed="rId3" cstate="print"/>
          <a:srcRect/>
          <a:stretch>
            <a:fillRect/>
          </a:stretch>
        </p:blipFill>
        <p:spPr bwMode="auto">
          <a:xfrm>
            <a:off x="4147624" y="2993831"/>
            <a:ext cx="3504565" cy="228174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65125"/>
            <a:ext cx="11928764" cy="835025"/>
          </a:xfrm>
        </p:spPr>
        <p:txBody>
          <a:bodyPr>
            <a:normAutofit/>
          </a:bodyPr>
          <a:lstStyle/>
          <a:p>
            <a:pPr algn="ctr"/>
            <a:r>
              <a:rPr lang="es-ES" sz="4000" b="1" dirty="0" smtClean="0">
                <a:effectLst>
                  <a:outerShdw blurRad="38100" dist="38100" dir="2700000" algn="tl">
                    <a:srgbClr val="000000">
                      <a:alpha val="43137"/>
                    </a:srgbClr>
                  </a:outerShdw>
                </a:effectLst>
              </a:rPr>
              <a:t>¿COMO LLEGA LA PACIENTE A ESPECIALIZADA?</a:t>
            </a:r>
          </a:p>
        </p:txBody>
      </p:sp>
      <p:pic>
        <p:nvPicPr>
          <p:cNvPr id="4" name="Imagen 6"/>
          <p:cNvPicPr>
            <a:picLocks noChangeAspect="1"/>
          </p:cNvPicPr>
          <p:nvPr/>
        </p:nvPicPr>
        <p:blipFill>
          <a:blip r:embed="rId3" cstate="print"/>
          <a:srcRect t="3277" r="87938"/>
          <a:stretch>
            <a:fillRect/>
          </a:stretch>
        </p:blipFill>
        <p:spPr>
          <a:xfrm>
            <a:off x="7961052" y="1107522"/>
            <a:ext cx="1173421" cy="1483278"/>
          </a:xfrm>
          <a:prstGeom prst="rect">
            <a:avLst/>
          </a:prstGeom>
        </p:spPr>
      </p:pic>
      <p:sp>
        <p:nvSpPr>
          <p:cNvPr id="5" name="4 CuadroTexto"/>
          <p:cNvSpPr txBox="1"/>
          <p:nvPr/>
        </p:nvSpPr>
        <p:spPr>
          <a:xfrm>
            <a:off x="609601" y="2912533"/>
            <a:ext cx="2167467" cy="1200329"/>
          </a:xfrm>
          <a:prstGeom prst="rect">
            <a:avLst/>
          </a:prstGeom>
          <a:solidFill>
            <a:schemeClr val="tx2">
              <a:lumMod val="40000"/>
              <a:lumOff val="60000"/>
            </a:schemeClr>
          </a:solidFill>
        </p:spPr>
        <p:txBody>
          <a:bodyPr wrap="square" rtlCol="0">
            <a:spAutoFit/>
          </a:bodyPr>
          <a:lstStyle/>
          <a:p>
            <a:pPr algn="ctr"/>
            <a:r>
              <a:rPr lang="es-ES" b="1" dirty="0" smtClean="0"/>
              <a:t>1 º FASE DEL CRIBADO </a:t>
            </a:r>
          </a:p>
          <a:p>
            <a:pPr algn="ctr"/>
            <a:r>
              <a:rPr lang="es-ES" dirty="0" smtClean="0"/>
              <a:t>ALTERADO</a:t>
            </a:r>
          </a:p>
          <a:p>
            <a:endParaRPr lang="es-ES" dirty="0"/>
          </a:p>
        </p:txBody>
      </p:sp>
      <p:pic>
        <p:nvPicPr>
          <p:cNvPr id="28674" name="Picture 2" descr="junta castilla y león – Empresa Constructora OPP 2002 Obra Civil"/>
          <p:cNvPicPr>
            <a:picLocks noChangeAspect="1" noChangeArrowheads="1"/>
          </p:cNvPicPr>
          <p:nvPr/>
        </p:nvPicPr>
        <p:blipFill>
          <a:blip r:embed="rId4" cstate="print"/>
          <a:srcRect/>
          <a:stretch>
            <a:fillRect/>
          </a:stretch>
        </p:blipFill>
        <p:spPr bwMode="auto">
          <a:xfrm>
            <a:off x="3268133" y="2786709"/>
            <a:ext cx="3793067" cy="1400175"/>
          </a:xfrm>
          <a:prstGeom prst="rect">
            <a:avLst/>
          </a:prstGeom>
          <a:solidFill>
            <a:schemeClr val="accent4">
              <a:lumMod val="60000"/>
              <a:lumOff val="40000"/>
              <a:alpha val="78000"/>
            </a:schemeClr>
          </a:solidFill>
        </p:spPr>
      </p:pic>
      <p:sp>
        <p:nvSpPr>
          <p:cNvPr id="7" name="6 CuadroTexto"/>
          <p:cNvSpPr txBox="1"/>
          <p:nvPr/>
        </p:nvSpPr>
        <p:spPr>
          <a:xfrm>
            <a:off x="4301067" y="2878667"/>
            <a:ext cx="2739789" cy="369332"/>
          </a:xfrm>
          <a:prstGeom prst="rect">
            <a:avLst/>
          </a:prstGeom>
          <a:noFill/>
        </p:spPr>
        <p:txBody>
          <a:bodyPr wrap="none" rtlCol="0">
            <a:spAutoFit/>
          </a:bodyPr>
          <a:lstStyle/>
          <a:p>
            <a:r>
              <a:rPr lang="es-ES" b="1" dirty="0" smtClean="0"/>
              <a:t>SERVICIOS  TERRITORIALES</a:t>
            </a:r>
            <a:endParaRPr lang="es-ES" b="1" dirty="0"/>
          </a:p>
        </p:txBody>
      </p:sp>
      <p:sp>
        <p:nvSpPr>
          <p:cNvPr id="8" name="7 CuadroTexto"/>
          <p:cNvSpPr txBox="1"/>
          <p:nvPr/>
        </p:nvSpPr>
        <p:spPr>
          <a:xfrm>
            <a:off x="7382933" y="4402666"/>
            <a:ext cx="1896534" cy="923330"/>
          </a:xfrm>
          <a:prstGeom prst="rect">
            <a:avLst/>
          </a:prstGeom>
          <a:solidFill>
            <a:schemeClr val="accent6">
              <a:lumMod val="60000"/>
              <a:lumOff val="40000"/>
            </a:schemeClr>
          </a:solidFill>
        </p:spPr>
        <p:txBody>
          <a:bodyPr wrap="square" rtlCol="0">
            <a:spAutoFit/>
          </a:bodyPr>
          <a:lstStyle/>
          <a:p>
            <a:pPr algn="ctr"/>
            <a:r>
              <a:rPr lang="es-ES" b="1" dirty="0" smtClean="0"/>
              <a:t>ATENCION</a:t>
            </a:r>
          </a:p>
          <a:p>
            <a:pPr algn="ctr"/>
            <a:endParaRPr lang="es-ES" b="1" dirty="0" smtClean="0"/>
          </a:p>
          <a:p>
            <a:pPr algn="ctr"/>
            <a:r>
              <a:rPr lang="es-ES" b="1" dirty="0" smtClean="0"/>
              <a:t>PRIMARIA </a:t>
            </a:r>
            <a:endParaRPr lang="es-ES" b="1" dirty="0"/>
          </a:p>
        </p:txBody>
      </p:sp>
      <p:pic>
        <p:nvPicPr>
          <p:cNvPr id="28676" name="Picture 4" descr="Segovia I | Ciudadanos"/>
          <p:cNvPicPr>
            <a:picLocks noChangeAspect="1" noChangeArrowheads="1"/>
          </p:cNvPicPr>
          <p:nvPr/>
        </p:nvPicPr>
        <p:blipFill>
          <a:blip r:embed="rId5" cstate="print"/>
          <a:srcRect l="24124" t="6892" r="16758" b="66637"/>
          <a:stretch>
            <a:fillRect/>
          </a:stretch>
        </p:blipFill>
        <p:spPr bwMode="auto">
          <a:xfrm>
            <a:off x="7413837" y="5524500"/>
            <a:ext cx="1730163" cy="581025"/>
          </a:xfrm>
          <a:prstGeom prst="rect">
            <a:avLst/>
          </a:prstGeom>
          <a:noFill/>
        </p:spPr>
      </p:pic>
      <p:sp>
        <p:nvSpPr>
          <p:cNvPr id="11" name="10 Flecha derecha"/>
          <p:cNvSpPr/>
          <p:nvPr/>
        </p:nvSpPr>
        <p:spPr>
          <a:xfrm>
            <a:off x="7286625" y="3114676"/>
            <a:ext cx="2028825"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doblada hacia arriba"/>
          <p:cNvSpPr/>
          <p:nvPr/>
        </p:nvSpPr>
        <p:spPr>
          <a:xfrm rot="5400000">
            <a:off x="5972175" y="4600576"/>
            <a:ext cx="1428750" cy="8858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bajo"/>
          <p:cNvSpPr/>
          <p:nvPr/>
        </p:nvSpPr>
        <p:spPr>
          <a:xfrm rot="3624706" flipV="1">
            <a:off x="10049345" y="4026167"/>
            <a:ext cx="514897" cy="12873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678" name="Picture 6" descr="Hospital Edificio Fondo De Dibujos Animados árboles Verdes, Hospital,  Construcción, Verde Imagen de fondo para descarga gratuita"/>
          <p:cNvPicPr>
            <a:picLocks noChangeAspect="1" noChangeArrowheads="1"/>
          </p:cNvPicPr>
          <p:nvPr/>
        </p:nvPicPr>
        <p:blipFill>
          <a:blip r:embed="rId6" cstate="print"/>
          <a:srcRect b="11087"/>
          <a:stretch>
            <a:fillRect/>
          </a:stretch>
        </p:blipFill>
        <p:spPr bwMode="auto">
          <a:xfrm>
            <a:off x="9620955" y="2743200"/>
            <a:ext cx="2571045" cy="1285875"/>
          </a:xfrm>
          <a:prstGeom prst="rect">
            <a:avLst/>
          </a:prstGeom>
          <a:noFill/>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931507" y="0"/>
            <a:ext cx="10515600" cy="642581"/>
          </a:xfrm>
        </p:spPr>
        <p:txBody>
          <a:bodyPr>
            <a:normAutofit/>
          </a:bodyPr>
          <a:lstStyle/>
          <a:p>
            <a:r>
              <a:rPr lang="es-ES" sz="3200" b="1" dirty="0" smtClean="0"/>
              <a:t>DERIVAR LA MUJER A ATENCIÓN HOSPITALARIA</a:t>
            </a:r>
            <a:endParaRPr lang="es-ES" sz="3200" b="1" dirty="0"/>
          </a:p>
        </p:txBody>
      </p:sp>
      <p:sp>
        <p:nvSpPr>
          <p:cNvPr id="4" name="Marcador de número de diapositiva 3"/>
          <p:cNvSpPr>
            <a:spLocks noGrp="1"/>
          </p:cNvSpPr>
          <p:nvPr>
            <p:ph type="sldNum" sz="quarter" idx="12"/>
          </p:nvPr>
        </p:nvSpPr>
        <p:spPr>
          <a:xfrm>
            <a:off x="6257925" y="6213772"/>
            <a:ext cx="2743200" cy="365125"/>
          </a:xfrm>
        </p:spPr>
        <p:txBody>
          <a:bodyPr/>
          <a:lstStyle/>
          <a:p>
            <a:fld id="{E2FCF84C-4EB8-46EC-993D-244E3CAE20B6}" type="slidenum">
              <a:rPr lang="es-ES" smtClean="0"/>
              <a:pPr/>
              <a:t>15</a:t>
            </a:fld>
            <a:endParaRPr lang="es-ES"/>
          </a:p>
        </p:txBody>
      </p:sp>
      <p:sp>
        <p:nvSpPr>
          <p:cNvPr id="5" name="CuadroTexto 4"/>
          <p:cNvSpPr txBox="1"/>
          <p:nvPr/>
        </p:nvSpPr>
        <p:spPr>
          <a:xfrm>
            <a:off x="8854439" y="0"/>
            <a:ext cx="3792273" cy="461665"/>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pic>
        <p:nvPicPr>
          <p:cNvPr id="7" name="Imagen 3"/>
          <p:cNvPicPr>
            <a:picLocks noChangeAspect="1"/>
          </p:cNvPicPr>
          <p:nvPr/>
        </p:nvPicPr>
        <p:blipFill>
          <a:blip r:embed="rId2" cstate="print"/>
          <a:stretch>
            <a:fillRect/>
          </a:stretch>
        </p:blipFill>
        <p:spPr>
          <a:xfrm>
            <a:off x="10660965" y="5400248"/>
            <a:ext cx="1136356" cy="870875"/>
          </a:xfrm>
          <a:prstGeom prst="rect">
            <a:avLst/>
          </a:prstGeom>
        </p:spPr>
      </p:pic>
      <p:graphicFrame>
        <p:nvGraphicFramePr>
          <p:cNvPr id="11" name="10 Tabla"/>
          <p:cNvGraphicFramePr>
            <a:graphicFrameLocks noGrp="1"/>
          </p:cNvGraphicFramePr>
          <p:nvPr>
            <p:extLst>
              <p:ext uri="{D42A27DB-BD31-4B8C-83A1-F6EECF244321}">
                <p14:modId xmlns:p14="http://schemas.microsoft.com/office/powerpoint/2010/main" xmlns="" val="2382214872"/>
              </p:ext>
            </p:extLst>
          </p:nvPr>
        </p:nvGraphicFramePr>
        <p:xfrm>
          <a:off x="1295789" y="799124"/>
          <a:ext cx="8172061" cy="5233208"/>
        </p:xfrm>
        <a:graphic>
          <a:graphicData uri="http://schemas.openxmlformats.org/drawingml/2006/table">
            <a:tbl>
              <a:tblPr/>
              <a:tblGrid>
                <a:gridCol w="4154512"/>
                <a:gridCol w="4017549"/>
              </a:tblGrid>
              <a:tr h="898444">
                <a:tc>
                  <a:txBody>
                    <a:bodyPr/>
                    <a:lstStyle/>
                    <a:p>
                      <a:pPr algn="ctr">
                        <a:lnSpc>
                          <a:spcPct val="107000"/>
                        </a:lnSpc>
                        <a:spcBef>
                          <a:spcPts val="285"/>
                        </a:spcBef>
                        <a:spcAft>
                          <a:spcPts val="285"/>
                        </a:spcAft>
                      </a:pPr>
                      <a:r>
                        <a:rPr lang="es-ES" sz="2000" b="1" dirty="0">
                          <a:latin typeface="Arial"/>
                          <a:ea typeface="Tw Cen MT"/>
                        </a:rPr>
                        <a:t/>
                      </a:r>
                      <a:br>
                        <a:rPr lang="es-ES" sz="2000" b="1" dirty="0">
                          <a:latin typeface="Arial"/>
                          <a:ea typeface="Tw Cen MT"/>
                        </a:rPr>
                      </a:br>
                      <a:r>
                        <a:rPr lang="es-ES" sz="2000" b="1" dirty="0">
                          <a:latin typeface="Arial"/>
                          <a:ea typeface="Tw Cen MT"/>
                          <a:cs typeface="Times New Roman"/>
                        </a:rPr>
                        <a:t>L</a:t>
                      </a:r>
                      <a:r>
                        <a:rPr lang="es-ES" sz="2000" b="1" dirty="0">
                          <a:solidFill>
                            <a:srgbClr val="000000"/>
                          </a:solidFill>
                          <a:latin typeface="Arial"/>
                          <a:ea typeface="Tw Cen MT"/>
                          <a:cs typeface="Times New Roman"/>
                        </a:rPr>
                        <a:t>esión citológica/resultado VPH</a:t>
                      </a:r>
                      <a:endParaRPr lang="es-ES" sz="20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lnSpc>
                          <a:spcPct val="107000"/>
                        </a:lnSpc>
                        <a:spcBef>
                          <a:spcPts val="285"/>
                        </a:spcBef>
                        <a:spcAft>
                          <a:spcPts val="285"/>
                        </a:spcAft>
                      </a:pPr>
                      <a:r>
                        <a:rPr lang="es-ES" sz="2000" b="1" dirty="0">
                          <a:solidFill>
                            <a:srgbClr val="000000"/>
                          </a:solidFill>
                          <a:latin typeface="Arial"/>
                          <a:ea typeface="Tw Cen MT"/>
                          <a:cs typeface="Times New Roman"/>
                        </a:rPr>
                        <a:t>Tiempo máximo de citación para atención diagnóstica (*)</a:t>
                      </a:r>
                      <a:endParaRPr lang="es-ES" sz="20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942369">
                <a:tc>
                  <a:txBody>
                    <a:bodyPr/>
                    <a:lstStyle/>
                    <a:p>
                      <a:pPr marL="144145">
                        <a:lnSpc>
                          <a:spcPct val="107000"/>
                        </a:lnSpc>
                        <a:spcBef>
                          <a:spcPts val="300"/>
                        </a:spcBef>
                        <a:spcAft>
                          <a:spcPts val="300"/>
                        </a:spcAft>
                      </a:pPr>
                      <a:r>
                        <a:rPr lang="es-ES" sz="1800" dirty="0" smtClean="0">
                          <a:latin typeface="Arial"/>
                          <a:ea typeface="Tw Cen MT"/>
                          <a:cs typeface="Times New Roman"/>
                        </a:rPr>
                        <a:t>Carcinoma </a:t>
                      </a:r>
                      <a:r>
                        <a:rPr lang="es-ES" sz="1800" dirty="0">
                          <a:latin typeface="Arial"/>
                          <a:ea typeface="Tw Cen MT"/>
                          <a:cs typeface="Times New Roman"/>
                        </a:rPr>
                        <a:t>escamoso</a:t>
                      </a:r>
                      <a:endParaRPr lang="es-ES" sz="1800" dirty="0">
                        <a:latin typeface="Tw Cen MT"/>
                        <a:ea typeface="Tw Cen MT"/>
                        <a:cs typeface="Times New Roman"/>
                      </a:endParaRPr>
                    </a:p>
                    <a:p>
                      <a:pPr marL="144145">
                        <a:lnSpc>
                          <a:spcPct val="107000"/>
                        </a:lnSpc>
                        <a:spcBef>
                          <a:spcPts val="300"/>
                        </a:spcBef>
                        <a:spcAft>
                          <a:spcPts val="300"/>
                        </a:spcAft>
                      </a:pPr>
                      <a:r>
                        <a:rPr lang="es-ES" sz="1800" dirty="0" err="1">
                          <a:latin typeface="Arial"/>
                          <a:ea typeface="Tw Cen MT"/>
                          <a:cs typeface="Times New Roman"/>
                        </a:rPr>
                        <a:t>Adenocarcinoma</a:t>
                      </a:r>
                      <a:r>
                        <a:rPr lang="es-ES" sz="1800" dirty="0">
                          <a:latin typeface="Arial"/>
                          <a:ea typeface="Tw Cen MT"/>
                          <a:cs typeface="Times New Roman"/>
                        </a:rPr>
                        <a:t> </a:t>
                      </a:r>
                      <a:r>
                        <a:rPr lang="es-ES" sz="1800" dirty="0" err="1">
                          <a:latin typeface="Arial"/>
                          <a:ea typeface="Tw Cen MT"/>
                          <a:cs typeface="Times New Roman"/>
                        </a:rPr>
                        <a:t>endocervical</a:t>
                      </a:r>
                      <a:r>
                        <a:rPr lang="es-ES" sz="1800" dirty="0">
                          <a:latin typeface="Arial"/>
                          <a:ea typeface="Tw Cen MT"/>
                          <a:cs typeface="Times New Roman"/>
                        </a:rPr>
                        <a:t> in situ (AIS)</a:t>
                      </a: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lnSpc>
                          <a:spcPct val="107000"/>
                        </a:lnSpc>
                        <a:spcBef>
                          <a:spcPts val="300"/>
                        </a:spcBef>
                        <a:spcAft>
                          <a:spcPts val="300"/>
                        </a:spcAft>
                      </a:pPr>
                      <a:r>
                        <a:rPr lang="es-ES" sz="1800" dirty="0">
                          <a:solidFill>
                            <a:srgbClr val="000000"/>
                          </a:solidFill>
                          <a:latin typeface="Arial"/>
                          <a:ea typeface="Tw Cen MT"/>
                          <a:cs typeface="Times New Roman"/>
                        </a:rPr>
                        <a:t>≤ 2 semanas</a:t>
                      </a: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C000">
                        <a:alpha val="61000"/>
                      </a:srgbClr>
                    </a:solidFill>
                  </a:tcPr>
                </a:tc>
              </a:tr>
              <a:tr h="1691088">
                <a:tc>
                  <a:txBody>
                    <a:bodyPr/>
                    <a:lstStyle/>
                    <a:p>
                      <a:pPr marL="144145">
                        <a:lnSpc>
                          <a:spcPct val="107000"/>
                        </a:lnSpc>
                        <a:spcBef>
                          <a:spcPts val="300"/>
                        </a:spcBef>
                        <a:spcAft>
                          <a:spcPts val="300"/>
                        </a:spcAft>
                      </a:pPr>
                      <a:r>
                        <a:rPr lang="en-US" sz="1800" dirty="0">
                          <a:solidFill>
                            <a:srgbClr val="000000"/>
                          </a:solidFill>
                          <a:latin typeface="Arial"/>
                          <a:ea typeface="Tw Cen MT"/>
                          <a:cs typeface="Times New Roman"/>
                        </a:rPr>
                        <a:t>HSIL</a:t>
                      </a:r>
                      <a:endParaRPr lang="es-ES" sz="1800" dirty="0">
                        <a:latin typeface="Tw Cen MT"/>
                        <a:ea typeface="Tw Cen MT"/>
                        <a:cs typeface="Times New Roman"/>
                      </a:endParaRPr>
                    </a:p>
                    <a:p>
                      <a:pPr marL="144145">
                        <a:lnSpc>
                          <a:spcPct val="107000"/>
                        </a:lnSpc>
                        <a:spcBef>
                          <a:spcPts val="300"/>
                        </a:spcBef>
                        <a:spcAft>
                          <a:spcPts val="300"/>
                        </a:spcAft>
                      </a:pPr>
                      <a:r>
                        <a:rPr lang="en-US" sz="1800" dirty="0">
                          <a:solidFill>
                            <a:srgbClr val="000000"/>
                          </a:solidFill>
                          <a:latin typeface="Arial"/>
                          <a:ea typeface="Tw Cen MT"/>
                          <a:cs typeface="Times New Roman"/>
                        </a:rPr>
                        <a:t>ASC-H</a:t>
                      </a:r>
                      <a:endParaRPr lang="es-ES" sz="1800" dirty="0">
                        <a:latin typeface="Tw Cen MT"/>
                        <a:ea typeface="Tw Cen MT"/>
                        <a:cs typeface="Times New Roman"/>
                      </a:endParaRPr>
                    </a:p>
                    <a:p>
                      <a:pPr marL="144145">
                        <a:lnSpc>
                          <a:spcPct val="107000"/>
                        </a:lnSpc>
                        <a:spcBef>
                          <a:spcPts val="300"/>
                        </a:spcBef>
                        <a:spcAft>
                          <a:spcPts val="300"/>
                        </a:spcAft>
                      </a:pPr>
                      <a:r>
                        <a:rPr lang="en-US" sz="1800" dirty="0">
                          <a:solidFill>
                            <a:srgbClr val="000000"/>
                          </a:solidFill>
                          <a:latin typeface="Arial"/>
                          <a:ea typeface="Tw Cen MT"/>
                          <a:cs typeface="Times New Roman"/>
                        </a:rPr>
                        <a:t>ACG / </a:t>
                      </a:r>
                      <a:r>
                        <a:rPr lang="en-US" sz="1800" dirty="0" smtClean="0">
                          <a:solidFill>
                            <a:srgbClr val="000000"/>
                          </a:solidFill>
                          <a:latin typeface="Arial"/>
                          <a:ea typeface="Tw Cen MT"/>
                          <a:cs typeface="Times New Roman"/>
                        </a:rPr>
                        <a:t>ACG-H</a:t>
                      </a:r>
                    </a:p>
                    <a:p>
                      <a:pPr marL="144145" marR="0" indent="0" algn="l" defTabSz="914400" rtl="0" eaLnBrk="1" fontAlgn="auto" latinLnBrk="0" hangingPunct="1">
                        <a:lnSpc>
                          <a:spcPct val="107000"/>
                        </a:lnSpc>
                        <a:spcBef>
                          <a:spcPts val="300"/>
                        </a:spcBef>
                        <a:spcAft>
                          <a:spcPts val="300"/>
                        </a:spcAft>
                        <a:buClrTx/>
                        <a:buSzTx/>
                        <a:buFontTx/>
                        <a:buNone/>
                        <a:tabLst/>
                        <a:defRPr/>
                      </a:pPr>
                      <a:r>
                        <a:rPr lang="es-ES" sz="1800" dirty="0" smtClean="0">
                          <a:latin typeface="Arial"/>
                          <a:ea typeface="Tw Cen MT"/>
                          <a:cs typeface="Times New Roman"/>
                        </a:rPr>
                        <a:t>VPH 16 o 18</a:t>
                      </a:r>
                      <a:endParaRPr lang="es-ES" sz="1800" dirty="0" smtClean="0">
                        <a:latin typeface="Tw Cen MT"/>
                        <a:ea typeface="Tw Cen MT"/>
                        <a:cs typeface="Times New Roman"/>
                      </a:endParaRPr>
                    </a:p>
                    <a:p>
                      <a:pPr marL="144145">
                        <a:lnSpc>
                          <a:spcPct val="107000"/>
                        </a:lnSpc>
                        <a:spcBef>
                          <a:spcPts val="300"/>
                        </a:spcBef>
                        <a:spcAft>
                          <a:spcPts val="300"/>
                        </a:spcAft>
                      </a:pP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lnSpc>
                          <a:spcPct val="107000"/>
                        </a:lnSpc>
                        <a:spcBef>
                          <a:spcPts val="300"/>
                        </a:spcBef>
                        <a:spcAft>
                          <a:spcPts val="300"/>
                        </a:spcAft>
                      </a:pPr>
                      <a:r>
                        <a:rPr lang="es-ES" sz="1800" dirty="0">
                          <a:solidFill>
                            <a:srgbClr val="000000"/>
                          </a:solidFill>
                          <a:latin typeface="Arial"/>
                          <a:ea typeface="Tw Cen MT"/>
                          <a:cs typeface="Times New Roman"/>
                        </a:rPr>
                        <a:t>≤ 4 semanas</a:t>
                      </a: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672938">
                <a:tc>
                  <a:txBody>
                    <a:bodyPr/>
                    <a:lstStyle/>
                    <a:p>
                      <a:pPr marL="144145" marR="0" indent="0" algn="l" defTabSz="914400" rtl="0" eaLnBrk="1" fontAlgn="auto" latinLnBrk="0" hangingPunct="1">
                        <a:lnSpc>
                          <a:spcPct val="107000"/>
                        </a:lnSpc>
                        <a:spcBef>
                          <a:spcPts val="300"/>
                        </a:spcBef>
                        <a:spcAft>
                          <a:spcPts val="300"/>
                        </a:spcAft>
                        <a:buClrTx/>
                        <a:buSzTx/>
                        <a:buFontTx/>
                        <a:buNone/>
                        <a:tabLst/>
                        <a:defRPr/>
                      </a:pPr>
                      <a:r>
                        <a:rPr lang="es-ES" sz="1800" b="1" dirty="0" smtClean="0">
                          <a:latin typeface="Arial"/>
                          <a:ea typeface="Tw Cen MT"/>
                          <a:cs typeface="Times New Roman"/>
                        </a:rPr>
                        <a:t>VPH 16 o 18</a:t>
                      </a:r>
                      <a:endParaRPr lang="es-ES" sz="1800" b="1" dirty="0" smtClean="0">
                        <a:latin typeface="Tw Cen MT"/>
                        <a:ea typeface="Tw Cen MT"/>
                        <a:cs typeface="Times New Roman"/>
                      </a:endParaRPr>
                    </a:p>
                    <a:p>
                      <a:pPr marL="144145">
                        <a:lnSpc>
                          <a:spcPct val="107000"/>
                        </a:lnSpc>
                        <a:spcBef>
                          <a:spcPts val="300"/>
                        </a:spcBef>
                        <a:spcAft>
                          <a:spcPts val="300"/>
                        </a:spcAft>
                      </a:pP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300"/>
                        </a:spcBef>
                        <a:spcAft>
                          <a:spcPts val="300"/>
                        </a:spcAft>
                        <a:buClrTx/>
                        <a:buSzTx/>
                        <a:buFontTx/>
                        <a:buNone/>
                        <a:tabLst/>
                        <a:defRPr/>
                      </a:pPr>
                      <a:r>
                        <a:rPr lang="es-ES" sz="1800" dirty="0" smtClean="0">
                          <a:solidFill>
                            <a:srgbClr val="000000"/>
                          </a:solidFill>
                          <a:latin typeface="Arial"/>
                          <a:ea typeface="Tw Cen MT"/>
                          <a:cs typeface="Times New Roman"/>
                        </a:rPr>
                        <a:t> 4 semanas</a:t>
                      </a:r>
                      <a:endParaRPr lang="es-ES" sz="1800" dirty="0" smtClean="0">
                        <a:latin typeface="Tw Cen MT"/>
                        <a:ea typeface="Tw Cen MT"/>
                        <a:cs typeface="Times New Roman"/>
                      </a:endParaRPr>
                    </a:p>
                    <a:p>
                      <a:pPr algn="ctr">
                        <a:lnSpc>
                          <a:spcPct val="107000"/>
                        </a:lnSpc>
                        <a:spcBef>
                          <a:spcPts val="300"/>
                        </a:spcBef>
                        <a:spcAft>
                          <a:spcPts val="300"/>
                        </a:spcAft>
                      </a:pP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672938">
                <a:tc>
                  <a:txBody>
                    <a:bodyPr/>
                    <a:lstStyle/>
                    <a:p>
                      <a:pPr marL="144145">
                        <a:lnSpc>
                          <a:spcPct val="107000"/>
                        </a:lnSpc>
                        <a:spcBef>
                          <a:spcPts val="300"/>
                        </a:spcBef>
                        <a:spcAft>
                          <a:spcPts val="300"/>
                        </a:spcAft>
                      </a:pPr>
                      <a:r>
                        <a:rPr lang="es-ES" sz="1800" dirty="0">
                          <a:solidFill>
                            <a:srgbClr val="000000"/>
                          </a:solidFill>
                          <a:latin typeface="Arial"/>
                          <a:ea typeface="Tw Cen MT"/>
                          <a:cs typeface="Times New Roman"/>
                        </a:rPr>
                        <a:t>ASCUS</a:t>
                      </a:r>
                      <a:endParaRPr lang="es-ES" sz="1800" dirty="0">
                        <a:latin typeface="Tw Cen MT"/>
                        <a:ea typeface="Tw Cen MT"/>
                        <a:cs typeface="Times New Roman"/>
                      </a:endParaRPr>
                    </a:p>
                    <a:p>
                      <a:pPr marL="144145">
                        <a:lnSpc>
                          <a:spcPct val="107000"/>
                        </a:lnSpc>
                        <a:spcBef>
                          <a:spcPts val="300"/>
                        </a:spcBef>
                        <a:spcAft>
                          <a:spcPts val="300"/>
                        </a:spcAft>
                      </a:pPr>
                      <a:r>
                        <a:rPr lang="es-ES" sz="1800" dirty="0">
                          <a:solidFill>
                            <a:srgbClr val="000000"/>
                          </a:solidFill>
                          <a:latin typeface="Arial"/>
                          <a:ea typeface="Tw Cen MT"/>
                          <a:cs typeface="Times New Roman"/>
                        </a:rPr>
                        <a:t>LSIL</a:t>
                      </a: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lnSpc>
                          <a:spcPct val="107000"/>
                        </a:lnSpc>
                        <a:spcBef>
                          <a:spcPts val="300"/>
                        </a:spcBef>
                        <a:spcAft>
                          <a:spcPts val="300"/>
                        </a:spcAft>
                      </a:pPr>
                      <a:r>
                        <a:rPr lang="es-ES" sz="1800" dirty="0">
                          <a:solidFill>
                            <a:srgbClr val="000000"/>
                          </a:solidFill>
                          <a:latin typeface="Arial"/>
                          <a:ea typeface="Tw Cen MT"/>
                          <a:cs typeface="Times New Roman"/>
                        </a:rPr>
                        <a:t>≤ 8 semanas</a:t>
                      </a:r>
                      <a:endParaRPr lang="es-ES" sz="1800" dirty="0">
                        <a:latin typeface="Tw Cen MT"/>
                        <a:ea typeface="Tw Cen MT"/>
                        <a:cs typeface="Times New Roman"/>
                      </a:endParaRPr>
                    </a:p>
                  </a:txBody>
                  <a:tcPr marL="22225" marR="34925" marT="34925" marB="34925" anchor="ctr">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bl>
          </a:graphicData>
        </a:graphic>
      </p:graphicFrame>
      <p:pic>
        <p:nvPicPr>
          <p:cNvPr id="8" name="Picture 2"/>
          <p:cNvPicPr>
            <a:picLocks noChangeAspect="1" noChangeArrowheads="1"/>
          </p:cNvPicPr>
          <p:nvPr/>
        </p:nvPicPr>
        <p:blipFill>
          <a:blip r:embed="rId3"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extLst>
      <p:ext uri="{BB962C8B-B14F-4D97-AF65-F5344CB8AC3E}">
        <p14:creationId xmlns:p14="http://schemas.microsoft.com/office/powerpoint/2010/main" xmlns="" val="3139570879"/>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918520" y="2092180"/>
            <a:ext cx="2174790" cy="1717589"/>
            <a:chOff x="918520" y="2092180"/>
            <a:chExt cx="2174790" cy="1717589"/>
          </a:xfrm>
        </p:grpSpPr>
        <p:sp>
          <p:nvSpPr>
            <p:cNvPr id="2" name="Rectangle 1"/>
            <p:cNvSpPr/>
            <p:nvPr/>
          </p:nvSpPr>
          <p:spPr>
            <a:xfrm>
              <a:off x="918520" y="2092180"/>
              <a:ext cx="2174790" cy="1717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950"/>
              <a:r>
                <a:rPr lang="en-US" sz="3600" b="1" dirty="0">
                  <a:solidFill>
                    <a:schemeClr val="tx1">
                      <a:lumMod val="65000"/>
                      <a:lumOff val="35000"/>
                    </a:schemeClr>
                  </a:solidFill>
                </a:rPr>
                <a:t>1</a:t>
              </a:r>
            </a:p>
          </p:txBody>
        </p:sp>
        <p:grpSp>
          <p:nvGrpSpPr>
            <p:cNvPr id="5" name="Group 4"/>
            <p:cNvGrpSpPr>
              <a:grpSpLocks noChangeAspect="1"/>
            </p:cNvGrpSpPr>
            <p:nvPr/>
          </p:nvGrpSpPr>
          <p:grpSpPr bwMode="auto">
            <a:xfrm>
              <a:off x="2591575" y="3389259"/>
              <a:ext cx="89069" cy="16722"/>
              <a:chOff x="3584" y="2367"/>
              <a:chExt cx="506" cy="95"/>
            </a:xfrm>
            <a:solidFill>
              <a:schemeClr val="bg1"/>
            </a:solidFill>
          </p:grpSpPr>
          <p:sp>
            <p:nvSpPr>
              <p:cNvPr id="24" name="Freeform 6"/>
              <p:cNvSpPr>
                <a:spLocks/>
              </p:cNvSpPr>
              <p:nvPr/>
            </p:nvSpPr>
            <p:spPr bwMode="auto">
              <a:xfrm>
                <a:off x="3789" y="2367"/>
                <a:ext cx="97" cy="95"/>
              </a:xfrm>
              <a:custGeom>
                <a:avLst/>
                <a:gdLst>
                  <a:gd name="T0" fmla="*/ 96 w 193"/>
                  <a:gd name="T1" fmla="*/ 0 h 191"/>
                  <a:gd name="T2" fmla="*/ 121 w 193"/>
                  <a:gd name="T3" fmla="*/ 4 h 191"/>
                  <a:gd name="T4" fmla="*/ 144 w 193"/>
                  <a:gd name="T5" fmla="*/ 13 h 191"/>
                  <a:gd name="T6" fmla="*/ 164 w 193"/>
                  <a:gd name="T7" fmla="*/ 27 h 191"/>
                  <a:gd name="T8" fmla="*/ 179 w 193"/>
                  <a:gd name="T9" fmla="*/ 49 h 191"/>
                  <a:gd name="T10" fmla="*/ 190 w 193"/>
                  <a:gd name="T11" fmla="*/ 70 h 191"/>
                  <a:gd name="T12" fmla="*/ 193 w 193"/>
                  <a:gd name="T13" fmla="*/ 96 h 191"/>
                  <a:gd name="T14" fmla="*/ 190 w 193"/>
                  <a:gd name="T15" fmla="*/ 121 h 191"/>
                  <a:gd name="T16" fmla="*/ 179 w 193"/>
                  <a:gd name="T17" fmla="*/ 144 h 191"/>
                  <a:gd name="T18" fmla="*/ 164 w 193"/>
                  <a:gd name="T19" fmla="*/ 164 h 191"/>
                  <a:gd name="T20" fmla="*/ 144 w 193"/>
                  <a:gd name="T21" fmla="*/ 179 h 191"/>
                  <a:gd name="T22" fmla="*/ 121 w 193"/>
                  <a:gd name="T23" fmla="*/ 188 h 191"/>
                  <a:gd name="T24" fmla="*/ 96 w 193"/>
                  <a:gd name="T25" fmla="*/ 191 h 191"/>
                  <a:gd name="T26" fmla="*/ 72 w 193"/>
                  <a:gd name="T27" fmla="*/ 188 h 191"/>
                  <a:gd name="T28" fmla="*/ 49 w 193"/>
                  <a:gd name="T29" fmla="*/ 179 h 191"/>
                  <a:gd name="T30" fmla="*/ 29 w 193"/>
                  <a:gd name="T31" fmla="*/ 164 h 191"/>
                  <a:gd name="T32" fmla="*/ 13 w 193"/>
                  <a:gd name="T33" fmla="*/ 144 h 191"/>
                  <a:gd name="T34" fmla="*/ 4 w 193"/>
                  <a:gd name="T35" fmla="*/ 121 h 191"/>
                  <a:gd name="T36" fmla="*/ 0 w 193"/>
                  <a:gd name="T37" fmla="*/ 96 h 191"/>
                  <a:gd name="T38" fmla="*/ 4 w 193"/>
                  <a:gd name="T39" fmla="*/ 70 h 191"/>
                  <a:gd name="T40" fmla="*/ 13 w 193"/>
                  <a:gd name="T41" fmla="*/ 47 h 191"/>
                  <a:gd name="T42" fmla="*/ 29 w 193"/>
                  <a:gd name="T43" fmla="*/ 27 h 191"/>
                  <a:gd name="T44" fmla="*/ 49 w 193"/>
                  <a:gd name="T45" fmla="*/ 13 h 191"/>
                  <a:gd name="T46" fmla="*/ 72 w 193"/>
                  <a:gd name="T47" fmla="*/ 4 h 191"/>
                  <a:gd name="T48" fmla="*/ 96 w 193"/>
                  <a:gd name="T4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1">
                    <a:moveTo>
                      <a:pt x="96" y="0"/>
                    </a:moveTo>
                    <a:lnTo>
                      <a:pt x="121" y="4"/>
                    </a:lnTo>
                    <a:lnTo>
                      <a:pt x="144" y="13"/>
                    </a:lnTo>
                    <a:lnTo>
                      <a:pt x="164" y="27"/>
                    </a:lnTo>
                    <a:lnTo>
                      <a:pt x="179" y="49"/>
                    </a:lnTo>
                    <a:lnTo>
                      <a:pt x="190" y="70"/>
                    </a:lnTo>
                    <a:lnTo>
                      <a:pt x="193" y="96"/>
                    </a:lnTo>
                    <a:lnTo>
                      <a:pt x="190" y="121"/>
                    </a:lnTo>
                    <a:lnTo>
                      <a:pt x="179" y="144"/>
                    </a:lnTo>
                    <a:lnTo>
                      <a:pt x="164" y="164"/>
                    </a:lnTo>
                    <a:lnTo>
                      <a:pt x="144" y="179"/>
                    </a:lnTo>
                    <a:lnTo>
                      <a:pt x="121" y="188"/>
                    </a:lnTo>
                    <a:lnTo>
                      <a:pt x="96" y="191"/>
                    </a:lnTo>
                    <a:lnTo>
                      <a:pt x="72" y="188"/>
                    </a:lnTo>
                    <a:lnTo>
                      <a:pt x="49" y="179"/>
                    </a:lnTo>
                    <a:lnTo>
                      <a:pt x="29" y="164"/>
                    </a:lnTo>
                    <a:lnTo>
                      <a:pt x="13" y="144"/>
                    </a:lnTo>
                    <a:lnTo>
                      <a:pt x="4" y="121"/>
                    </a:lnTo>
                    <a:lnTo>
                      <a:pt x="0" y="96"/>
                    </a:lnTo>
                    <a:lnTo>
                      <a:pt x="4" y="70"/>
                    </a:lnTo>
                    <a:lnTo>
                      <a:pt x="13" y="47"/>
                    </a:lnTo>
                    <a:lnTo>
                      <a:pt x="29" y="27"/>
                    </a:lnTo>
                    <a:lnTo>
                      <a:pt x="49" y="13"/>
                    </a:lnTo>
                    <a:lnTo>
                      <a:pt x="72"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p:nvSpPr>
            <p:spPr bwMode="auto">
              <a:xfrm>
                <a:off x="3584" y="2367"/>
                <a:ext cx="96" cy="95"/>
              </a:xfrm>
              <a:custGeom>
                <a:avLst/>
                <a:gdLst>
                  <a:gd name="T0" fmla="*/ 96 w 192"/>
                  <a:gd name="T1" fmla="*/ 0 h 191"/>
                  <a:gd name="T2" fmla="*/ 121 w 192"/>
                  <a:gd name="T3" fmla="*/ 4 h 191"/>
                  <a:gd name="T4" fmla="*/ 145 w 192"/>
                  <a:gd name="T5" fmla="*/ 13 h 191"/>
                  <a:gd name="T6" fmla="*/ 165 w 192"/>
                  <a:gd name="T7" fmla="*/ 27 h 191"/>
                  <a:gd name="T8" fmla="*/ 179 w 192"/>
                  <a:gd name="T9" fmla="*/ 47 h 191"/>
                  <a:gd name="T10" fmla="*/ 190 w 192"/>
                  <a:gd name="T11" fmla="*/ 70 h 191"/>
                  <a:gd name="T12" fmla="*/ 192 w 192"/>
                  <a:gd name="T13" fmla="*/ 96 h 191"/>
                  <a:gd name="T14" fmla="*/ 190 w 192"/>
                  <a:gd name="T15" fmla="*/ 121 h 191"/>
                  <a:gd name="T16" fmla="*/ 179 w 192"/>
                  <a:gd name="T17" fmla="*/ 144 h 191"/>
                  <a:gd name="T18" fmla="*/ 165 w 192"/>
                  <a:gd name="T19" fmla="*/ 164 h 191"/>
                  <a:gd name="T20" fmla="*/ 145 w 192"/>
                  <a:gd name="T21" fmla="*/ 179 h 191"/>
                  <a:gd name="T22" fmla="*/ 121 w 192"/>
                  <a:gd name="T23" fmla="*/ 188 h 191"/>
                  <a:gd name="T24" fmla="*/ 96 w 192"/>
                  <a:gd name="T25" fmla="*/ 191 h 191"/>
                  <a:gd name="T26" fmla="*/ 71 w 192"/>
                  <a:gd name="T27" fmla="*/ 188 h 191"/>
                  <a:gd name="T28" fmla="*/ 49 w 192"/>
                  <a:gd name="T29" fmla="*/ 179 h 191"/>
                  <a:gd name="T30" fmla="*/ 29 w 192"/>
                  <a:gd name="T31" fmla="*/ 164 h 191"/>
                  <a:gd name="T32" fmla="*/ 13 w 192"/>
                  <a:gd name="T33" fmla="*/ 144 h 191"/>
                  <a:gd name="T34" fmla="*/ 4 w 192"/>
                  <a:gd name="T35" fmla="*/ 121 h 191"/>
                  <a:gd name="T36" fmla="*/ 0 w 192"/>
                  <a:gd name="T37" fmla="*/ 96 h 191"/>
                  <a:gd name="T38" fmla="*/ 4 w 192"/>
                  <a:gd name="T39" fmla="*/ 70 h 191"/>
                  <a:gd name="T40" fmla="*/ 13 w 192"/>
                  <a:gd name="T41" fmla="*/ 47 h 191"/>
                  <a:gd name="T42" fmla="*/ 29 w 192"/>
                  <a:gd name="T43" fmla="*/ 27 h 191"/>
                  <a:gd name="T44" fmla="*/ 49 w 192"/>
                  <a:gd name="T45" fmla="*/ 13 h 191"/>
                  <a:gd name="T46" fmla="*/ 71 w 192"/>
                  <a:gd name="T47" fmla="*/ 4 h 191"/>
                  <a:gd name="T48" fmla="*/ 96 w 192"/>
                  <a:gd name="T4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1">
                    <a:moveTo>
                      <a:pt x="96" y="0"/>
                    </a:moveTo>
                    <a:lnTo>
                      <a:pt x="121" y="4"/>
                    </a:lnTo>
                    <a:lnTo>
                      <a:pt x="145" y="13"/>
                    </a:lnTo>
                    <a:lnTo>
                      <a:pt x="165" y="27"/>
                    </a:lnTo>
                    <a:lnTo>
                      <a:pt x="179" y="47"/>
                    </a:lnTo>
                    <a:lnTo>
                      <a:pt x="190" y="70"/>
                    </a:lnTo>
                    <a:lnTo>
                      <a:pt x="192" y="96"/>
                    </a:lnTo>
                    <a:lnTo>
                      <a:pt x="190" y="121"/>
                    </a:lnTo>
                    <a:lnTo>
                      <a:pt x="179" y="144"/>
                    </a:lnTo>
                    <a:lnTo>
                      <a:pt x="165" y="164"/>
                    </a:lnTo>
                    <a:lnTo>
                      <a:pt x="145" y="179"/>
                    </a:lnTo>
                    <a:lnTo>
                      <a:pt x="121" y="188"/>
                    </a:lnTo>
                    <a:lnTo>
                      <a:pt x="96" y="191"/>
                    </a:lnTo>
                    <a:lnTo>
                      <a:pt x="71" y="188"/>
                    </a:lnTo>
                    <a:lnTo>
                      <a:pt x="49" y="179"/>
                    </a:lnTo>
                    <a:lnTo>
                      <a:pt x="29" y="164"/>
                    </a:lnTo>
                    <a:lnTo>
                      <a:pt x="13" y="144"/>
                    </a:lnTo>
                    <a:lnTo>
                      <a:pt x="4" y="121"/>
                    </a:lnTo>
                    <a:lnTo>
                      <a:pt x="0" y="96"/>
                    </a:lnTo>
                    <a:lnTo>
                      <a:pt x="4" y="70"/>
                    </a:lnTo>
                    <a:lnTo>
                      <a:pt x="13" y="47"/>
                    </a:lnTo>
                    <a:lnTo>
                      <a:pt x="29" y="27"/>
                    </a:lnTo>
                    <a:lnTo>
                      <a:pt x="49" y="13"/>
                    </a:lnTo>
                    <a:lnTo>
                      <a:pt x="71"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p:nvSpPr>
            <p:spPr bwMode="auto">
              <a:xfrm>
                <a:off x="3994" y="2367"/>
                <a:ext cx="96" cy="95"/>
              </a:xfrm>
              <a:custGeom>
                <a:avLst/>
                <a:gdLst>
                  <a:gd name="T0" fmla="*/ 95 w 193"/>
                  <a:gd name="T1" fmla="*/ 0 h 191"/>
                  <a:gd name="T2" fmla="*/ 121 w 193"/>
                  <a:gd name="T3" fmla="*/ 4 h 191"/>
                  <a:gd name="T4" fmla="*/ 144 w 193"/>
                  <a:gd name="T5" fmla="*/ 13 h 191"/>
                  <a:gd name="T6" fmla="*/ 164 w 193"/>
                  <a:gd name="T7" fmla="*/ 27 h 191"/>
                  <a:gd name="T8" fmla="*/ 180 w 193"/>
                  <a:gd name="T9" fmla="*/ 49 h 191"/>
                  <a:gd name="T10" fmla="*/ 189 w 193"/>
                  <a:gd name="T11" fmla="*/ 70 h 191"/>
                  <a:gd name="T12" fmla="*/ 193 w 193"/>
                  <a:gd name="T13" fmla="*/ 96 h 191"/>
                  <a:gd name="T14" fmla="*/ 189 w 193"/>
                  <a:gd name="T15" fmla="*/ 121 h 191"/>
                  <a:gd name="T16" fmla="*/ 180 w 193"/>
                  <a:gd name="T17" fmla="*/ 144 h 191"/>
                  <a:gd name="T18" fmla="*/ 164 w 193"/>
                  <a:gd name="T19" fmla="*/ 164 h 191"/>
                  <a:gd name="T20" fmla="*/ 144 w 193"/>
                  <a:gd name="T21" fmla="*/ 179 h 191"/>
                  <a:gd name="T22" fmla="*/ 121 w 193"/>
                  <a:gd name="T23" fmla="*/ 188 h 191"/>
                  <a:gd name="T24" fmla="*/ 95 w 193"/>
                  <a:gd name="T25" fmla="*/ 191 h 191"/>
                  <a:gd name="T26" fmla="*/ 72 w 193"/>
                  <a:gd name="T27" fmla="*/ 188 h 191"/>
                  <a:gd name="T28" fmla="*/ 48 w 193"/>
                  <a:gd name="T29" fmla="*/ 179 h 191"/>
                  <a:gd name="T30" fmla="*/ 29 w 193"/>
                  <a:gd name="T31" fmla="*/ 164 h 191"/>
                  <a:gd name="T32" fmla="*/ 12 w 193"/>
                  <a:gd name="T33" fmla="*/ 144 h 191"/>
                  <a:gd name="T34" fmla="*/ 3 w 193"/>
                  <a:gd name="T35" fmla="*/ 121 h 191"/>
                  <a:gd name="T36" fmla="*/ 0 w 193"/>
                  <a:gd name="T37" fmla="*/ 96 h 191"/>
                  <a:gd name="T38" fmla="*/ 3 w 193"/>
                  <a:gd name="T39" fmla="*/ 70 h 191"/>
                  <a:gd name="T40" fmla="*/ 12 w 193"/>
                  <a:gd name="T41" fmla="*/ 47 h 191"/>
                  <a:gd name="T42" fmla="*/ 29 w 193"/>
                  <a:gd name="T43" fmla="*/ 27 h 191"/>
                  <a:gd name="T44" fmla="*/ 48 w 193"/>
                  <a:gd name="T45" fmla="*/ 13 h 191"/>
                  <a:gd name="T46" fmla="*/ 72 w 193"/>
                  <a:gd name="T47" fmla="*/ 4 h 191"/>
                  <a:gd name="T48" fmla="*/ 95 w 193"/>
                  <a:gd name="T4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1">
                    <a:moveTo>
                      <a:pt x="95" y="0"/>
                    </a:moveTo>
                    <a:lnTo>
                      <a:pt x="121" y="4"/>
                    </a:lnTo>
                    <a:lnTo>
                      <a:pt x="144" y="13"/>
                    </a:lnTo>
                    <a:lnTo>
                      <a:pt x="164" y="27"/>
                    </a:lnTo>
                    <a:lnTo>
                      <a:pt x="180" y="49"/>
                    </a:lnTo>
                    <a:lnTo>
                      <a:pt x="189" y="70"/>
                    </a:lnTo>
                    <a:lnTo>
                      <a:pt x="193" y="96"/>
                    </a:lnTo>
                    <a:lnTo>
                      <a:pt x="189" y="121"/>
                    </a:lnTo>
                    <a:lnTo>
                      <a:pt x="180" y="144"/>
                    </a:lnTo>
                    <a:lnTo>
                      <a:pt x="164" y="164"/>
                    </a:lnTo>
                    <a:lnTo>
                      <a:pt x="144" y="179"/>
                    </a:lnTo>
                    <a:lnTo>
                      <a:pt x="121" y="188"/>
                    </a:lnTo>
                    <a:lnTo>
                      <a:pt x="95" y="191"/>
                    </a:lnTo>
                    <a:lnTo>
                      <a:pt x="72" y="188"/>
                    </a:lnTo>
                    <a:lnTo>
                      <a:pt x="48" y="179"/>
                    </a:lnTo>
                    <a:lnTo>
                      <a:pt x="29" y="164"/>
                    </a:lnTo>
                    <a:lnTo>
                      <a:pt x="12" y="144"/>
                    </a:lnTo>
                    <a:lnTo>
                      <a:pt x="3" y="121"/>
                    </a:lnTo>
                    <a:lnTo>
                      <a:pt x="0" y="96"/>
                    </a:lnTo>
                    <a:lnTo>
                      <a:pt x="3" y="70"/>
                    </a:lnTo>
                    <a:lnTo>
                      <a:pt x="12" y="47"/>
                    </a:lnTo>
                    <a:lnTo>
                      <a:pt x="29" y="27"/>
                    </a:lnTo>
                    <a:lnTo>
                      <a:pt x="48" y="13"/>
                    </a:lnTo>
                    <a:lnTo>
                      <a:pt x="72" y="4"/>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Subtitle 2"/>
          <p:cNvSpPr txBox="1">
            <a:spLocks/>
          </p:cNvSpPr>
          <p:nvPr/>
        </p:nvSpPr>
        <p:spPr>
          <a:xfrm>
            <a:off x="796413" y="4028324"/>
            <a:ext cx="2296897" cy="691160"/>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S" sz="1800" b="1" dirty="0" smtClean="0">
                <a:solidFill>
                  <a:schemeClr val="tx1">
                    <a:lumMod val="65000"/>
                    <a:lumOff val="35000"/>
                  </a:schemeClr>
                </a:solidFill>
              </a:rPr>
              <a:t>Resultados de cribado alterado </a:t>
            </a:r>
            <a:endParaRPr lang="en-US" sz="1800" b="1" dirty="0">
              <a:solidFill>
                <a:schemeClr val="tx1">
                  <a:lumMod val="65000"/>
                  <a:lumOff val="35000"/>
                </a:schemeClr>
              </a:solidFill>
            </a:endParaRPr>
          </a:p>
        </p:txBody>
      </p:sp>
      <p:sp>
        <p:nvSpPr>
          <p:cNvPr id="19" name="Rectangle 18"/>
          <p:cNvSpPr/>
          <p:nvPr/>
        </p:nvSpPr>
        <p:spPr>
          <a:xfrm flipH="1">
            <a:off x="1375719" y="6227058"/>
            <a:ext cx="10478526" cy="769441"/>
          </a:xfrm>
          <a:prstGeom prst="rect">
            <a:avLst/>
          </a:prstGeom>
          <a:noFill/>
        </p:spPr>
        <p:txBody>
          <a:bodyPr wrap="square">
            <a:spAutoFit/>
          </a:bodyPr>
          <a:lstStyle/>
          <a:p>
            <a:r>
              <a:rPr lang="en-US" sz="4400" spc="-300" dirty="0" smtClean="0">
                <a:solidFill>
                  <a:schemeClr val="accent2"/>
                </a:solidFill>
              </a:rPr>
              <a:t> </a:t>
            </a:r>
            <a:endParaRPr lang="en-US" sz="4400" spc="-300" dirty="0">
              <a:solidFill>
                <a:schemeClr val="accent2"/>
              </a:solidFill>
            </a:endParaRPr>
          </a:p>
        </p:txBody>
      </p:sp>
      <p:sp>
        <p:nvSpPr>
          <p:cNvPr id="20" name="Rectangle 19"/>
          <p:cNvSpPr/>
          <p:nvPr/>
        </p:nvSpPr>
        <p:spPr>
          <a:xfrm flipH="1">
            <a:off x="918519" y="827726"/>
            <a:ext cx="8402461" cy="523220"/>
          </a:xfrm>
          <a:prstGeom prst="rect">
            <a:avLst/>
          </a:prstGeom>
        </p:spPr>
        <p:txBody>
          <a:bodyPr wrap="square">
            <a:spAutoFit/>
          </a:bodyPr>
          <a:lstStyle/>
          <a:p>
            <a:r>
              <a:rPr lang="en-US" sz="2800" spc="-150" dirty="0" err="1" smtClean="0">
                <a:solidFill>
                  <a:schemeClr val="bg1">
                    <a:lumMod val="50000"/>
                  </a:schemeClr>
                </a:solidFill>
              </a:rPr>
              <a:t>Paciente</a:t>
            </a:r>
            <a:r>
              <a:rPr lang="en-US" sz="2800" spc="-150" dirty="0" smtClean="0">
                <a:solidFill>
                  <a:schemeClr val="bg1">
                    <a:lumMod val="50000"/>
                  </a:schemeClr>
                </a:solidFill>
              </a:rPr>
              <a:t> </a:t>
            </a:r>
            <a:r>
              <a:rPr lang="en-US" sz="2800" spc="-150" dirty="0" err="1" smtClean="0">
                <a:solidFill>
                  <a:schemeClr val="bg1">
                    <a:lumMod val="50000"/>
                  </a:schemeClr>
                </a:solidFill>
              </a:rPr>
              <a:t>derivada</a:t>
            </a:r>
            <a:r>
              <a:rPr lang="en-US" sz="2800" spc="-150" dirty="0" smtClean="0">
                <a:solidFill>
                  <a:schemeClr val="bg1">
                    <a:lumMod val="50000"/>
                  </a:schemeClr>
                </a:solidFill>
              </a:rPr>
              <a:t> a </a:t>
            </a:r>
            <a:r>
              <a:rPr lang="en-US" sz="2800" spc="-150" dirty="0" err="1" smtClean="0">
                <a:solidFill>
                  <a:schemeClr val="bg1">
                    <a:lumMod val="50000"/>
                  </a:schemeClr>
                </a:solidFill>
              </a:rPr>
              <a:t>Especializada</a:t>
            </a:r>
            <a:r>
              <a:rPr lang="en-US" sz="2800" spc="-150" dirty="0" smtClean="0">
                <a:solidFill>
                  <a:schemeClr val="bg1">
                    <a:lumMod val="50000"/>
                  </a:schemeClr>
                </a:solidFill>
              </a:rPr>
              <a:t> </a:t>
            </a:r>
            <a:endParaRPr lang="en-US" sz="2800" spc="-150" dirty="0">
              <a:solidFill>
                <a:schemeClr val="bg1">
                  <a:lumMod val="50000"/>
                </a:schemeClr>
              </a:solidFill>
            </a:endParaRPr>
          </a:p>
        </p:txBody>
      </p:sp>
      <p:grpSp>
        <p:nvGrpSpPr>
          <p:cNvPr id="6" name="Group 5"/>
          <p:cNvGrpSpPr/>
          <p:nvPr/>
        </p:nvGrpSpPr>
        <p:grpSpPr>
          <a:xfrm>
            <a:off x="8678563" y="2133836"/>
            <a:ext cx="2174790" cy="1717589"/>
            <a:chOff x="930876" y="4044547"/>
            <a:chExt cx="2174790" cy="1717589"/>
          </a:xfrm>
        </p:grpSpPr>
        <p:sp>
          <p:nvSpPr>
            <p:cNvPr id="7" name="Rectangle 6"/>
            <p:cNvSpPr/>
            <p:nvPr/>
          </p:nvSpPr>
          <p:spPr>
            <a:xfrm>
              <a:off x="930876" y="4044547"/>
              <a:ext cx="2174790" cy="1717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950"/>
              <a:r>
                <a:rPr lang="en-US" sz="3600" b="1" dirty="0">
                  <a:solidFill>
                    <a:schemeClr val="tx1">
                      <a:lumMod val="65000"/>
                      <a:lumOff val="35000"/>
                    </a:schemeClr>
                  </a:solidFill>
                </a:rPr>
                <a:t>3</a:t>
              </a:r>
            </a:p>
          </p:txBody>
        </p:sp>
        <p:grpSp>
          <p:nvGrpSpPr>
            <p:cNvPr id="9" name="Group 12"/>
            <p:cNvGrpSpPr>
              <a:grpSpLocks noChangeAspect="1"/>
            </p:cNvGrpSpPr>
            <p:nvPr/>
          </p:nvGrpSpPr>
          <p:grpSpPr bwMode="auto">
            <a:xfrm>
              <a:off x="2582548" y="5043174"/>
              <a:ext cx="124376" cy="61676"/>
              <a:chOff x="-379" y="1237"/>
              <a:chExt cx="607" cy="301"/>
            </a:xfrm>
            <a:solidFill>
              <a:schemeClr val="bg1"/>
            </a:solidFill>
          </p:grpSpPr>
          <p:sp>
            <p:nvSpPr>
              <p:cNvPr id="33" name="Freeform 15"/>
              <p:cNvSpPr>
                <a:spLocks/>
              </p:cNvSpPr>
              <p:nvPr/>
            </p:nvSpPr>
            <p:spPr bwMode="auto">
              <a:xfrm>
                <a:off x="-379" y="1237"/>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6"/>
              <p:cNvSpPr>
                <a:spLocks/>
              </p:cNvSpPr>
              <p:nvPr/>
            </p:nvSpPr>
            <p:spPr bwMode="auto">
              <a:xfrm>
                <a:off x="132" y="1237"/>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p:cNvGrpSpPr/>
          <p:nvPr/>
        </p:nvGrpSpPr>
        <p:grpSpPr>
          <a:xfrm>
            <a:off x="4732649" y="2133836"/>
            <a:ext cx="2174790" cy="1717589"/>
            <a:chOff x="6227815" y="2092180"/>
            <a:chExt cx="2174790" cy="1717589"/>
          </a:xfrm>
        </p:grpSpPr>
        <p:sp>
          <p:nvSpPr>
            <p:cNvPr id="11" name="Rectangle 10"/>
            <p:cNvSpPr/>
            <p:nvPr/>
          </p:nvSpPr>
          <p:spPr>
            <a:xfrm>
              <a:off x="6227815" y="2092180"/>
              <a:ext cx="2174790" cy="1717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950"/>
              <a:r>
                <a:rPr lang="en-US" sz="3600" b="1" dirty="0">
                  <a:solidFill>
                    <a:schemeClr val="tx1">
                      <a:lumMod val="65000"/>
                      <a:lumOff val="35000"/>
                    </a:schemeClr>
                  </a:solidFill>
                </a:rPr>
                <a:t>2</a:t>
              </a:r>
            </a:p>
          </p:txBody>
        </p:sp>
        <p:grpSp>
          <p:nvGrpSpPr>
            <p:cNvPr id="12" name="Group 20"/>
            <p:cNvGrpSpPr>
              <a:grpSpLocks noChangeAspect="1"/>
            </p:cNvGrpSpPr>
            <p:nvPr/>
          </p:nvGrpSpPr>
          <p:grpSpPr bwMode="auto">
            <a:xfrm>
              <a:off x="7921785" y="3092263"/>
              <a:ext cx="340408" cy="520808"/>
              <a:chOff x="2920" y="831"/>
              <a:chExt cx="1736" cy="2656"/>
            </a:xfrm>
            <a:solidFill>
              <a:schemeClr val="bg1"/>
            </a:solidFill>
          </p:grpSpPr>
          <p:sp>
            <p:nvSpPr>
              <p:cNvPr id="40" name="Freeform 22"/>
              <p:cNvSpPr>
                <a:spLocks/>
              </p:cNvSpPr>
              <p:nvPr/>
            </p:nvSpPr>
            <p:spPr bwMode="auto">
              <a:xfrm>
                <a:off x="2920" y="831"/>
                <a:ext cx="96" cy="249"/>
              </a:xfrm>
              <a:custGeom>
                <a:avLst/>
                <a:gdLst>
                  <a:gd name="T0" fmla="*/ 96 w 191"/>
                  <a:gd name="T1" fmla="*/ 0 h 498"/>
                  <a:gd name="T2" fmla="*/ 126 w 191"/>
                  <a:gd name="T3" fmla="*/ 4 h 498"/>
                  <a:gd name="T4" fmla="*/ 152 w 191"/>
                  <a:gd name="T5" fmla="*/ 18 h 498"/>
                  <a:gd name="T6" fmla="*/ 173 w 191"/>
                  <a:gd name="T7" fmla="*/ 38 h 498"/>
                  <a:gd name="T8" fmla="*/ 186 w 191"/>
                  <a:gd name="T9" fmla="*/ 65 h 498"/>
                  <a:gd name="T10" fmla="*/ 191 w 191"/>
                  <a:gd name="T11" fmla="*/ 96 h 498"/>
                  <a:gd name="T12" fmla="*/ 191 w 191"/>
                  <a:gd name="T13" fmla="*/ 403 h 498"/>
                  <a:gd name="T14" fmla="*/ 186 w 191"/>
                  <a:gd name="T15" fmla="*/ 433 h 498"/>
                  <a:gd name="T16" fmla="*/ 173 w 191"/>
                  <a:gd name="T17" fmla="*/ 460 h 498"/>
                  <a:gd name="T18" fmla="*/ 152 w 191"/>
                  <a:gd name="T19" fmla="*/ 480 h 498"/>
                  <a:gd name="T20" fmla="*/ 126 w 191"/>
                  <a:gd name="T21" fmla="*/ 495 h 498"/>
                  <a:gd name="T22" fmla="*/ 96 w 191"/>
                  <a:gd name="T23" fmla="*/ 498 h 498"/>
                  <a:gd name="T24" fmla="*/ 65 w 191"/>
                  <a:gd name="T25" fmla="*/ 495 h 498"/>
                  <a:gd name="T26" fmla="*/ 40 w 191"/>
                  <a:gd name="T27" fmla="*/ 480 h 498"/>
                  <a:gd name="T28" fmla="*/ 18 w 191"/>
                  <a:gd name="T29" fmla="*/ 460 h 498"/>
                  <a:gd name="T30" fmla="*/ 4 w 191"/>
                  <a:gd name="T31" fmla="*/ 433 h 498"/>
                  <a:gd name="T32" fmla="*/ 0 w 191"/>
                  <a:gd name="T33" fmla="*/ 403 h 498"/>
                  <a:gd name="T34" fmla="*/ 0 w 191"/>
                  <a:gd name="T35" fmla="*/ 96 h 498"/>
                  <a:gd name="T36" fmla="*/ 4 w 191"/>
                  <a:gd name="T37" fmla="*/ 65 h 498"/>
                  <a:gd name="T38" fmla="*/ 18 w 191"/>
                  <a:gd name="T39" fmla="*/ 38 h 498"/>
                  <a:gd name="T40" fmla="*/ 40 w 191"/>
                  <a:gd name="T41" fmla="*/ 18 h 498"/>
                  <a:gd name="T42" fmla="*/ 65 w 191"/>
                  <a:gd name="T43" fmla="*/ 4 h 498"/>
                  <a:gd name="T44" fmla="*/ 96 w 191"/>
                  <a:gd name="T4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498">
                    <a:moveTo>
                      <a:pt x="96" y="0"/>
                    </a:moveTo>
                    <a:lnTo>
                      <a:pt x="126" y="4"/>
                    </a:lnTo>
                    <a:lnTo>
                      <a:pt x="152" y="18"/>
                    </a:lnTo>
                    <a:lnTo>
                      <a:pt x="173" y="38"/>
                    </a:lnTo>
                    <a:lnTo>
                      <a:pt x="186" y="65"/>
                    </a:lnTo>
                    <a:lnTo>
                      <a:pt x="191" y="96"/>
                    </a:lnTo>
                    <a:lnTo>
                      <a:pt x="191" y="403"/>
                    </a:lnTo>
                    <a:lnTo>
                      <a:pt x="186" y="433"/>
                    </a:lnTo>
                    <a:lnTo>
                      <a:pt x="173" y="460"/>
                    </a:lnTo>
                    <a:lnTo>
                      <a:pt x="152" y="480"/>
                    </a:lnTo>
                    <a:lnTo>
                      <a:pt x="126" y="495"/>
                    </a:lnTo>
                    <a:lnTo>
                      <a:pt x="96" y="498"/>
                    </a:lnTo>
                    <a:lnTo>
                      <a:pt x="65" y="495"/>
                    </a:lnTo>
                    <a:lnTo>
                      <a:pt x="40" y="480"/>
                    </a:lnTo>
                    <a:lnTo>
                      <a:pt x="18" y="460"/>
                    </a:lnTo>
                    <a:lnTo>
                      <a:pt x="4" y="433"/>
                    </a:lnTo>
                    <a:lnTo>
                      <a:pt x="0" y="403"/>
                    </a:lnTo>
                    <a:lnTo>
                      <a:pt x="0" y="96"/>
                    </a:lnTo>
                    <a:lnTo>
                      <a:pt x="4" y="65"/>
                    </a:lnTo>
                    <a:lnTo>
                      <a:pt x="18" y="38"/>
                    </a:lnTo>
                    <a:lnTo>
                      <a:pt x="40" y="18"/>
                    </a:lnTo>
                    <a:lnTo>
                      <a:pt x="65"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3"/>
              <p:cNvSpPr>
                <a:spLocks/>
              </p:cNvSpPr>
              <p:nvPr/>
            </p:nvSpPr>
            <p:spPr bwMode="auto">
              <a:xfrm>
                <a:off x="3125" y="831"/>
                <a:ext cx="96" cy="249"/>
              </a:xfrm>
              <a:custGeom>
                <a:avLst/>
                <a:gdLst>
                  <a:gd name="T0" fmla="*/ 96 w 191"/>
                  <a:gd name="T1" fmla="*/ 0 h 498"/>
                  <a:gd name="T2" fmla="*/ 126 w 191"/>
                  <a:gd name="T3" fmla="*/ 4 h 498"/>
                  <a:gd name="T4" fmla="*/ 152 w 191"/>
                  <a:gd name="T5" fmla="*/ 18 h 498"/>
                  <a:gd name="T6" fmla="*/ 173 w 191"/>
                  <a:gd name="T7" fmla="*/ 38 h 498"/>
                  <a:gd name="T8" fmla="*/ 188 w 191"/>
                  <a:gd name="T9" fmla="*/ 65 h 498"/>
                  <a:gd name="T10" fmla="*/ 191 w 191"/>
                  <a:gd name="T11" fmla="*/ 96 h 498"/>
                  <a:gd name="T12" fmla="*/ 191 w 191"/>
                  <a:gd name="T13" fmla="*/ 403 h 498"/>
                  <a:gd name="T14" fmla="*/ 188 w 191"/>
                  <a:gd name="T15" fmla="*/ 433 h 498"/>
                  <a:gd name="T16" fmla="*/ 173 w 191"/>
                  <a:gd name="T17" fmla="*/ 460 h 498"/>
                  <a:gd name="T18" fmla="*/ 152 w 191"/>
                  <a:gd name="T19" fmla="*/ 480 h 498"/>
                  <a:gd name="T20" fmla="*/ 126 w 191"/>
                  <a:gd name="T21" fmla="*/ 495 h 498"/>
                  <a:gd name="T22" fmla="*/ 96 w 191"/>
                  <a:gd name="T23" fmla="*/ 498 h 498"/>
                  <a:gd name="T24" fmla="*/ 65 w 191"/>
                  <a:gd name="T25" fmla="*/ 495 h 498"/>
                  <a:gd name="T26" fmla="*/ 40 w 191"/>
                  <a:gd name="T27" fmla="*/ 480 h 498"/>
                  <a:gd name="T28" fmla="*/ 18 w 191"/>
                  <a:gd name="T29" fmla="*/ 460 h 498"/>
                  <a:gd name="T30" fmla="*/ 5 w 191"/>
                  <a:gd name="T31" fmla="*/ 433 h 498"/>
                  <a:gd name="T32" fmla="*/ 0 w 191"/>
                  <a:gd name="T33" fmla="*/ 403 h 498"/>
                  <a:gd name="T34" fmla="*/ 0 w 191"/>
                  <a:gd name="T35" fmla="*/ 96 h 498"/>
                  <a:gd name="T36" fmla="*/ 5 w 191"/>
                  <a:gd name="T37" fmla="*/ 65 h 498"/>
                  <a:gd name="T38" fmla="*/ 18 w 191"/>
                  <a:gd name="T39" fmla="*/ 38 h 498"/>
                  <a:gd name="T40" fmla="*/ 40 w 191"/>
                  <a:gd name="T41" fmla="*/ 18 h 498"/>
                  <a:gd name="T42" fmla="*/ 65 w 191"/>
                  <a:gd name="T43" fmla="*/ 4 h 498"/>
                  <a:gd name="T44" fmla="*/ 96 w 191"/>
                  <a:gd name="T4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498">
                    <a:moveTo>
                      <a:pt x="96" y="0"/>
                    </a:moveTo>
                    <a:lnTo>
                      <a:pt x="126" y="4"/>
                    </a:lnTo>
                    <a:lnTo>
                      <a:pt x="152" y="18"/>
                    </a:lnTo>
                    <a:lnTo>
                      <a:pt x="173" y="38"/>
                    </a:lnTo>
                    <a:lnTo>
                      <a:pt x="188" y="65"/>
                    </a:lnTo>
                    <a:lnTo>
                      <a:pt x="191" y="96"/>
                    </a:lnTo>
                    <a:lnTo>
                      <a:pt x="191" y="403"/>
                    </a:lnTo>
                    <a:lnTo>
                      <a:pt x="188" y="433"/>
                    </a:lnTo>
                    <a:lnTo>
                      <a:pt x="173" y="460"/>
                    </a:lnTo>
                    <a:lnTo>
                      <a:pt x="152" y="480"/>
                    </a:lnTo>
                    <a:lnTo>
                      <a:pt x="126" y="495"/>
                    </a:lnTo>
                    <a:lnTo>
                      <a:pt x="96" y="498"/>
                    </a:lnTo>
                    <a:lnTo>
                      <a:pt x="65" y="495"/>
                    </a:lnTo>
                    <a:lnTo>
                      <a:pt x="40" y="480"/>
                    </a:lnTo>
                    <a:lnTo>
                      <a:pt x="18" y="460"/>
                    </a:lnTo>
                    <a:lnTo>
                      <a:pt x="5" y="433"/>
                    </a:lnTo>
                    <a:lnTo>
                      <a:pt x="0" y="403"/>
                    </a:lnTo>
                    <a:lnTo>
                      <a:pt x="0" y="96"/>
                    </a:lnTo>
                    <a:lnTo>
                      <a:pt x="5" y="65"/>
                    </a:lnTo>
                    <a:lnTo>
                      <a:pt x="18" y="38"/>
                    </a:lnTo>
                    <a:lnTo>
                      <a:pt x="40" y="18"/>
                    </a:lnTo>
                    <a:lnTo>
                      <a:pt x="65"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5"/>
              <p:cNvSpPr>
                <a:spLocks/>
              </p:cNvSpPr>
              <p:nvPr/>
            </p:nvSpPr>
            <p:spPr bwMode="auto">
              <a:xfrm>
                <a:off x="4560" y="3237"/>
                <a:ext cx="96" cy="250"/>
              </a:xfrm>
              <a:custGeom>
                <a:avLst/>
                <a:gdLst>
                  <a:gd name="T0" fmla="*/ 98 w 193"/>
                  <a:gd name="T1" fmla="*/ 0 h 499"/>
                  <a:gd name="T2" fmla="*/ 128 w 193"/>
                  <a:gd name="T3" fmla="*/ 5 h 499"/>
                  <a:gd name="T4" fmla="*/ 154 w 193"/>
                  <a:gd name="T5" fmla="*/ 18 h 499"/>
                  <a:gd name="T6" fmla="*/ 175 w 193"/>
                  <a:gd name="T7" fmla="*/ 39 h 499"/>
                  <a:gd name="T8" fmla="*/ 188 w 193"/>
                  <a:gd name="T9" fmla="*/ 64 h 499"/>
                  <a:gd name="T10" fmla="*/ 193 w 193"/>
                  <a:gd name="T11" fmla="*/ 95 h 499"/>
                  <a:gd name="T12" fmla="*/ 193 w 193"/>
                  <a:gd name="T13" fmla="*/ 404 h 499"/>
                  <a:gd name="T14" fmla="*/ 188 w 193"/>
                  <a:gd name="T15" fmla="*/ 432 h 499"/>
                  <a:gd name="T16" fmla="*/ 175 w 193"/>
                  <a:gd name="T17" fmla="*/ 459 h 499"/>
                  <a:gd name="T18" fmla="*/ 154 w 193"/>
                  <a:gd name="T19" fmla="*/ 481 h 499"/>
                  <a:gd name="T20" fmla="*/ 128 w 193"/>
                  <a:gd name="T21" fmla="*/ 494 h 499"/>
                  <a:gd name="T22" fmla="*/ 98 w 193"/>
                  <a:gd name="T23" fmla="*/ 499 h 499"/>
                  <a:gd name="T24" fmla="*/ 67 w 193"/>
                  <a:gd name="T25" fmla="*/ 494 h 499"/>
                  <a:gd name="T26" fmla="*/ 40 w 193"/>
                  <a:gd name="T27" fmla="*/ 481 h 499"/>
                  <a:gd name="T28" fmla="*/ 20 w 193"/>
                  <a:gd name="T29" fmla="*/ 459 h 499"/>
                  <a:gd name="T30" fmla="*/ 6 w 193"/>
                  <a:gd name="T31" fmla="*/ 432 h 499"/>
                  <a:gd name="T32" fmla="*/ 0 w 193"/>
                  <a:gd name="T33" fmla="*/ 404 h 499"/>
                  <a:gd name="T34" fmla="*/ 0 w 193"/>
                  <a:gd name="T35" fmla="*/ 95 h 499"/>
                  <a:gd name="T36" fmla="*/ 6 w 193"/>
                  <a:gd name="T37" fmla="*/ 64 h 499"/>
                  <a:gd name="T38" fmla="*/ 20 w 193"/>
                  <a:gd name="T39" fmla="*/ 39 h 499"/>
                  <a:gd name="T40" fmla="*/ 40 w 193"/>
                  <a:gd name="T41" fmla="*/ 18 h 499"/>
                  <a:gd name="T42" fmla="*/ 67 w 193"/>
                  <a:gd name="T43" fmla="*/ 5 h 499"/>
                  <a:gd name="T44" fmla="*/ 98 w 193"/>
                  <a:gd name="T4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499">
                    <a:moveTo>
                      <a:pt x="98" y="0"/>
                    </a:moveTo>
                    <a:lnTo>
                      <a:pt x="128" y="5"/>
                    </a:lnTo>
                    <a:lnTo>
                      <a:pt x="154" y="18"/>
                    </a:lnTo>
                    <a:lnTo>
                      <a:pt x="175" y="39"/>
                    </a:lnTo>
                    <a:lnTo>
                      <a:pt x="188" y="64"/>
                    </a:lnTo>
                    <a:lnTo>
                      <a:pt x="193" y="95"/>
                    </a:lnTo>
                    <a:lnTo>
                      <a:pt x="193" y="404"/>
                    </a:lnTo>
                    <a:lnTo>
                      <a:pt x="188" y="432"/>
                    </a:lnTo>
                    <a:lnTo>
                      <a:pt x="175" y="459"/>
                    </a:lnTo>
                    <a:lnTo>
                      <a:pt x="154" y="481"/>
                    </a:lnTo>
                    <a:lnTo>
                      <a:pt x="128" y="494"/>
                    </a:lnTo>
                    <a:lnTo>
                      <a:pt x="98" y="499"/>
                    </a:lnTo>
                    <a:lnTo>
                      <a:pt x="67" y="494"/>
                    </a:lnTo>
                    <a:lnTo>
                      <a:pt x="40" y="481"/>
                    </a:lnTo>
                    <a:lnTo>
                      <a:pt x="20" y="459"/>
                    </a:lnTo>
                    <a:lnTo>
                      <a:pt x="6" y="432"/>
                    </a:lnTo>
                    <a:lnTo>
                      <a:pt x="0" y="404"/>
                    </a:lnTo>
                    <a:lnTo>
                      <a:pt x="0" y="95"/>
                    </a:lnTo>
                    <a:lnTo>
                      <a:pt x="6" y="64"/>
                    </a:lnTo>
                    <a:lnTo>
                      <a:pt x="20" y="39"/>
                    </a:lnTo>
                    <a:lnTo>
                      <a:pt x="40" y="18"/>
                    </a:lnTo>
                    <a:lnTo>
                      <a:pt x="67" y="5"/>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Subtitle 2"/>
          <p:cNvSpPr txBox="1">
            <a:spLocks/>
          </p:cNvSpPr>
          <p:nvPr/>
        </p:nvSpPr>
        <p:spPr>
          <a:xfrm>
            <a:off x="4732649" y="4028324"/>
            <a:ext cx="2174791" cy="629805"/>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dirty="0" err="1" smtClean="0">
                <a:solidFill>
                  <a:schemeClr val="tx1">
                    <a:lumMod val="65000"/>
                    <a:lumOff val="35000"/>
                  </a:schemeClr>
                </a:solidFill>
              </a:rPr>
              <a:t>Colposcopia</a:t>
            </a:r>
            <a:r>
              <a:rPr lang="en-US" sz="1800" b="1" dirty="0" smtClean="0">
                <a:solidFill>
                  <a:schemeClr val="tx1">
                    <a:lumMod val="65000"/>
                    <a:lumOff val="35000"/>
                  </a:schemeClr>
                </a:solidFill>
              </a:rPr>
              <a:t>/ </a:t>
            </a:r>
            <a:r>
              <a:rPr lang="en-US" sz="1800" b="1" dirty="0" err="1" smtClean="0">
                <a:solidFill>
                  <a:schemeClr val="tx1">
                    <a:lumMod val="65000"/>
                    <a:lumOff val="35000"/>
                  </a:schemeClr>
                </a:solidFill>
              </a:rPr>
              <a:t>biopsia</a:t>
            </a:r>
            <a:r>
              <a:rPr lang="en-US" sz="1800" b="1" dirty="0" smtClean="0">
                <a:solidFill>
                  <a:schemeClr val="tx1">
                    <a:lumMod val="65000"/>
                    <a:lumOff val="35000"/>
                  </a:schemeClr>
                </a:solidFill>
              </a:rPr>
              <a:t>/</a:t>
            </a:r>
            <a:r>
              <a:rPr lang="en-US" sz="1800" b="1" dirty="0" err="1" smtClean="0">
                <a:solidFill>
                  <a:schemeClr val="tx1">
                    <a:lumMod val="65000"/>
                    <a:lumOff val="35000"/>
                  </a:schemeClr>
                </a:solidFill>
              </a:rPr>
              <a:t>tratamiento</a:t>
            </a:r>
            <a:endParaRPr lang="en-US" sz="1800" b="1" dirty="0">
              <a:solidFill>
                <a:schemeClr val="tx1">
                  <a:lumMod val="65000"/>
                  <a:lumOff val="35000"/>
                </a:schemeClr>
              </a:solidFill>
            </a:endParaRPr>
          </a:p>
        </p:txBody>
      </p:sp>
      <p:sp>
        <p:nvSpPr>
          <p:cNvPr id="53" name="Subtitle 2"/>
          <p:cNvSpPr txBox="1">
            <a:spLocks/>
          </p:cNvSpPr>
          <p:nvPr/>
        </p:nvSpPr>
        <p:spPr>
          <a:xfrm>
            <a:off x="8783846" y="4401343"/>
            <a:ext cx="2174791" cy="629318"/>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S" sz="1800" b="1" dirty="0" smtClean="0">
                <a:solidFill>
                  <a:schemeClr val="tx1">
                    <a:lumMod val="65000"/>
                    <a:lumOff val="35000"/>
                  </a:schemeClr>
                </a:solidFill>
              </a:rPr>
              <a:t>Guías de consenso de la ASCCP</a:t>
            </a:r>
          </a:p>
          <a:p>
            <a:pPr marL="0" indent="0" algn="ctr">
              <a:lnSpc>
                <a:spcPct val="100000"/>
              </a:lnSpc>
              <a:buNone/>
            </a:pPr>
            <a:r>
              <a:rPr lang="es-ES" sz="1800" b="1" dirty="0" smtClean="0">
                <a:solidFill>
                  <a:schemeClr val="tx1">
                    <a:lumMod val="65000"/>
                    <a:lumOff val="35000"/>
                  </a:schemeClr>
                </a:solidFill>
              </a:rPr>
              <a:t>Calculo del riesgo </a:t>
            </a:r>
          </a:p>
          <a:p>
            <a:pPr marL="0" indent="0" algn="ctr">
              <a:lnSpc>
                <a:spcPct val="100000"/>
              </a:lnSpc>
              <a:buNone/>
            </a:pPr>
            <a:endParaRPr lang="en-US" sz="1800" b="1" dirty="0">
              <a:solidFill>
                <a:schemeClr val="tx1">
                  <a:lumMod val="65000"/>
                  <a:lumOff val="35000"/>
                </a:schemeClr>
              </a:solidFill>
            </a:endParaRPr>
          </a:p>
        </p:txBody>
      </p:sp>
      <p:sp>
        <p:nvSpPr>
          <p:cNvPr id="56" name="Subtitle 2"/>
          <p:cNvSpPr txBox="1">
            <a:spLocks/>
          </p:cNvSpPr>
          <p:nvPr/>
        </p:nvSpPr>
        <p:spPr>
          <a:xfrm>
            <a:off x="2585276" y="6051295"/>
            <a:ext cx="2312164" cy="489303"/>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S" sz="1800" b="1" dirty="0" smtClean="0">
                <a:solidFill>
                  <a:schemeClr val="bg1"/>
                </a:solidFill>
              </a:rPr>
              <a:t>Y para cada terapia,</a:t>
            </a:r>
          </a:p>
          <a:p>
            <a:pPr marL="0" indent="0" algn="ctr">
              <a:lnSpc>
                <a:spcPct val="100000"/>
              </a:lnSpc>
              <a:buNone/>
            </a:pPr>
            <a:r>
              <a:rPr lang="es-ES" sz="1800" b="1" dirty="0" smtClean="0">
                <a:solidFill>
                  <a:schemeClr val="bg1"/>
                </a:solidFill>
              </a:rPr>
              <a:t>Análisis de Riesgo</a:t>
            </a:r>
            <a:endParaRPr lang="en-US" sz="1800" b="1" dirty="0">
              <a:solidFill>
                <a:schemeClr val="bg1"/>
              </a:solidFill>
            </a:endParaRPr>
          </a:p>
        </p:txBody>
      </p:sp>
      <p:sp>
        <p:nvSpPr>
          <p:cNvPr id="28" name="CuadroTexto 4"/>
          <p:cNvSpPr txBox="1"/>
          <p:nvPr/>
        </p:nvSpPr>
        <p:spPr>
          <a:xfrm>
            <a:off x="6451600" y="304800"/>
            <a:ext cx="4974103"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30" name="CuadroTexto 5"/>
          <p:cNvSpPr txBox="1"/>
          <p:nvPr/>
        </p:nvSpPr>
        <p:spPr>
          <a:xfrm>
            <a:off x="405030" y="252477"/>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32" name="Up Arrow 4"/>
          <p:cNvSpPr/>
          <p:nvPr/>
        </p:nvSpPr>
        <p:spPr>
          <a:xfrm>
            <a:off x="8270633" y="5041391"/>
            <a:ext cx="2942847" cy="1613409"/>
          </a:xfrm>
          <a:prstGeom prst="upArrow">
            <a:avLst>
              <a:gd name="adj1" fmla="val 72689"/>
              <a:gd name="adj2" fmla="val 39496"/>
            </a:avLst>
          </a:prstGeom>
          <a:ln>
            <a:noFill/>
          </a:ln>
          <a:effectLst>
            <a:outerShdw blurRad="254000" dist="38100" dir="16200000" sx="102000" sy="102000" rotWithShape="0">
              <a:schemeClr val="accent1">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Imagen 6"/>
          <p:cNvPicPr>
            <a:picLocks noChangeAspect="1"/>
          </p:cNvPicPr>
          <p:nvPr/>
        </p:nvPicPr>
        <p:blipFill>
          <a:blip r:embed="rId2" cstate="print"/>
          <a:srcRect t="3277" r="87938"/>
          <a:stretch>
            <a:fillRect/>
          </a:stretch>
        </p:blipFill>
        <p:spPr>
          <a:xfrm>
            <a:off x="1857645" y="2218267"/>
            <a:ext cx="1173421" cy="1483278"/>
          </a:xfrm>
          <a:prstGeom prst="rect">
            <a:avLst/>
          </a:prstGeom>
        </p:spPr>
      </p:pic>
      <p:pic>
        <p:nvPicPr>
          <p:cNvPr id="38" name="Picture 2" descr="▷ COLPOSCOPIA ¿QUÉ ES?. Técnica aplicada a GINECOLOGÍA."/>
          <p:cNvPicPr>
            <a:picLocks noChangeAspect="1" noChangeArrowheads="1"/>
          </p:cNvPicPr>
          <p:nvPr/>
        </p:nvPicPr>
        <p:blipFill>
          <a:blip r:embed="rId3" cstate="print"/>
          <a:srcRect/>
          <a:stretch>
            <a:fillRect/>
          </a:stretch>
        </p:blipFill>
        <p:spPr bwMode="auto">
          <a:xfrm>
            <a:off x="5232400" y="2660871"/>
            <a:ext cx="1382031" cy="838432"/>
          </a:xfrm>
          <a:prstGeom prst="rect">
            <a:avLst/>
          </a:prstGeom>
          <a:noFill/>
          <a:scene3d>
            <a:camera prst="orthographicFront"/>
            <a:lightRig rig="threePt" dir="t"/>
          </a:scene3d>
          <a:sp3d>
            <a:bevelT/>
          </a:sp3d>
        </p:spPr>
      </p:pic>
      <p:pic>
        <p:nvPicPr>
          <p:cNvPr id="39" name="Imagen 6"/>
          <p:cNvPicPr>
            <a:picLocks noChangeAspect="1"/>
          </p:cNvPicPr>
          <p:nvPr/>
        </p:nvPicPr>
        <p:blipFill>
          <a:blip r:embed="rId4" cstate="print"/>
          <a:stretch>
            <a:fillRect/>
          </a:stretch>
        </p:blipFill>
        <p:spPr>
          <a:xfrm>
            <a:off x="8534795" y="6122799"/>
            <a:ext cx="2349500" cy="466725"/>
          </a:xfrm>
          <a:prstGeom prst="rect">
            <a:avLst/>
          </a:prstGeom>
        </p:spPr>
      </p:pic>
      <p:pic>
        <p:nvPicPr>
          <p:cNvPr id="42" name="Imagen 4"/>
          <p:cNvPicPr/>
          <p:nvPr/>
        </p:nvPicPr>
        <p:blipFill>
          <a:blip r:embed="rId5" cstate="print"/>
          <a:srcRect l="70893" t="3046"/>
          <a:stretch>
            <a:fillRect/>
          </a:stretch>
        </p:blipFill>
        <p:spPr bwMode="auto">
          <a:xfrm>
            <a:off x="9347201" y="1896533"/>
            <a:ext cx="881080" cy="1990832"/>
          </a:xfrm>
          <a:prstGeom prst="rect">
            <a:avLst/>
          </a:prstGeom>
        </p:spPr>
      </p:pic>
      <p:pic>
        <p:nvPicPr>
          <p:cNvPr id="36" name="Picture 2"/>
          <p:cNvPicPr>
            <a:picLocks noChangeAspect="1" noChangeArrowheads="1"/>
          </p:cNvPicPr>
          <p:nvPr/>
        </p:nvPicPr>
        <p:blipFill>
          <a:blip r:embed="rId6"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extLst>
      <p:ext uri="{BB962C8B-B14F-4D97-AF65-F5344CB8AC3E}">
        <p14:creationId xmlns:p14="http://schemas.microsoft.com/office/powerpoint/2010/main" xmlns="" val="1315273359"/>
      </p:ext>
    </p:extLst>
  </p:cSld>
  <p:clrMapOvr>
    <a:masterClrMapping/>
  </p:clrMapOvr>
  <p:transition spd="slow" advTm="89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8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000" fill="hold"/>
                                        <p:tgtEl>
                                          <p:spTgt spid="47"/>
                                        </p:tgtEl>
                                        <p:attrNameLst>
                                          <p:attrName>ppt_x</p:attrName>
                                        </p:attrNameLst>
                                      </p:cBhvr>
                                      <p:tavLst>
                                        <p:tav tm="0">
                                          <p:val>
                                            <p:strVal val="1+#ppt_w/2"/>
                                          </p:val>
                                        </p:tav>
                                        <p:tav tm="100000">
                                          <p:val>
                                            <p:strVal val="#ppt_x"/>
                                          </p:val>
                                        </p:tav>
                                      </p:tavLst>
                                    </p:anim>
                                    <p:anim calcmode="lin" valueType="num">
                                      <p:cBhvr additive="base">
                                        <p:cTn id="24" dur="1000" fill="hold"/>
                                        <p:tgtEl>
                                          <p:spTgt spid="4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1000" fill="hold"/>
                                        <p:tgtEl>
                                          <p:spTgt spid="53"/>
                                        </p:tgtEl>
                                        <p:attrNameLst>
                                          <p:attrName>ppt_x</p:attrName>
                                        </p:attrNameLst>
                                      </p:cBhvr>
                                      <p:tavLst>
                                        <p:tav tm="0">
                                          <p:val>
                                            <p:strVal val="1+#ppt_w/2"/>
                                          </p:val>
                                        </p:tav>
                                        <p:tav tm="100000">
                                          <p:val>
                                            <p:strVal val="#ppt_x"/>
                                          </p:val>
                                        </p:tav>
                                      </p:tavLst>
                                    </p:anim>
                                    <p:anim calcmode="lin" valueType="num">
                                      <p:cBhvr additive="base">
                                        <p:cTn id="28" dur="1000" fill="hold"/>
                                        <p:tgtEl>
                                          <p:spTgt spid="5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1000" fill="hold"/>
                                        <p:tgtEl>
                                          <p:spTgt spid="56"/>
                                        </p:tgtEl>
                                        <p:attrNameLst>
                                          <p:attrName>ppt_x</p:attrName>
                                        </p:attrNameLst>
                                      </p:cBhvr>
                                      <p:tavLst>
                                        <p:tav tm="0">
                                          <p:val>
                                            <p:strVal val="1+#ppt_w/2"/>
                                          </p:val>
                                        </p:tav>
                                        <p:tav tm="100000">
                                          <p:val>
                                            <p:strVal val="#ppt_x"/>
                                          </p:val>
                                        </p:tav>
                                      </p:tavLst>
                                    </p:anim>
                                    <p:anim calcmode="lin" valueType="num">
                                      <p:cBhvr additive="base">
                                        <p:cTn id="32" dur="1000" fill="hold"/>
                                        <p:tgtEl>
                                          <p:spTgt spid="56"/>
                                        </p:tgtEl>
                                        <p:attrNameLst>
                                          <p:attrName>ppt_y</p:attrName>
                                        </p:attrNameLst>
                                      </p:cBhvr>
                                      <p:tavLst>
                                        <p:tav tm="0">
                                          <p:val>
                                            <p:strVal val="#ppt_y"/>
                                          </p:val>
                                        </p:tav>
                                        <p:tav tm="100000">
                                          <p:val>
                                            <p:strVal val="#ppt_y"/>
                                          </p:val>
                                        </p:tav>
                                      </p:tavLst>
                                    </p:anim>
                                  </p:childTnLst>
                                </p:cTn>
                              </p:par>
                              <p:par>
                                <p:cTn id="33" presetID="2" presetClass="entr" presetSubtype="4" decel="5000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ppt_x"/>
                                          </p:val>
                                        </p:tav>
                                        <p:tav tm="100000">
                                          <p:val>
                                            <p:strVal val="#ppt_x"/>
                                          </p:val>
                                        </p:tav>
                                      </p:tavLst>
                                    </p:anim>
                                    <p:anim calcmode="lin" valueType="num">
                                      <p:cBhvr additive="base">
                                        <p:cTn id="36"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53" grpId="0"/>
      <p:bldP spid="56" grpId="0"/>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4" cstate="print"/>
          <a:srcRect l="13679" t="28125" r="30851" b="15402"/>
          <a:stretch>
            <a:fillRect/>
          </a:stretch>
        </p:blipFill>
        <p:spPr bwMode="auto">
          <a:xfrm>
            <a:off x="1346426" y="621809"/>
            <a:ext cx="8843246" cy="5061858"/>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l="12424" t="19419" r="71763" b="70759"/>
          <a:stretch>
            <a:fillRect/>
          </a:stretch>
        </p:blipFill>
        <p:spPr bwMode="auto">
          <a:xfrm>
            <a:off x="0" y="6139543"/>
            <a:ext cx="2057400" cy="718457"/>
          </a:xfrm>
          <a:prstGeom prst="rect">
            <a:avLst/>
          </a:prstGeom>
          <a:noFill/>
          <a:ln w="9525">
            <a:noFill/>
            <a:miter lim="800000"/>
            <a:headEnd/>
            <a:tailEnd/>
          </a:ln>
        </p:spPr>
      </p:pic>
      <p:sp>
        <p:nvSpPr>
          <p:cNvPr id="4" name="CuadroTexto 5"/>
          <p:cNvSpPr txBox="1"/>
          <p:nvPr/>
        </p:nvSpPr>
        <p:spPr>
          <a:xfrm>
            <a:off x="405030" y="252477"/>
            <a:ext cx="2149050" cy="369332"/>
          </a:xfrm>
          <a:prstGeom prst="rect">
            <a:avLst/>
          </a:prstGeom>
          <a:noFill/>
        </p:spPr>
        <p:txBody>
          <a:bodyPr wrap="none" rtlCol="0">
            <a:spAutoFit/>
          </a:bodyPr>
          <a:lstStyle/>
          <a:p>
            <a:r>
              <a:rPr lang="es-ES" b="1" dirty="0">
                <a:solidFill>
                  <a:srgbClr val="0070C0"/>
                </a:solidFill>
              </a:rPr>
              <a:t>2ª FASE DE CRIBADO</a:t>
            </a:r>
          </a:p>
        </p:txBody>
      </p:sp>
      <p:pic>
        <p:nvPicPr>
          <p:cNvPr id="5" name="Picture 3"/>
          <p:cNvPicPr>
            <a:picLocks noChangeAspect="1" noChangeArrowheads="1"/>
          </p:cNvPicPr>
          <p:nvPr/>
        </p:nvPicPr>
        <p:blipFill>
          <a:blip r:embed="rId6" cstate="print"/>
          <a:srcRect l="20330" t="36607" r="39511" b="43973"/>
          <a:stretch>
            <a:fillRect/>
          </a:stretch>
        </p:blipFill>
        <p:spPr bwMode="auto">
          <a:xfrm>
            <a:off x="6966858" y="5437415"/>
            <a:ext cx="5225142" cy="1420585"/>
          </a:xfrm>
          <a:prstGeom prst="rect">
            <a:avLst/>
          </a:prstGeom>
          <a:noFill/>
          <a:ln w="9525">
            <a:noFill/>
            <a:miter lim="800000"/>
            <a:headEnd/>
            <a:tailEnd/>
          </a:ln>
        </p:spPr>
      </p:pic>
      <p:pic>
        <p:nvPicPr>
          <p:cNvPr id="2" name="Imagen 1"/>
          <p:cNvPicPr>
            <a:picLocks noChangeAspect="1"/>
          </p:cNvPicPr>
          <p:nvPr/>
        </p:nvPicPr>
        <p:blipFill>
          <a:blip r:embed="rId7" cstate="print"/>
          <a:stretch>
            <a:fillRect/>
          </a:stretch>
        </p:blipFill>
        <p:spPr>
          <a:xfrm>
            <a:off x="9041744" y="834378"/>
            <a:ext cx="2347163" cy="463336"/>
          </a:xfrm>
          <a:prstGeom prst="rect">
            <a:avLst/>
          </a:prstGeom>
        </p:spPr>
      </p:pic>
      <p:pic>
        <p:nvPicPr>
          <p:cNvPr id="3" name="Imagen 2"/>
          <p:cNvPicPr>
            <a:picLocks noChangeAspect="1"/>
          </p:cNvPicPr>
          <p:nvPr/>
        </p:nvPicPr>
        <p:blipFill>
          <a:blip r:embed="rId8" cstate="print"/>
          <a:stretch>
            <a:fillRect/>
          </a:stretch>
        </p:blipFill>
        <p:spPr>
          <a:xfrm>
            <a:off x="6644125" y="1335673"/>
            <a:ext cx="5383235" cy="1450974"/>
          </a:xfrm>
          <a:prstGeom prst="rect">
            <a:avLst/>
          </a:prstGeom>
        </p:spPr>
      </p:pic>
      <p:pic>
        <p:nvPicPr>
          <p:cNvPr id="6" name="Imagen 5"/>
          <p:cNvPicPr>
            <a:picLocks noChangeAspect="1"/>
          </p:cNvPicPr>
          <p:nvPr/>
        </p:nvPicPr>
        <p:blipFill>
          <a:blip r:embed="rId9" cstate="print"/>
          <a:stretch>
            <a:fillRect/>
          </a:stretch>
        </p:blipFill>
        <p:spPr>
          <a:xfrm>
            <a:off x="6966858" y="2727619"/>
            <a:ext cx="4361532" cy="1325185"/>
          </a:xfrm>
          <a:prstGeom prst="rect">
            <a:avLst/>
          </a:prstGeom>
        </p:spPr>
      </p:pic>
      <p:pic>
        <p:nvPicPr>
          <p:cNvPr id="7" name="Imagen 6"/>
          <p:cNvPicPr>
            <a:picLocks noChangeAspect="1"/>
          </p:cNvPicPr>
          <p:nvPr/>
        </p:nvPicPr>
        <p:blipFill>
          <a:blip r:embed="rId10" cstate="print"/>
          <a:stretch>
            <a:fillRect/>
          </a:stretch>
        </p:blipFill>
        <p:spPr>
          <a:xfrm>
            <a:off x="6644125" y="-95046"/>
            <a:ext cx="10498222" cy="993734"/>
          </a:xfrm>
          <a:prstGeom prst="rect">
            <a:avLst/>
          </a:prstGeom>
        </p:spPr>
      </p:pic>
      <p:sp>
        <p:nvSpPr>
          <p:cNvPr id="9" name="Elipse 8"/>
          <p:cNvSpPr/>
          <p:nvPr/>
        </p:nvSpPr>
        <p:spPr>
          <a:xfrm>
            <a:off x="3311979" y="3390211"/>
            <a:ext cx="914400" cy="318745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5956" y="5747657"/>
            <a:ext cx="11000068" cy="681135"/>
          </a:xfrm>
          <a:ln>
            <a:solidFill>
              <a:srgbClr val="D60093"/>
            </a:solidFill>
          </a:ln>
        </p:spPr>
        <p:txBody>
          <a:bodyPr>
            <a:noAutofit/>
          </a:bodyPr>
          <a:lstStyle/>
          <a:p>
            <a:pPr marL="0" indent="0" algn="ctr">
              <a:buNone/>
            </a:pPr>
            <a:r>
              <a:rPr lang="es-ES" sz="1600" dirty="0"/>
              <a:t>El Programa de prevención y detección precoz de cáncer de cuello de útero en Castilla y León ha rediseñado los algoritmos de toma de decisión en base a la estimación del riesgo calculada en la guía ASCCP 2019 adaptándolo al modelo de programa que se viene realizando en nuestra comunidad autónoma.</a:t>
            </a:r>
          </a:p>
        </p:txBody>
      </p:sp>
      <p:sp>
        <p:nvSpPr>
          <p:cNvPr id="4" name="Marcador de número de diapositiva 3"/>
          <p:cNvSpPr>
            <a:spLocks noGrp="1"/>
          </p:cNvSpPr>
          <p:nvPr>
            <p:ph type="sldNum" sz="quarter" idx="12"/>
          </p:nvPr>
        </p:nvSpPr>
        <p:spPr/>
        <p:txBody>
          <a:bodyPr/>
          <a:lstStyle/>
          <a:p>
            <a:fld id="{E2FCF84C-4EB8-46EC-993D-244E3CAE20B6}" type="slidenum">
              <a:rPr lang="es-ES" smtClean="0"/>
              <a:pPr/>
              <a:t>18</a:t>
            </a:fld>
            <a:endParaRPr lang="es-ES"/>
          </a:p>
        </p:txBody>
      </p:sp>
      <p:pic>
        <p:nvPicPr>
          <p:cNvPr id="5" name="Imagen 4"/>
          <p:cNvPicPr/>
          <p:nvPr/>
        </p:nvPicPr>
        <p:blipFill>
          <a:blip r:embed="rId3" cstate="print"/>
          <a:stretch>
            <a:fillRect/>
          </a:stretch>
        </p:blipFill>
        <p:spPr bwMode="auto">
          <a:xfrm>
            <a:off x="279918" y="1007706"/>
            <a:ext cx="8509519" cy="43107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CuadroTexto 5"/>
          <p:cNvSpPr txBox="1"/>
          <p:nvPr/>
        </p:nvSpPr>
        <p:spPr>
          <a:xfrm>
            <a:off x="6359236" y="221674"/>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2" name="Elipse 1"/>
          <p:cNvSpPr/>
          <p:nvPr/>
        </p:nvSpPr>
        <p:spPr>
          <a:xfrm>
            <a:off x="2238375" y="2045463"/>
            <a:ext cx="1631876" cy="1297172"/>
          </a:xfrm>
          <a:prstGeom prst="ellipse">
            <a:avLst/>
          </a:prstGeom>
          <a:noFill/>
          <a:ln w="381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5842" name="Picture 2"/>
          <p:cNvPicPr>
            <a:picLocks noChangeAspect="1" noChangeArrowheads="1"/>
          </p:cNvPicPr>
          <p:nvPr/>
        </p:nvPicPr>
        <p:blipFill>
          <a:blip r:embed="rId4" cstate="print"/>
          <a:srcRect l="16817" t="40179" r="73771" b="43080"/>
          <a:stretch>
            <a:fillRect/>
          </a:stretch>
        </p:blipFill>
        <p:spPr bwMode="auto">
          <a:xfrm>
            <a:off x="10967358" y="4329403"/>
            <a:ext cx="1224642" cy="1224643"/>
          </a:xfrm>
          <a:prstGeom prst="rect">
            <a:avLst/>
          </a:prstGeom>
          <a:noFill/>
          <a:ln w="9525">
            <a:noFill/>
            <a:miter lim="800000"/>
            <a:headEnd/>
            <a:tailEnd/>
          </a:ln>
        </p:spPr>
      </p:pic>
      <p:pic>
        <p:nvPicPr>
          <p:cNvPr id="35843" name="Picture 3"/>
          <p:cNvPicPr>
            <a:picLocks noChangeAspect="1" noChangeArrowheads="1"/>
          </p:cNvPicPr>
          <p:nvPr/>
        </p:nvPicPr>
        <p:blipFill>
          <a:blip r:embed="rId5" cstate="print"/>
          <a:srcRect l="47573" t="46154" r="33403" b="41026"/>
          <a:stretch>
            <a:fillRect/>
          </a:stretch>
        </p:blipFill>
        <p:spPr bwMode="auto">
          <a:xfrm>
            <a:off x="8952268" y="1112832"/>
            <a:ext cx="2475244" cy="937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49757928"/>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Up Arrow 4"/>
          <p:cNvSpPr/>
          <p:nvPr/>
        </p:nvSpPr>
        <p:spPr>
          <a:xfrm>
            <a:off x="1317730" y="4276967"/>
            <a:ext cx="2979950" cy="1746643"/>
          </a:xfrm>
          <a:prstGeom prst="upArrow">
            <a:avLst>
              <a:gd name="adj1" fmla="val 72689"/>
              <a:gd name="adj2" fmla="val 39496"/>
            </a:avLst>
          </a:prstGeom>
          <a:ln>
            <a:noFill/>
          </a:ln>
          <a:effectLst>
            <a:outerShdw blurRad="254000" dist="38100" dir="16200000" sx="102000" sy="102000" rotWithShape="0">
              <a:schemeClr val="accent1">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p:cNvGrpSpPr/>
          <p:nvPr/>
        </p:nvGrpSpPr>
        <p:grpSpPr>
          <a:xfrm>
            <a:off x="244150" y="1886440"/>
            <a:ext cx="1778960" cy="1717589"/>
            <a:chOff x="918520" y="2092180"/>
            <a:chExt cx="2174790" cy="1717589"/>
          </a:xfrm>
        </p:grpSpPr>
        <p:sp>
          <p:nvSpPr>
            <p:cNvPr id="2" name="Rectangle 1"/>
            <p:cNvSpPr/>
            <p:nvPr/>
          </p:nvSpPr>
          <p:spPr>
            <a:xfrm>
              <a:off x="918520" y="2092180"/>
              <a:ext cx="2174790" cy="1717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950"/>
              <a:r>
                <a:rPr lang="en-US" sz="3600" b="1" dirty="0">
                  <a:solidFill>
                    <a:schemeClr val="tx1">
                      <a:lumMod val="65000"/>
                      <a:lumOff val="35000"/>
                    </a:schemeClr>
                  </a:solidFill>
                </a:rPr>
                <a:t>1</a:t>
              </a:r>
            </a:p>
          </p:txBody>
        </p:sp>
        <p:grpSp>
          <p:nvGrpSpPr>
            <p:cNvPr id="5" name="Group 4"/>
            <p:cNvGrpSpPr>
              <a:grpSpLocks noChangeAspect="1"/>
            </p:cNvGrpSpPr>
            <p:nvPr/>
          </p:nvGrpSpPr>
          <p:grpSpPr bwMode="auto">
            <a:xfrm>
              <a:off x="2591575" y="3389259"/>
              <a:ext cx="89069" cy="16722"/>
              <a:chOff x="3584" y="2367"/>
              <a:chExt cx="506" cy="95"/>
            </a:xfrm>
            <a:solidFill>
              <a:schemeClr val="bg1"/>
            </a:solidFill>
          </p:grpSpPr>
          <p:sp>
            <p:nvSpPr>
              <p:cNvPr id="24" name="Freeform 6"/>
              <p:cNvSpPr>
                <a:spLocks/>
              </p:cNvSpPr>
              <p:nvPr/>
            </p:nvSpPr>
            <p:spPr bwMode="auto">
              <a:xfrm>
                <a:off x="3789" y="2367"/>
                <a:ext cx="97" cy="95"/>
              </a:xfrm>
              <a:custGeom>
                <a:avLst/>
                <a:gdLst>
                  <a:gd name="T0" fmla="*/ 96 w 193"/>
                  <a:gd name="T1" fmla="*/ 0 h 191"/>
                  <a:gd name="T2" fmla="*/ 121 w 193"/>
                  <a:gd name="T3" fmla="*/ 4 h 191"/>
                  <a:gd name="T4" fmla="*/ 144 w 193"/>
                  <a:gd name="T5" fmla="*/ 13 h 191"/>
                  <a:gd name="T6" fmla="*/ 164 w 193"/>
                  <a:gd name="T7" fmla="*/ 27 h 191"/>
                  <a:gd name="T8" fmla="*/ 179 w 193"/>
                  <a:gd name="T9" fmla="*/ 49 h 191"/>
                  <a:gd name="T10" fmla="*/ 190 w 193"/>
                  <a:gd name="T11" fmla="*/ 70 h 191"/>
                  <a:gd name="T12" fmla="*/ 193 w 193"/>
                  <a:gd name="T13" fmla="*/ 96 h 191"/>
                  <a:gd name="T14" fmla="*/ 190 w 193"/>
                  <a:gd name="T15" fmla="*/ 121 h 191"/>
                  <a:gd name="T16" fmla="*/ 179 w 193"/>
                  <a:gd name="T17" fmla="*/ 144 h 191"/>
                  <a:gd name="T18" fmla="*/ 164 w 193"/>
                  <a:gd name="T19" fmla="*/ 164 h 191"/>
                  <a:gd name="T20" fmla="*/ 144 w 193"/>
                  <a:gd name="T21" fmla="*/ 179 h 191"/>
                  <a:gd name="T22" fmla="*/ 121 w 193"/>
                  <a:gd name="T23" fmla="*/ 188 h 191"/>
                  <a:gd name="T24" fmla="*/ 96 w 193"/>
                  <a:gd name="T25" fmla="*/ 191 h 191"/>
                  <a:gd name="T26" fmla="*/ 72 w 193"/>
                  <a:gd name="T27" fmla="*/ 188 h 191"/>
                  <a:gd name="T28" fmla="*/ 49 w 193"/>
                  <a:gd name="T29" fmla="*/ 179 h 191"/>
                  <a:gd name="T30" fmla="*/ 29 w 193"/>
                  <a:gd name="T31" fmla="*/ 164 h 191"/>
                  <a:gd name="T32" fmla="*/ 13 w 193"/>
                  <a:gd name="T33" fmla="*/ 144 h 191"/>
                  <a:gd name="T34" fmla="*/ 4 w 193"/>
                  <a:gd name="T35" fmla="*/ 121 h 191"/>
                  <a:gd name="T36" fmla="*/ 0 w 193"/>
                  <a:gd name="T37" fmla="*/ 96 h 191"/>
                  <a:gd name="T38" fmla="*/ 4 w 193"/>
                  <a:gd name="T39" fmla="*/ 70 h 191"/>
                  <a:gd name="T40" fmla="*/ 13 w 193"/>
                  <a:gd name="T41" fmla="*/ 47 h 191"/>
                  <a:gd name="T42" fmla="*/ 29 w 193"/>
                  <a:gd name="T43" fmla="*/ 27 h 191"/>
                  <a:gd name="T44" fmla="*/ 49 w 193"/>
                  <a:gd name="T45" fmla="*/ 13 h 191"/>
                  <a:gd name="T46" fmla="*/ 72 w 193"/>
                  <a:gd name="T47" fmla="*/ 4 h 191"/>
                  <a:gd name="T48" fmla="*/ 96 w 193"/>
                  <a:gd name="T4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1">
                    <a:moveTo>
                      <a:pt x="96" y="0"/>
                    </a:moveTo>
                    <a:lnTo>
                      <a:pt x="121" y="4"/>
                    </a:lnTo>
                    <a:lnTo>
                      <a:pt x="144" y="13"/>
                    </a:lnTo>
                    <a:lnTo>
                      <a:pt x="164" y="27"/>
                    </a:lnTo>
                    <a:lnTo>
                      <a:pt x="179" y="49"/>
                    </a:lnTo>
                    <a:lnTo>
                      <a:pt x="190" y="70"/>
                    </a:lnTo>
                    <a:lnTo>
                      <a:pt x="193" y="96"/>
                    </a:lnTo>
                    <a:lnTo>
                      <a:pt x="190" y="121"/>
                    </a:lnTo>
                    <a:lnTo>
                      <a:pt x="179" y="144"/>
                    </a:lnTo>
                    <a:lnTo>
                      <a:pt x="164" y="164"/>
                    </a:lnTo>
                    <a:lnTo>
                      <a:pt x="144" y="179"/>
                    </a:lnTo>
                    <a:lnTo>
                      <a:pt x="121" y="188"/>
                    </a:lnTo>
                    <a:lnTo>
                      <a:pt x="96" y="191"/>
                    </a:lnTo>
                    <a:lnTo>
                      <a:pt x="72" y="188"/>
                    </a:lnTo>
                    <a:lnTo>
                      <a:pt x="49" y="179"/>
                    </a:lnTo>
                    <a:lnTo>
                      <a:pt x="29" y="164"/>
                    </a:lnTo>
                    <a:lnTo>
                      <a:pt x="13" y="144"/>
                    </a:lnTo>
                    <a:lnTo>
                      <a:pt x="4" y="121"/>
                    </a:lnTo>
                    <a:lnTo>
                      <a:pt x="0" y="96"/>
                    </a:lnTo>
                    <a:lnTo>
                      <a:pt x="4" y="70"/>
                    </a:lnTo>
                    <a:lnTo>
                      <a:pt x="13" y="47"/>
                    </a:lnTo>
                    <a:lnTo>
                      <a:pt x="29" y="27"/>
                    </a:lnTo>
                    <a:lnTo>
                      <a:pt x="49" y="13"/>
                    </a:lnTo>
                    <a:lnTo>
                      <a:pt x="72"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p:nvSpPr>
            <p:spPr bwMode="auto">
              <a:xfrm>
                <a:off x="3584" y="2367"/>
                <a:ext cx="96" cy="95"/>
              </a:xfrm>
              <a:custGeom>
                <a:avLst/>
                <a:gdLst>
                  <a:gd name="T0" fmla="*/ 96 w 192"/>
                  <a:gd name="T1" fmla="*/ 0 h 191"/>
                  <a:gd name="T2" fmla="*/ 121 w 192"/>
                  <a:gd name="T3" fmla="*/ 4 h 191"/>
                  <a:gd name="T4" fmla="*/ 145 w 192"/>
                  <a:gd name="T5" fmla="*/ 13 h 191"/>
                  <a:gd name="T6" fmla="*/ 165 w 192"/>
                  <a:gd name="T7" fmla="*/ 27 h 191"/>
                  <a:gd name="T8" fmla="*/ 179 w 192"/>
                  <a:gd name="T9" fmla="*/ 47 h 191"/>
                  <a:gd name="T10" fmla="*/ 190 w 192"/>
                  <a:gd name="T11" fmla="*/ 70 h 191"/>
                  <a:gd name="T12" fmla="*/ 192 w 192"/>
                  <a:gd name="T13" fmla="*/ 96 h 191"/>
                  <a:gd name="T14" fmla="*/ 190 w 192"/>
                  <a:gd name="T15" fmla="*/ 121 h 191"/>
                  <a:gd name="T16" fmla="*/ 179 w 192"/>
                  <a:gd name="T17" fmla="*/ 144 h 191"/>
                  <a:gd name="T18" fmla="*/ 165 w 192"/>
                  <a:gd name="T19" fmla="*/ 164 h 191"/>
                  <a:gd name="T20" fmla="*/ 145 w 192"/>
                  <a:gd name="T21" fmla="*/ 179 h 191"/>
                  <a:gd name="T22" fmla="*/ 121 w 192"/>
                  <a:gd name="T23" fmla="*/ 188 h 191"/>
                  <a:gd name="T24" fmla="*/ 96 w 192"/>
                  <a:gd name="T25" fmla="*/ 191 h 191"/>
                  <a:gd name="T26" fmla="*/ 71 w 192"/>
                  <a:gd name="T27" fmla="*/ 188 h 191"/>
                  <a:gd name="T28" fmla="*/ 49 w 192"/>
                  <a:gd name="T29" fmla="*/ 179 h 191"/>
                  <a:gd name="T30" fmla="*/ 29 w 192"/>
                  <a:gd name="T31" fmla="*/ 164 h 191"/>
                  <a:gd name="T32" fmla="*/ 13 w 192"/>
                  <a:gd name="T33" fmla="*/ 144 h 191"/>
                  <a:gd name="T34" fmla="*/ 4 w 192"/>
                  <a:gd name="T35" fmla="*/ 121 h 191"/>
                  <a:gd name="T36" fmla="*/ 0 w 192"/>
                  <a:gd name="T37" fmla="*/ 96 h 191"/>
                  <a:gd name="T38" fmla="*/ 4 w 192"/>
                  <a:gd name="T39" fmla="*/ 70 h 191"/>
                  <a:gd name="T40" fmla="*/ 13 w 192"/>
                  <a:gd name="T41" fmla="*/ 47 h 191"/>
                  <a:gd name="T42" fmla="*/ 29 w 192"/>
                  <a:gd name="T43" fmla="*/ 27 h 191"/>
                  <a:gd name="T44" fmla="*/ 49 w 192"/>
                  <a:gd name="T45" fmla="*/ 13 h 191"/>
                  <a:gd name="T46" fmla="*/ 71 w 192"/>
                  <a:gd name="T47" fmla="*/ 4 h 191"/>
                  <a:gd name="T48" fmla="*/ 96 w 192"/>
                  <a:gd name="T4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1">
                    <a:moveTo>
                      <a:pt x="96" y="0"/>
                    </a:moveTo>
                    <a:lnTo>
                      <a:pt x="121" y="4"/>
                    </a:lnTo>
                    <a:lnTo>
                      <a:pt x="145" y="13"/>
                    </a:lnTo>
                    <a:lnTo>
                      <a:pt x="165" y="27"/>
                    </a:lnTo>
                    <a:lnTo>
                      <a:pt x="179" y="47"/>
                    </a:lnTo>
                    <a:lnTo>
                      <a:pt x="190" y="70"/>
                    </a:lnTo>
                    <a:lnTo>
                      <a:pt x="192" y="96"/>
                    </a:lnTo>
                    <a:lnTo>
                      <a:pt x="190" y="121"/>
                    </a:lnTo>
                    <a:lnTo>
                      <a:pt x="179" y="144"/>
                    </a:lnTo>
                    <a:lnTo>
                      <a:pt x="165" y="164"/>
                    </a:lnTo>
                    <a:lnTo>
                      <a:pt x="145" y="179"/>
                    </a:lnTo>
                    <a:lnTo>
                      <a:pt x="121" y="188"/>
                    </a:lnTo>
                    <a:lnTo>
                      <a:pt x="96" y="191"/>
                    </a:lnTo>
                    <a:lnTo>
                      <a:pt x="71" y="188"/>
                    </a:lnTo>
                    <a:lnTo>
                      <a:pt x="49" y="179"/>
                    </a:lnTo>
                    <a:lnTo>
                      <a:pt x="29" y="164"/>
                    </a:lnTo>
                    <a:lnTo>
                      <a:pt x="13" y="144"/>
                    </a:lnTo>
                    <a:lnTo>
                      <a:pt x="4" y="121"/>
                    </a:lnTo>
                    <a:lnTo>
                      <a:pt x="0" y="96"/>
                    </a:lnTo>
                    <a:lnTo>
                      <a:pt x="4" y="70"/>
                    </a:lnTo>
                    <a:lnTo>
                      <a:pt x="13" y="47"/>
                    </a:lnTo>
                    <a:lnTo>
                      <a:pt x="29" y="27"/>
                    </a:lnTo>
                    <a:lnTo>
                      <a:pt x="49" y="13"/>
                    </a:lnTo>
                    <a:lnTo>
                      <a:pt x="71"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p:nvSpPr>
            <p:spPr bwMode="auto">
              <a:xfrm>
                <a:off x="3994" y="2367"/>
                <a:ext cx="96" cy="95"/>
              </a:xfrm>
              <a:custGeom>
                <a:avLst/>
                <a:gdLst>
                  <a:gd name="T0" fmla="*/ 95 w 193"/>
                  <a:gd name="T1" fmla="*/ 0 h 191"/>
                  <a:gd name="T2" fmla="*/ 121 w 193"/>
                  <a:gd name="T3" fmla="*/ 4 h 191"/>
                  <a:gd name="T4" fmla="*/ 144 w 193"/>
                  <a:gd name="T5" fmla="*/ 13 h 191"/>
                  <a:gd name="T6" fmla="*/ 164 w 193"/>
                  <a:gd name="T7" fmla="*/ 27 h 191"/>
                  <a:gd name="T8" fmla="*/ 180 w 193"/>
                  <a:gd name="T9" fmla="*/ 49 h 191"/>
                  <a:gd name="T10" fmla="*/ 189 w 193"/>
                  <a:gd name="T11" fmla="*/ 70 h 191"/>
                  <a:gd name="T12" fmla="*/ 193 w 193"/>
                  <a:gd name="T13" fmla="*/ 96 h 191"/>
                  <a:gd name="T14" fmla="*/ 189 w 193"/>
                  <a:gd name="T15" fmla="*/ 121 h 191"/>
                  <a:gd name="T16" fmla="*/ 180 w 193"/>
                  <a:gd name="T17" fmla="*/ 144 h 191"/>
                  <a:gd name="T18" fmla="*/ 164 w 193"/>
                  <a:gd name="T19" fmla="*/ 164 h 191"/>
                  <a:gd name="T20" fmla="*/ 144 w 193"/>
                  <a:gd name="T21" fmla="*/ 179 h 191"/>
                  <a:gd name="T22" fmla="*/ 121 w 193"/>
                  <a:gd name="T23" fmla="*/ 188 h 191"/>
                  <a:gd name="T24" fmla="*/ 95 w 193"/>
                  <a:gd name="T25" fmla="*/ 191 h 191"/>
                  <a:gd name="T26" fmla="*/ 72 w 193"/>
                  <a:gd name="T27" fmla="*/ 188 h 191"/>
                  <a:gd name="T28" fmla="*/ 48 w 193"/>
                  <a:gd name="T29" fmla="*/ 179 h 191"/>
                  <a:gd name="T30" fmla="*/ 29 w 193"/>
                  <a:gd name="T31" fmla="*/ 164 h 191"/>
                  <a:gd name="T32" fmla="*/ 12 w 193"/>
                  <a:gd name="T33" fmla="*/ 144 h 191"/>
                  <a:gd name="T34" fmla="*/ 3 w 193"/>
                  <a:gd name="T35" fmla="*/ 121 h 191"/>
                  <a:gd name="T36" fmla="*/ 0 w 193"/>
                  <a:gd name="T37" fmla="*/ 96 h 191"/>
                  <a:gd name="T38" fmla="*/ 3 w 193"/>
                  <a:gd name="T39" fmla="*/ 70 h 191"/>
                  <a:gd name="T40" fmla="*/ 12 w 193"/>
                  <a:gd name="T41" fmla="*/ 47 h 191"/>
                  <a:gd name="T42" fmla="*/ 29 w 193"/>
                  <a:gd name="T43" fmla="*/ 27 h 191"/>
                  <a:gd name="T44" fmla="*/ 48 w 193"/>
                  <a:gd name="T45" fmla="*/ 13 h 191"/>
                  <a:gd name="T46" fmla="*/ 72 w 193"/>
                  <a:gd name="T47" fmla="*/ 4 h 191"/>
                  <a:gd name="T48" fmla="*/ 95 w 193"/>
                  <a:gd name="T4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1">
                    <a:moveTo>
                      <a:pt x="95" y="0"/>
                    </a:moveTo>
                    <a:lnTo>
                      <a:pt x="121" y="4"/>
                    </a:lnTo>
                    <a:lnTo>
                      <a:pt x="144" y="13"/>
                    </a:lnTo>
                    <a:lnTo>
                      <a:pt x="164" y="27"/>
                    </a:lnTo>
                    <a:lnTo>
                      <a:pt x="180" y="49"/>
                    </a:lnTo>
                    <a:lnTo>
                      <a:pt x="189" y="70"/>
                    </a:lnTo>
                    <a:lnTo>
                      <a:pt x="193" y="96"/>
                    </a:lnTo>
                    <a:lnTo>
                      <a:pt x="189" y="121"/>
                    </a:lnTo>
                    <a:lnTo>
                      <a:pt x="180" y="144"/>
                    </a:lnTo>
                    <a:lnTo>
                      <a:pt x="164" y="164"/>
                    </a:lnTo>
                    <a:lnTo>
                      <a:pt x="144" y="179"/>
                    </a:lnTo>
                    <a:lnTo>
                      <a:pt x="121" y="188"/>
                    </a:lnTo>
                    <a:lnTo>
                      <a:pt x="95" y="191"/>
                    </a:lnTo>
                    <a:lnTo>
                      <a:pt x="72" y="188"/>
                    </a:lnTo>
                    <a:lnTo>
                      <a:pt x="48" y="179"/>
                    </a:lnTo>
                    <a:lnTo>
                      <a:pt x="29" y="164"/>
                    </a:lnTo>
                    <a:lnTo>
                      <a:pt x="12" y="144"/>
                    </a:lnTo>
                    <a:lnTo>
                      <a:pt x="3" y="121"/>
                    </a:lnTo>
                    <a:lnTo>
                      <a:pt x="0" y="96"/>
                    </a:lnTo>
                    <a:lnTo>
                      <a:pt x="3" y="70"/>
                    </a:lnTo>
                    <a:lnTo>
                      <a:pt x="12" y="47"/>
                    </a:lnTo>
                    <a:lnTo>
                      <a:pt x="29" y="27"/>
                    </a:lnTo>
                    <a:lnTo>
                      <a:pt x="48" y="13"/>
                    </a:lnTo>
                    <a:lnTo>
                      <a:pt x="72" y="4"/>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Subtitle 2"/>
          <p:cNvSpPr txBox="1">
            <a:spLocks/>
          </p:cNvSpPr>
          <p:nvPr/>
        </p:nvSpPr>
        <p:spPr>
          <a:xfrm>
            <a:off x="190623" y="3726180"/>
            <a:ext cx="1798197" cy="377190"/>
          </a:xfrm>
          <a:prstGeom prst="rect">
            <a:avLst/>
          </a:prstGeom>
          <a:solidFill>
            <a:schemeClr val="accent6">
              <a:lumMod val="20000"/>
              <a:lumOff val="80000"/>
            </a:schemeClr>
          </a:solid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smtClean="0">
                <a:solidFill>
                  <a:schemeClr val="tx1">
                    <a:lumMod val="65000"/>
                    <a:lumOff val="35000"/>
                  </a:schemeClr>
                </a:solidFill>
              </a:rPr>
              <a:t>PRECOLPOSCOPICO </a:t>
            </a:r>
            <a:endParaRPr lang="en-US" sz="1400" b="1" dirty="0">
              <a:solidFill>
                <a:schemeClr val="tx1">
                  <a:lumMod val="65000"/>
                  <a:lumOff val="35000"/>
                </a:schemeClr>
              </a:solidFill>
            </a:endParaRPr>
          </a:p>
        </p:txBody>
      </p:sp>
      <p:sp>
        <p:nvSpPr>
          <p:cNvPr id="19" name="Rectangle 18"/>
          <p:cNvSpPr/>
          <p:nvPr/>
        </p:nvSpPr>
        <p:spPr>
          <a:xfrm flipH="1">
            <a:off x="1375719" y="6227058"/>
            <a:ext cx="10478526" cy="769441"/>
          </a:xfrm>
          <a:prstGeom prst="rect">
            <a:avLst/>
          </a:prstGeom>
          <a:noFill/>
        </p:spPr>
        <p:txBody>
          <a:bodyPr wrap="square">
            <a:spAutoFit/>
          </a:bodyPr>
          <a:lstStyle/>
          <a:p>
            <a:r>
              <a:rPr lang="en-US" sz="4400" spc="-300" dirty="0" smtClean="0">
                <a:solidFill>
                  <a:schemeClr val="accent2"/>
                </a:solidFill>
              </a:rPr>
              <a:t> </a:t>
            </a:r>
            <a:endParaRPr lang="en-US" sz="4400" spc="-300" dirty="0">
              <a:solidFill>
                <a:schemeClr val="accent2"/>
              </a:solidFill>
            </a:endParaRPr>
          </a:p>
        </p:txBody>
      </p:sp>
      <p:sp>
        <p:nvSpPr>
          <p:cNvPr id="20" name="Rectangle 19"/>
          <p:cNvSpPr/>
          <p:nvPr/>
        </p:nvSpPr>
        <p:spPr>
          <a:xfrm flipH="1">
            <a:off x="918519" y="827726"/>
            <a:ext cx="8402461" cy="523220"/>
          </a:xfrm>
          <a:prstGeom prst="rect">
            <a:avLst/>
          </a:prstGeom>
        </p:spPr>
        <p:txBody>
          <a:bodyPr wrap="square">
            <a:spAutoFit/>
          </a:bodyPr>
          <a:lstStyle/>
          <a:p>
            <a:r>
              <a:rPr lang="es-ES" sz="2800" b="1" dirty="0" smtClean="0">
                <a:solidFill>
                  <a:schemeClr val="tx1">
                    <a:lumMod val="65000"/>
                    <a:lumOff val="35000"/>
                  </a:schemeClr>
                </a:solidFill>
              </a:rPr>
              <a:t>TABLA DE RIESGOS : 3 ESCENARIOS </a:t>
            </a:r>
            <a:endParaRPr lang="en-US" sz="2800" spc="-150" dirty="0">
              <a:solidFill>
                <a:schemeClr val="bg1">
                  <a:lumMod val="50000"/>
                </a:schemeClr>
              </a:solidFill>
            </a:endParaRPr>
          </a:p>
        </p:txBody>
      </p:sp>
      <p:grpSp>
        <p:nvGrpSpPr>
          <p:cNvPr id="6" name="Group 5"/>
          <p:cNvGrpSpPr/>
          <p:nvPr/>
        </p:nvGrpSpPr>
        <p:grpSpPr>
          <a:xfrm>
            <a:off x="8652586" y="1898655"/>
            <a:ext cx="2174790" cy="1717589"/>
            <a:chOff x="930876" y="4044547"/>
            <a:chExt cx="2174790" cy="1717589"/>
          </a:xfrm>
        </p:grpSpPr>
        <p:sp>
          <p:nvSpPr>
            <p:cNvPr id="7" name="Rectangle 6"/>
            <p:cNvSpPr/>
            <p:nvPr/>
          </p:nvSpPr>
          <p:spPr>
            <a:xfrm>
              <a:off x="930876" y="4044547"/>
              <a:ext cx="2174790" cy="1717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950"/>
              <a:r>
                <a:rPr lang="en-US" sz="3600" b="1" dirty="0" smtClean="0">
                  <a:solidFill>
                    <a:schemeClr val="tx1">
                      <a:lumMod val="65000"/>
                      <a:lumOff val="35000"/>
                    </a:schemeClr>
                  </a:solidFill>
                </a:rPr>
                <a:t>3</a:t>
              </a:r>
              <a:endParaRPr lang="en-US" sz="3600" b="1" dirty="0">
                <a:solidFill>
                  <a:schemeClr val="tx1">
                    <a:lumMod val="65000"/>
                    <a:lumOff val="35000"/>
                  </a:schemeClr>
                </a:solidFill>
              </a:endParaRPr>
            </a:p>
          </p:txBody>
        </p:sp>
        <p:grpSp>
          <p:nvGrpSpPr>
            <p:cNvPr id="8" name="Group 12"/>
            <p:cNvGrpSpPr>
              <a:grpSpLocks noChangeAspect="1"/>
            </p:cNvGrpSpPr>
            <p:nvPr/>
          </p:nvGrpSpPr>
          <p:grpSpPr bwMode="auto">
            <a:xfrm>
              <a:off x="2582548" y="5043174"/>
              <a:ext cx="124376" cy="61676"/>
              <a:chOff x="-379" y="1237"/>
              <a:chExt cx="607" cy="301"/>
            </a:xfrm>
            <a:solidFill>
              <a:schemeClr val="bg1"/>
            </a:solidFill>
          </p:grpSpPr>
          <p:sp>
            <p:nvSpPr>
              <p:cNvPr id="33" name="Freeform 15"/>
              <p:cNvSpPr>
                <a:spLocks/>
              </p:cNvSpPr>
              <p:nvPr/>
            </p:nvSpPr>
            <p:spPr bwMode="auto">
              <a:xfrm>
                <a:off x="-379" y="1237"/>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6"/>
              <p:cNvSpPr>
                <a:spLocks/>
              </p:cNvSpPr>
              <p:nvPr/>
            </p:nvSpPr>
            <p:spPr bwMode="auto">
              <a:xfrm>
                <a:off x="132" y="1237"/>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9"/>
          <p:cNvGrpSpPr/>
          <p:nvPr/>
        </p:nvGrpSpPr>
        <p:grpSpPr>
          <a:xfrm>
            <a:off x="4247048" y="1805940"/>
            <a:ext cx="2142322" cy="1908810"/>
            <a:chOff x="6227815" y="2092180"/>
            <a:chExt cx="2174790" cy="1717589"/>
          </a:xfrm>
        </p:grpSpPr>
        <p:sp>
          <p:nvSpPr>
            <p:cNvPr id="11" name="Rectangle 10"/>
            <p:cNvSpPr/>
            <p:nvPr/>
          </p:nvSpPr>
          <p:spPr>
            <a:xfrm>
              <a:off x="6227815" y="2092180"/>
              <a:ext cx="2174790" cy="1717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950"/>
              <a:r>
                <a:rPr lang="en-US" sz="3600" b="1" dirty="0">
                  <a:solidFill>
                    <a:schemeClr val="tx1">
                      <a:lumMod val="65000"/>
                      <a:lumOff val="35000"/>
                    </a:schemeClr>
                  </a:solidFill>
                </a:rPr>
                <a:t>2</a:t>
              </a:r>
            </a:p>
          </p:txBody>
        </p:sp>
        <p:grpSp>
          <p:nvGrpSpPr>
            <p:cNvPr id="10" name="Group 20"/>
            <p:cNvGrpSpPr>
              <a:grpSpLocks noChangeAspect="1"/>
            </p:cNvGrpSpPr>
            <p:nvPr/>
          </p:nvGrpSpPr>
          <p:grpSpPr bwMode="auto">
            <a:xfrm>
              <a:off x="7921785" y="3092263"/>
              <a:ext cx="340408" cy="520808"/>
              <a:chOff x="2920" y="831"/>
              <a:chExt cx="1736" cy="2656"/>
            </a:xfrm>
            <a:solidFill>
              <a:schemeClr val="bg1"/>
            </a:solidFill>
          </p:grpSpPr>
          <p:sp>
            <p:nvSpPr>
              <p:cNvPr id="40" name="Freeform 22"/>
              <p:cNvSpPr>
                <a:spLocks/>
              </p:cNvSpPr>
              <p:nvPr/>
            </p:nvSpPr>
            <p:spPr bwMode="auto">
              <a:xfrm>
                <a:off x="2920" y="831"/>
                <a:ext cx="96" cy="249"/>
              </a:xfrm>
              <a:custGeom>
                <a:avLst/>
                <a:gdLst>
                  <a:gd name="T0" fmla="*/ 96 w 191"/>
                  <a:gd name="T1" fmla="*/ 0 h 498"/>
                  <a:gd name="T2" fmla="*/ 126 w 191"/>
                  <a:gd name="T3" fmla="*/ 4 h 498"/>
                  <a:gd name="T4" fmla="*/ 152 w 191"/>
                  <a:gd name="T5" fmla="*/ 18 h 498"/>
                  <a:gd name="T6" fmla="*/ 173 w 191"/>
                  <a:gd name="T7" fmla="*/ 38 h 498"/>
                  <a:gd name="T8" fmla="*/ 186 w 191"/>
                  <a:gd name="T9" fmla="*/ 65 h 498"/>
                  <a:gd name="T10" fmla="*/ 191 w 191"/>
                  <a:gd name="T11" fmla="*/ 96 h 498"/>
                  <a:gd name="T12" fmla="*/ 191 w 191"/>
                  <a:gd name="T13" fmla="*/ 403 h 498"/>
                  <a:gd name="T14" fmla="*/ 186 w 191"/>
                  <a:gd name="T15" fmla="*/ 433 h 498"/>
                  <a:gd name="T16" fmla="*/ 173 w 191"/>
                  <a:gd name="T17" fmla="*/ 460 h 498"/>
                  <a:gd name="T18" fmla="*/ 152 w 191"/>
                  <a:gd name="T19" fmla="*/ 480 h 498"/>
                  <a:gd name="T20" fmla="*/ 126 w 191"/>
                  <a:gd name="T21" fmla="*/ 495 h 498"/>
                  <a:gd name="T22" fmla="*/ 96 w 191"/>
                  <a:gd name="T23" fmla="*/ 498 h 498"/>
                  <a:gd name="T24" fmla="*/ 65 w 191"/>
                  <a:gd name="T25" fmla="*/ 495 h 498"/>
                  <a:gd name="T26" fmla="*/ 40 w 191"/>
                  <a:gd name="T27" fmla="*/ 480 h 498"/>
                  <a:gd name="T28" fmla="*/ 18 w 191"/>
                  <a:gd name="T29" fmla="*/ 460 h 498"/>
                  <a:gd name="T30" fmla="*/ 4 w 191"/>
                  <a:gd name="T31" fmla="*/ 433 h 498"/>
                  <a:gd name="T32" fmla="*/ 0 w 191"/>
                  <a:gd name="T33" fmla="*/ 403 h 498"/>
                  <a:gd name="T34" fmla="*/ 0 w 191"/>
                  <a:gd name="T35" fmla="*/ 96 h 498"/>
                  <a:gd name="T36" fmla="*/ 4 w 191"/>
                  <a:gd name="T37" fmla="*/ 65 h 498"/>
                  <a:gd name="T38" fmla="*/ 18 w 191"/>
                  <a:gd name="T39" fmla="*/ 38 h 498"/>
                  <a:gd name="T40" fmla="*/ 40 w 191"/>
                  <a:gd name="T41" fmla="*/ 18 h 498"/>
                  <a:gd name="T42" fmla="*/ 65 w 191"/>
                  <a:gd name="T43" fmla="*/ 4 h 498"/>
                  <a:gd name="T44" fmla="*/ 96 w 191"/>
                  <a:gd name="T4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498">
                    <a:moveTo>
                      <a:pt x="96" y="0"/>
                    </a:moveTo>
                    <a:lnTo>
                      <a:pt x="126" y="4"/>
                    </a:lnTo>
                    <a:lnTo>
                      <a:pt x="152" y="18"/>
                    </a:lnTo>
                    <a:lnTo>
                      <a:pt x="173" y="38"/>
                    </a:lnTo>
                    <a:lnTo>
                      <a:pt x="186" y="65"/>
                    </a:lnTo>
                    <a:lnTo>
                      <a:pt x="191" y="96"/>
                    </a:lnTo>
                    <a:lnTo>
                      <a:pt x="191" y="403"/>
                    </a:lnTo>
                    <a:lnTo>
                      <a:pt x="186" y="433"/>
                    </a:lnTo>
                    <a:lnTo>
                      <a:pt x="173" y="460"/>
                    </a:lnTo>
                    <a:lnTo>
                      <a:pt x="152" y="480"/>
                    </a:lnTo>
                    <a:lnTo>
                      <a:pt x="126" y="495"/>
                    </a:lnTo>
                    <a:lnTo>
                      <a:pt x="96" y="498"/>
                    </a:lnTo>
                    <a:lnTo>
                      <a:pt x="65" y="495"/>
                    </a:lnTo>
                    <a:lnTo>
                      <a:pt x="40" y="480"/>
                    </a:lnTo>
                    <a:lnTo>
                      <a:pt x="18" y="460"/>
                    </a:lnTo>
                    <a:lnTo>
                      <a:pt x="4" y="433"/>
                    </a:lnTo>
                    <a:lnTo>
                      <a:pt x="0" y="403"/>
                    </a:lnTo>
                    <a:lnTo>
                      <a:pt x="0" y="96"/>
                    </a:lnTo>
                    <a:lnTo>
                      <a:pt x="4" y="65"/>
                    </a:lnTo>
                    <a:lnTo>
                      <a:pt x="18" y="38"/>
                    </a:lnTo>
                    <a:lnTo>
                      <a:pt x="40" y="18"/>
                    </a:lnTo>
                    <a:lnTo>
                      <a:pt x="65"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3"/>
              <p:cNvSpPr>
                <a:spLocks/>
              </p:cNvSpPr>
              <p:nvPr/>
            </p:nvSpPr>
            <p:spPr bwMode="auto">
              <a:xfrm>
                <a:off x="3125" y="831"/>
                <a:ext cx="96" cy="249"/>
              </a:xfrm>
              <a:custGeom>
                <a:avLst/>
                <a:gdLst>
                  <a:gd name="T0" fmla="*/ 96 w 191"/>
                  <a:gd name="T1" fmla="*/ 0 h 498"/>
                  <a:gd name="T2" fmla="*/ 126 w 191"/>
                  <a:gd name="T3" fmla="*/ 4 h 498"/>
                  <a:gd name="T4" fmla="*/ 152 w 191"/>
                  <a:gd name="T5" fmla="*/ 18 h 498"/>
                  <a:gd name="T6" fmla="*/ 173 w 191"/>
                  <a:gd name="T7" fmla="*/ 38 h 498"/>
                  <a:gd name="T8" fmla="*/ 188 w 191"/>
                  <a:gd name="T9" fmla="*/ 65 h 498"/>
                  <a:gd name="T10" fmla="*/ 191 w 191"/>
                  <a:gd name="T11" fmla="*/ 96 h 498"/>
                  <a:gd name="T12" fmla="*/ 191 w 191"/>
                  <a:gd name="T13" fmla="*/ 403 h 498"/>
                  <a:gd name="T14" fmla="*/ 188 w 191"/>
                  <a:gd name="T15" fmla="*/ 433 h 498"/>
                  <a:gd name="T16" fmla="*/ 173 w 191"/>
                  <a:gd name="T17" fmla="*/ 460 h 498"/>
                  <a:gd name="T18" fmla="*/ 152 w 191"/>
                  <a:gd name="T19" fmla="*/ 480 h 498"/>
                  <a:gd name="T20" fmla="*/ 126 w 191"/>
                  <a:gd name="T21" fmla="*/ 495 h 498"/>
                  <a:gd name="T22" fmla="*/ 96 w 191"/>
                  <a:gd name="T23" fmla="*/ 498 h 498"/>
                  <a:gd name="T24" fmla="*/ 65 w 191"/>
                  <a:gd name="T25" fmla="*/ 495 h 498"/>
                  <a:gd name="T26" fmla="*/ 40 w 191"/>
                  <a:gd name="T27" fmla="*/ 480 h 498"/>
                  <a:gd name="T28" fmla="*/ 18 w 191"/>
                  <a:gd name="T29" fmla="*/ 460 h 498"/>
                  <a:gd name="T30" fmla="*/ 5 w 191"/>
                  <a:gd name="T31" fmla="*/ 433 h 498"/>
                  <a:gd name="T32" fmla="*/ 0 w 191"/>
                  <a:gd name="T33" fmla="*/ 403 h 498"/>
                  <a:gd name="T34" fmla="*/ 0 w 191"/>
                  <a:gd name="T35" fmla="*/ 96 h 498"/>
                  <a:gd name="T36" fmla="*/ 5 w 191"/>
                  <a:gd name="T37" fmla="*/ 65 h 498"/>
                  <a:gd name="T38" fmla="*/ 18 w 191"/>
                  <a:gd name="T39" fmla="*/ 38 h 498"/>
                  <a:gd name="T40" fmla="*/ 40 w 191"/>
                  <a:gd name="T41" fmla="*/ 18 h 498"/>
                  <a:gd name="T42" fmla="*/ 65 w 191"/>
                  <a:gd name="T43" fmla="*/ 4 h 498"/>
                  <a:gd name="T44" fmla="*/ 96 w 191"/>
                  <a:gd name="T4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498">
                    <a:moveTo>
                      <a:pt x="96" y="0"/>
                    </a:moveTo>
                    <a:lnTo>
                      <a:pt x="126" y="4"/>
                    </a:lnTo>
                    <a:lnTo>
                      <a:pt x="152" y="18"/>
                    </a:lnTo>
                    <a:lnTo>
                      <a:pt x="173" y="38"/>
                    </a:lnTo>
                    <a:lnTo>
                      <a:pt x="188" y="65"/>
                    </a:lnTo>
                    <a:lnTo>
                      <a:pt x="191" y="96"/>
                    </a:lnTo>
                    <a:lnTo>
                      <a:pt x="191" y="403"/>
                    </a:lnTo>
                    <a:lnTo>
                      <a:pt x="188" y="433"/>
                    </a:lnTo>
                    <a:lnTo>
                      <a:pt x="173" y="460"/>
                    </a:lnTo>
                    <a:lnTo>
                      <a:pt x="152" y="480"/>
                    </a:lnTo>
                    <a:lnTo>
                      <a:pt x="126" y="495"/>
                    </a:lnTo>
                    <a:lnTo>
                      <a:pt x="96" y="498"/>
                    </a:lnTo>
                    <a:lnTo>
                      <a:pt x="65" y="495"/>
                    </a:lnTo>
                    <a:lnTo>
                      <a:pt x="40" y="480"/>
                    </a:lnTo>
                    <a:lnTo>
                      <a:pt x="18" y="460"/>
                    </a:lnTo>
                    <a:lnTo>
                      <a:pt x="5" y="433"/>
                    </a:lnTo>
                    <a:lnTo>
                      <a:pt x="0" y="403"/>
                    </a:lnTo>
                    <a:lnTo>
                      <a:pt x="0" y="96"/>
                    </a:lnTo>
                    <a:lnTo>
                      <a:pt x="5" y="65"/>
                    </a:lnTo>
                    <a:lnTo>
                      <a:pt x="18" y="38"/>
                    </a:lnTo>
                    <a:lnTo>
                      <a:pt x="40" y="18"/>
                    </a:lnTo>
                    <a:lnTo>
                      <a:pt x="65" y="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5"/>
              <p:cNvSpPr>
                <a:spLocks/>
              </p:cNvSpPr>
              <p:nvPr/>
            </p:nvSpPr>
            <p:spPr bwMode="auto">
              <a:xfrm>
                <a:off x="4560" y="3237"/>
                <a:ext cx="96" cy="250"/>
              </a:xfrm>
              <a:custGeom>
                <a:avLst/>
                <a:gdLst>
                  <a:gd name="T0" fmla="*/ 98 w 193"/>
                  <a:gd name="T1" fmla="*/ 0 h 499"/>
                  <a:gd name="T2" fmla="*/ 128 w 193"/>
                  <a:gd name="T3" fmla="*/ 5 h 499"/>
                  <a:gd name="T4" fmla="*/ 154 w 193"/>
                  <a:gd name="T5" fmla="*/ 18 h 499"/>
                  <a:gd name="T6" fmla="*/ 175 w 193"/>
                  <a:gd name="T7" fmla="*/ 39 h 499"/>
                  <a:gd name="T8" fmla="*/ 188 w 193"/>
                  <a:gd name="T9" fmla="*/ 64 h 499"/>
                  <a:gd name="T10" fmla="*/ 193 w 193"/>
                  <a:gd name="T11" fmla="*/ 95 h 499"/>
                  <a:gd name="T12" fmla="*/ 193 w 193"/>
                  <a:gd name="T13" fmla="*/ 404 h 499"/>
                  <a:gd name="T14" fmla="*/ 188 w 193"/>
                  <a:gd name="T15" fmla="*/ 432 h 499"/>
                  <a:gd name="T16" fmla="*/ 175 w 193"/>
                  <a:gd name="T17" fmla="*/ 459 h 499"/>
                  <a:gd name="T18" fmla="*/ 154 w 193"/>
                  <a:gd name="T19" fmla="*/ 481 h 499"/>
                  <a:gd name="T20" fmla="*/ 128 w 193"/>
                  <a:gd name="T21" fmla="*/ 494 h 499"/>
                  <a:gd name="T22" fmla="*/ 98 w 193"/>
                  <a:gd name="T23" fmla="*/ 499 h 499"/>
                  <a:gd name="T24" fmla="*/ 67 w 193"/>
                  <a:gd name="T25" fmla="*/ 494 h 499"/>
                  <a:gd name="T26" fmla="*/ 40 w 193"/>
                  <a:gd name="T27" fmla="*/ 481 h 499"/>
                  <a:gd name="T28" fmla="*/ 20 w 193"/>
                  <a:gd name="T29" fmla="*/ 459 h 499"/>
                  <a:gd name="T30" fmla="*/ 6 w 193"/>
                  <a:gd name="T31" fmla="*/ 432 h 499"/>
                  <a:gd name="T32" fmla="*/ 0 w 193"/>
                  <a:gd name="T33" fmla="*/ 404 h 499"/>
                  <a:gd name="T34" fmla="*/ 0 w 193"/>
                  <a:gd name="T35" fmla="*/ 95 h 499"/>
                  <a:gd name="T36" fmla="*/ 6 w 193"/>
                  <a:gd name="T37" fmla="*/ 64 h 499"/>
                  <a:gd name="T38" fmla="*/ 20 w 193"/>
                  <a:gd name="T39" fmla="*/ 39 h 499"/>
                  <a:gd name="T40" fmla="*/ 40 w 193"/>
                  <a:gd name="T41" fmla="*/ 18 h 499"/>
                  <a:gd name="T42" fmla="*/ 67 w 193"/>
                  <a:gd name="T43" fmla="*/ 5 h 499"/>
                  <a:gd name="T44" fmla="*/ 98 w 193"/>
                  <a:gd name="T4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499">
                    <a:moveTo>
                      <a:pt x="98" y="0"/>
                    </a:moveTo>
                    <a:lnTo>
                      <a:pt x="128" y="5"/>
                    </a:lnTo>
                    <a:lnTo>
                      <a:pt x="154" y="18"/>
                    </a:lnTo>
                    <a:lnTo>
                      <a:pt x="175" y="39"/>
                    </a:lnTo>
                    <a:lnTo>
                      <a:pt x="188" y="64"/>
                    </a:lnTo>
                    <a:lnTo>
                      <a:pt x="193" y="95"/>
                    </a:lnTo>
                    <a:lnTo>
                      <a:pt x="193" y="404"/>
                    </a:lnTo>
                    <a:lnTo>
                      <a:pt x="188" y="432"/>
                    </a:lnTo>
                    <a:lnTo>
                      <a:pt x="175" y="459"/>
                    </a:lnTo>
                    <a:lnTo>
                      <a:pt x="154" y="481"/>
                    </a:lnTo>
                    <a:lnTo>
                      <a:pt x="128" y="494"/>
                    </a:lnTo>
                    <a:lnTo>
                      <a:pt x="98" y="499"/>
                    </a:lnTo>
                    <a:lnTo>
                      <a:pt x="67" y="494"/>
                    </a:lnTo>
                    <a:lnTo>
                      <a:pt x="40" y="481"/>
                    </a:lnTo>
                    <a:lnTo>
                      <a:pt x="20" y="459"/>
                    </a:lnTo>
                    <a:lnTo>
                      <a:pt x="6" y="432"/>
                    </a:lnTo>
                    <a:lnTo>
                      <a:pt x="0" y="404"/>
                    </a:lnTo>
                    <a:lnTo>
                      <a:pt x="0" y="95"/>
                    </a:lnTo>
                    <a:lnTo>
                      <a:pt x="6" y="64"/>
                    </a:lnTo>
                    <a:lnTo>
                      <a:pt x="20" y="39"/>
                    </a:lnTo>
                    <a:lnTo>
                      <a:pt x="40" y="18"/>
                    </a:lnTo>
                    <a:lnTo>
                      <a:pt x="67" y="5"/>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Subtitle 2"/>
          <p:cNvSpPr txBox="1">
            <a:spLocks/>
          </p:cNvSpPr>
          <p:nvPr/>
        </p:nvSpPr>
        <p:spPr>
          <a:xfrm>
            <a:off x="4576093" y="3863340"/>
            <a:ext cx="1767557" cy="433878"/>
          </a:xfrm>
          <a:prstGeom prst="rect">
            <a:avLst/>
          </a:prstGeom>
          <a:solidFill>
            <a:schemeClr val="accent6">
              <a:lumMod val="40000"/>
              <a:lumOff val="60000"/>
            </a:schemeClr>
          </a:solid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smtClean="0">
                <a:solidFill>
                  <a:schemeClr val="tx1">
                    <a:lumMod val="65000"/>
                    <a:lumOff val="35000"/>
                  </a:schemeClr>
                </a:solidFill>
              </a:rPr>
              <a:t>POSTCOLPOSCOPICO</a:t>
            </a:r>
            <a:endParaRPr lang="en-US" sz="1400" b="1" dirty="0">
              <a:solidFill>
                <a:schemeClr val="tx1">
                  <a:lumMod val="65000"/>
                  <a:lumOff val="35000"/>
                </a:schemeClr>
              </a:solidFill>
            </a:endParaRPr>
          </a:p>
        </p:txBody>
      </p:sp>
      <p:sp>
        <p:nvSpPr>
          <p:cNvPr id="53" name="Subtitle 2"/>
          <p:cNvSpPr txBox="1">
            <a:spLocks/>
          </p:cNvSpPr>
          <p:nvPr/>
        </p:nvSpPr>
        <p:spPr>
          <a:xfrm>
            <a:off x="1738117" y="5459831"/>
            <a:ext cx="2174791" cy="629318"/>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S" sz="1800" b="1" dirty="0" smtClean="0">
                <a:solidFill>
                  <a:schemeClr val="bg1"/>
                </a:solidFill>
              </a:rPr>
              <a:t>Guías de consenso de la ASCCP</a:t>
            </a:r>
          </a:p>
          <a:p>
            <a:pPr marL="0" indent="0" algn="ctr">
              <a:lnSpc>
                <a:spcPct val="100000"/>
              </a:lnSpc>
              <a:buNone/>
            </a:pPr>
            <a:r>
              <a:rPr lang="es-ES" sz="1800" b="1" dirty="0" smtClean="0">
                <a:solidFill>
                  <a:schemeClr val="bg1"/>
                </a:solidFill>
              </a:rPr>
              <a:t>Calculo del riesgo </a:t>
            </a:r>
          </a:p>
          <a:p>
            <a:pPr marL="0" indent="0" algn="ctr">
              <a:lnSpc>
                <a:spcPct val="100000"/>
              </a:lnSpc>
              <a:buNone/>
            </a:pPr>
            <a:endParaRPr lang="en-US" sz="1800" b="1" dirty="0">
              <a:solidFill>
                <a:schemeClr val="tx1">
                  <a:lumMod val="65000"/>
                  <a:lumOff val="35000"/>
                </a:schemeClr>
              </a:solidFill>
            </a:endParaRPr>
          </a:p>
        </p:txBody>
      </p:sp>
      <p:sp>
        <p:nvSpPr>
          <p:cNvPr id="28" name="CuadroTexto 4"/>
          <p:cNvSpPr txBox="1"/>
          <p:nvPr/>
        </p:nvSpPr>
        <p:spPr>
          <a:xfrm>
            <a:off x="6451600" y="304800"/>
            <a:ext cx="4974103"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30" name="CuadroTexto 5"/>
          <p:cNvSpPr txBox="1"/>
          <p:nvPr/>
        </p:nvSpPr>
        <p:spPr>
          <a:xfrm>
            <a:off x="405030" y="252477"/>
            <a:ext cx="2149050" cy="369332"/>
          </a:xfrm>
          <a:prstGeom prst="rect">
            <a:avLst/>
          </a:prstGeom>
          <a:noFill/>
        </p:spPr>
        <p:txBody>
          <a:bodyPr wrap="none" rtlCol="0">
            <a:spAutoFit/>
          </a:bodyPr>
          <a:lstStyle/>
          <a:p>
            <a:r>
              <a:rPr lang="es-ES" b="1" dirty="0">
                <a:solidFill>
                  <a:srgbClr val="0070C0"/>
                </a:solidFill>
              </a:rPr>
              <a:t>2ª FASE DE CRIBADO</a:t>
            </a:r>
          </a:p>
        </p:txBody>
      </p:sp>
      <p:pic>
        <p:nvPicPr>
          <p:cNvPr id="35" name="Imagen 6"/>
          <p:cNvPicPr>
            <a:picLocks noChangeAspect="1"/>
          </p:cNvPicPr>
          <p:nvPr/>
        </p:nvPicPr>
        <p:blipFill>
          <a:blip r:embed="rId3" cstate="print"/>
          <a:srcRect t="3277" r="87938"/>
          <a:stretch>
            <a:fillRect/>
          </a:stretch>
        </p:blipFill>
        <p:spPr>
          <a:xfrm>
            <a:off x="1141350" y="2068830"/>
            <a:ext cx="758146" cy="958344"/>
          </a:xfrm>
          <a:prstGeom prst="rect">
            <a:avLst/>
          </a:prstGeom>
        </p:spPr>
      </p:pic>
      <p:pic>
        <p:nvPicPr>
          <p:cNvPr id="38" name="Picture 2" descr="▷ COLPOSCOPIA ¿QUÉ ES?. Técnica aplicada a GINECOLOGÍA."/>
          <p:cNvPicPr>
            <a:picLocks noChangeAspect="1" noChangeArrowheads="1"/>
          </p:cNvPicPr>
          <p:nvPr/>
        </p:nvPicPr>
        <p:blipFill>
          <a:blip r:embed="rId4" cstate="print"/>
          <a:srcRect/>
          <a:stretch>
            <a:fillRect/>
          </a:stretch>
        </p:blipFill>
        <p:spPr bwMode="auto">
          <a:xfrm>
            <a:off x="4589549" y="2310548"/>
            <a:ext cx="1605511" cy="974010"/>
          </a:xfrm>
          <a:prstGeom prst="rect">
            <a:avLst/>
          </a:prstGeom>
          <a:noFill/>
          <a:scene3d>
            <a:camera prst="orthographicFront"/>
            <a:lightRig rig="threePt" dir="t"/>
          </a:scene3d>
          <a:sp3d>
            <a:bevelT/>
          </a:sp3d>
        </p:spPr>
      </p:pic>
      <p:pic>
        <p:nvPicPr>
          <p:cNvPr id="39" name="Imagen 6"/>
          <p:cNvPicPr>
            <a:picLocks noChangeAspect="1"/>
          </p:cNvPicPr>
          <p:nvPr/>
        </p:nvPicPr>
        <p:blipFill>
          <a:blip r:embed="rId5" cstate="print"/>
          <a:stretch>
            <a:fillRect/>
          </a:stretch>
        </p:blipFill>
        <p:spPr>
          <a:xfrm>
            <a:off x="1642505" y="6219825"/>
            <a:ext cx="2349500" cy="466725"/>
          </a:xfrm>
          <a:prstGeom prst="rect">
            <a:avLst/>
          </a:prstGeom>
        </p:spPr>
      </p:pic>
      <p:pic>
        <p:nvPicPr>
          <p:cNvPr id="42" name="Imagen 4"/>
          <p:cNvPicPr/>
          <p:nvPr/>
        </p:nvPicPr>
        <p:blipFill>
          <a:blip r:embed="rId6" cstate="print"/>
          <a:srcRect l="70893" t="3046"/>
          <a:stretch>
            <a:fillRect/>
          </a:stretch>
        </p:blipFill>
        <p:spPr bwMode="auto">
          <a:xfrm>
            <a:off x="817419" y="4564381"/>
            <a:ext cx="530098" cy="1464360"/>
          </a:xfrm>
          <a:prstGeom prst="rect">
            <a:avLst/>
          </a:prstGeom>
        </p:spPr>
      </p:pic>
      <p:sp>
        <p:nvSpPr>
          <p:cNvPr id="36" name="Subtitle 2"/>
          <p:cNvSpPr txBox="1">
            <a:spLocks/>
          </p:cNvSpPr>
          <p:nvPr/>
        </p:nvSpPr>
        <p:spPr>
          <a:xfrm>
            <a:off x="8723931" y="4749453"/>
            <a:ext cx="2174791" cy="629805"/>
          </a:xfrm>
          <a:prstGeom prst="rect">
            <a:avLst/>
          </a:prstGeom>
          <a:solidFill>
            <a:schemeClr val="accent6">
              <a:lumMod val="60000"/>
              <a:lumOff val="40000"/>
            </a:schemeClr>
          </a:solid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S" sz="1400" b="1" dirty="0" smtClean="0">
                <a:solidFill>
                  <a:schemeClr val="tx1">
                    <a:lumMod val="65000"/>
                    <a:lumOff val="35000"/>
                  </a:schemeClr>
                </a:solidFill>
              </a:rPr>
              <a:t>SEGUIMIENTO TRAS TRATAMIENTO POR CIN 2 O CIN3 </a:t>
            </a:r>
            <a:r>
              <a:rPr lang="en-US" sz="1400" b="1" dirty="0" smtClean="0">
                <a:solidFill>
                  <a:schemeClr val="tx1">
                    <a:lumMod val="65000"/>
                    <a:lumOff val="35000"/>
                  </a:schemeClr>
                </a:solidFill>
              </a:rPr>
              <a:t> </a:t>
            </a:r>
            <a:endParaRPr lang="en-US" sz="1400" b="1" dirty="0">
              <a:solidFill>
                <a:schemeClr val="tx1">
                  <a:lumMod val="65000"/>
                  <a:lumOff val="35000"/>
                </a:schemeClr>
              </a:solidFill>
            </a:endParaRPr>
          </a:p>
        </p:txBody>
      </p:sp>
      <p:sp>
        <p:nvSpPr>
          <p:cNvPr id="55" name="54 Flecha abajo"/>
          <p:cNvSpPr/>
          <p:nvPr/>
        </p:nvSpPr>
        <p:spPr>
          <a:xfrm rot="2506995">
            <a:off x="3429001" y="3874770"/>
            <a:ext cx="308610" cy="3886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Flecha abajo"/>
          <p:cNvSpPr/>
          <p:nvPr/>
        </p:nvSpPr>
        <p:spPr>
          <a:xfrm rot="19109773" flipH="1">
            <a:off x="2103120" y="3901440"/>
            <a:ext cx="346710" cy="350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CuadroTexto"/>
          <p:cNvSpPr txBox="1"/>
          <p:nvPr/>
        </p:nvSpPr>
        <p:spPr>
          <a:xfrm>
            <a:off x="251460" y="3120390"/>
            <a:ext cx="1731371" cy="369332"/>
          </a:xfrm>
          <a:prstGeom prst="rect">
            <a:avLst/>
          </a:prstGeom>
          <a:noFill/>
        </p:spPr>
        <p:txBody>
          <a:bodyPr wrap="none" rtlCol="0">
            <a:spAutoFit/>
          </a:bodyPr>
          <a:lstStyle/>
          <a:p>
            <a:r>
              <a:rPr lang="es-ES" b="1" dirty="0" smtClean="0">
                <a:solidFill>
                  <a:schemeClr val="bg1">
                    <a:lumMod val="50000"/>
                  </a:schemeClr>
                </a:solidFill>
              </a:rPr>
              <a:t>CITOLOGIA/HPV</a:t>
            </a:r>
            <a:endParaRPr lang="es-ES" b="1" dirty="0">
              <a:solidFill>
                <a:schemeClr val="bg1">
                  <a:lumMod val="50000"/>
                </a:schemeClr>
              </a:solidFill>
            </a:endParaRPr>
          </a:p>
        </p:txBody>
      </p:sp>
      <p:sp>
        <p:nvSpPr>
          <p:cNvPr id="64" name="Subtitle 2"/>
          <p:cNvSpPr txBox="1">
            <a:spLocks/>
          </p:cNvSpPr>
          <p:nvPr/>
        </p:nvSpPr>
        <p:spPr>
          <a:xfrm>
            <a:off x="8927549" y="3903807"/>
            <a:ext cx="1767557" cy="433878"/>
          </a:xfrm>
          <a:prstGeom prst="rect">
            <a:avLst/>
          </a:prstGeom>
          <a:solidFill>
            <a:schemeClr val="accent6">
              <a:lumMod val="60000"/>
              <a:lumOff val="40000"/>
            </a:schemeClr>
          </a:solid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smtClean="0">
                <a:solidFill>
                  <a:schemeClr val="tx1">
                    <a:lumMod val="65000"/>
                    <a:lumOff val="35000"/>
                  </a:schemeClr>
                </a:solidFill>
              </a:rPr>
              <a:t>POSTTRATAMIENTO</a:t>
            </a:r>
            <a:endParaRPr lang="en-US" sz="1400" b="1" dirty="0">
              <a:solidFill>
                <a:schemeClr val="tx1">
                  <a:lumMod val="65000"/>
                  <a:lumOff val="35000"/>
                </a:schemeClr>
              </a:solidFill>
            </a:endParaRPr>
          </a:p>
        </p:txBody>
      </p:sp>
      <p:sp>
        <p:nvSpPr>
          <p:cNvPr id="59394" name="AutoShape 2" descr="Conización y lletz cervic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9396" name="AutoShape 4" descr="Conización y lletz cervic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9398" name="Picture 6" descr="Conización"/>
          <p:cNvPicPr>
            <a:picLocks noChangeAspect="1" noChangeArrowheads="1"/>
          </p:cNvPicPr>
          <p:nvPr/>
        </p:nvPicPr>
        <p:blipFill>
          <a:blip r:embed="rId7" cstate="print"/>
          <a:srcRect/>
          <a:stretch>
            <a:fillRect/>
          </a:stretch>
        </p:blipFill>
        <p:spPr bwMode="auto">
          <a:xfrm>
            <a:off x="9121139" y="2342087"/>
            <a:ext cx="1380379" cy="1029763"/>
          </a:xfrm>
          <a:prstGeom prst="rect">
            <a:avLst/>
          </a:prstGeom>
          <a:noFill/>
        </p:spPr>
      </p:pic>
      <p:sp>
        <p:nvSpPr>
          <p:cNvPr id="44" name="43 Flecha abajo"/>
          <p:cNvSpPr/>
          <p:nvPr/>
        </p:nvSpPr>
        <p:spPr>
          <a:xfrm rot="3956415">
            <a:off x="6425831" y="4710789"/>
            <a:ext cx="475600" cy="1377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315273359"/>
      </p:ext>
    </p:extLst>
  </p:cSld>
  <p:clrMapOvr>
    <a:masterClrMapping/>
  </p:clrMapOvr>
  <p:transition spd="slow" advTm="89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8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000" fill="hold"/>
                                        <p:tgtEl>
                                          <p:spTgt spid="47"/>
                                        </p:tgtEl>
                                        <p:attrNameLst>
                                          <p:attrName>ppt_x</p:attrName>
                                        </p:attrNameLst>
                                      </p:cBhvr>
                                      <p:tavLst>
                                        <p:tav tm="0">
                                          <p:val>
                                            <p:strVal val="1+#ppt_w/2"/>
                                          </p:val>
                                        </p:tav>
                                        <p:tav tm="100000">
                                          <p:val>
                                            <p:strVal val="#ppt_x"/>
                                          </p:val>
                                        </p:tav>
                                      </p:tavLst>
                                    </p:anim>
                                    <p:anim calcmode="lin" valueType="num">
                                      <p:cBhvr additive="base">
                                        <p:cTn id="24" dur="1000" fill="hold"/>
                                        <p:tgtEl>
                                          <p:spTgt spid="4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1000" fill="hold"/>
                                        <p:tgtEl>
                                          <p:spTgt spid="53"/>
                                        </p:tgtEl>
                                        <p:attrNameLst>
                                          <p:attrName>ppt_x</p:attrName>
                                        </p:attrNameLst>
                                      </p:cBhvr>
                                      <p:tavLst>
                                        <p:tav tm="0">
                                          <p:val>
                                            <p:strVal val="1+#ppt_w/2"/>
                                          </p:val>
                                        </p:tav>
                                        <p:tav tm="100000">
                                          <p:val>
                                            <p:strVal val="#ppt_x"/>
                                          </p:val>
                                        </p:tav>
                                      </p:tavLst>
                                    </p:anim>
                                    <p:anim calcmode="lin" valueType="num">
                                      <p:cBhvr additive="base">
                                        <p:cTn id="28" dur="1000" fill="hold"/>
                                        <p:tgtEl>
                                          <p:spTgt spid="53"/>
                                        </p:tgtEl>
                                        <p:attrNameLst>
                                          <p:attrName>ppt_y</p:attrName>
                                        </p:attrNameLst>
                                      </p:cBhvr>
                                      <p:tavLst>
                                        <p:tav tm="0">
                                          <p:val>
                                            <p:strVal val="#ppt_y"/>
                                          </p:val>
                                        </p:tav>
                                        <p:tav tm="100000">
                                          <p:val>
                                            <p:strVal val="#ppt_y"/>
                                          </p:val>
                                        </p:tav>
                                      </p:tavLst>
                                    </p:anim>
                                  </p:childTnLst>
                                </p:cTn>
                              </p:par>
                              <p:par>
                                <p:cTn id="29" presetID="2" presetClass="entr" presetSubtype="4" decel="5000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000" fill="hold"/>
                                        <p:tgtEl>
                                          <p:spTgt spid="32"/>
                                        </p:tgtEl>
                                        <p:attrNameLst>
                                          <p:attrName>ppt_x</p:attrName>
                                        </p:attrNameLst>
                                      </p:cBhvr>
                                      <p:tavLst>
                                        <p:tav tm="0">
                                          <p:val>
                                            <p:strVal val="#ppt_x"/>
                                          </p:val>
                                        </p:tav>
                                        <p:tav tm="100000">
                                          <p:val>
                                            <p:strVal val="#ppt_x"/>
                                          </p:val>
                                        </p:tav>
                                      </p:tavLst>
                                    </p:anim>
                                    <p:anim calcmode="lin" valueType="num">
                                      <p:cBhvr additive="base">
                                        <p:cTn id="32" dur="10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1000" fill="hold"/>
                                        <p:tgtEl>
                                          <p:spTgt spid="36"/>
                                        </p:tgtEl>
                                        <p:attrNameLst>
                                          <p:attrName>ppt_x</p:attrName>
                                        </p:attrNameLst>
                                      </p:cBhvr>
                                      <p:tavLst>
                                        <p:tav tm="0">
                                          <p:val>
                                            <p:strVal val="1+#ppt_w/2"/>
                                          </p:val>
                                        </p:tav>
                                        <p:tav tm="100000">
                                          <p:val>
                                            <p:strVal val="#ppt_x"/>
                                          </p:val>
                                        </p:tav>
                                      </p:tavLst>
                                    </p:anim>
                                    <p:anim calcmode="lin" valueType="num">
                                      <p:cBhvr additive="base">
                                        <p:cTn id="36" dur="10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0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1000" fill="hold"/>
                                        <p:tgtEl>
                                          <p:spTgt spid="64"/>
                                        </p:tgtEl>
                                        <p:attrNameLst>
                                          <p:attrName>ppt_x</p:attrName>
                                        </p:attrNameLst>
                                      </p:cBhvr>
                                      <p:tavLst>
                                        <p:tav tm="0">
                                          <p:val>
                                            <p:strVal val="1+#ppt_w/2"/>
                                          </p:val>
                                        </p:tav>
                                        <p:tav tm="100000">
                                          <p:val>
                                            <p:strVal val="#ppt_x"/>
                                          </p:val>
                                        </p:tav>
                                      </p:tavLst>
                                    </p:anim>
                                    <p:anim calcmode="lin" valueType="num">
                                      <p:cBhvr additive="base">
                                        <p:cTn id="40" dur="1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47" grpId="0" animBg="1"/>
      <p:bldP spid="53" grpId="0"/>
      <p:bldP spid="36" grpId="0" animBg="1"/>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s://d33wubrfki0l68.cloudfront.net/f0996751c7da8104a349a867da76e0fd84c8bc54/72ab8/images/case_studies/non-disclosure-agreement.jpg"/>
          <p:cNvPicPr>
            <a:picLocks noChangeAspect="1" noChangeArrowheads="1"/>
          </p:cNvPicPr>
          <p:nvPr/>
        </p:nvPicPr>
        <p:blipFill>
          <a:blip r:embed="rId2" cstate="print"/>
          <a:srcRect/>
          <a:stretch>
            <a:fillRect/>
          </a:stretch>
        </p:blipFill>
        <p:spPr bwMode="auto">
          <a:xfrm>
            <a:off x="1148997" y="-428977"/>
            <a:ext cx="9525000" cy="6353175"/>
          </a:xfrm>
          <a:prstGeom prst="rect">
            <a:avLst/>
          </a:prstGeom>
          <a:noFill/>
        </p:spPr>
      </p:pic>
      <p:sp>
        <p:nvSpPr>
          <p:cNvPr id="4" name="3 Título"/>
          <p:cNvSpPr>
            <a:spLocks noGrp="1"/>
          </p:cNvSpPr>
          <p:nvPr>
            <p:ph type="title"/>
          </p:nvPr>
        </p:nvSpPr>
        <p:spPr>
          <a:xfrm>
            <a:off x="565183" y="4898569"/>
            <a:ext cx="10515600" cy="1325563"/>
          </a:xfrm>
        </p:spPr>
        <p:txBody>
          <a:bodyPr/>
          <a:lstStyle/>
          <a:p>
            <a:pPr algn="ctr"/>
            <a:r>
              <a:rPr lang="es-ES" b="1" dirty="0" smtClean="0">
                <a:solidFill>
                  <a:srgbClr val="FF0000"/>
                </a:solidFill>
              </a:rPr>
              <a:t>No tengo conflictos de intereses relacionadas con esta presentación</a:t>
            </a:r>
            <a:endParaRPr lang="es-ES" b="1" dirty="0">
              <a:solidFill>
                <a:srgbClr val="FF0000"/>
              </a:solidFill>
            </a:endParaRPr>
          </a:p>
        </p:txBody>
      </p:sp>
      <p:pic>
        <p:nvPicPr>
          <p:cNvPr id="5" name="Picture 2"/>
          <p:cNvPicPr>
            <a:picLocks noChangeAspect="1" noChangeArrowheads="1"/>
          </p:cNvPicPr>
          <p:nvPr/>
        </p:nvPicPr>
        <p:blipFill>
          <a:blip r:embed="rId3" cstate="print"/>
          <a:srcRect l="26120" t="76666" r="10044" b="15000"/>
          <a:stretch>
            <a:fillRect/>
          </a:stretch>
        </p:blipFill>
        <p:spPr bwMode="auto">
          <a:xfrm>
            <a:off x="0" y="0"/>
            <a:ext cx="11993880" cy="868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l="17248" t="34722" r="72335" b="41072"/>
          <a:stretch>
            <a:fillRect/>
          </a:stretch>
        </p:blipFill>
        <p:spPr bwMode="auto">
          <a:xfrm>
            <a:off x="4760686" y="1436915"/>
            <a:ext cx="3135085" cy="4095961"/>
          </a:xfrm>
          <a:prstGeom prst="rect">
            <a:avLst/>
          </a:prstGeom>
          <a:ln>
            <a:noFill/>
          </a:ln>
          <a:effectLst>
            <a:outerShdw blurRad="292100" dist="139700" dir="2700000" algn="tl" rotWithShape="0">
              <a:srgbClr val="333333">
                <a:alpha val="65000"/>
              </a:srgbClr>
            </a:outerShdw>
          </a:effectLst>
        </p:spPr>
      </p:pic>
      <p:sp>
        <p:nvSpPr>
          <p:cNvPr id="3" name="1 Título"/>
          <p:cNvSpPr txBox="1">
            <a:spLocks/>
          </p:cNvSpPr>
          <p:nvPr/>
        </p:nvSpPr>
        <p:spPr>
          <a:xfrm>
            <a:off x="508000" y="420914"/>
            <a:ext cx="5528310" cy="537844"/>
          </a:xfrm>
          <a:prstGeom prst="rect">
            <a:avLst/>
          </a:prstGeom>
          <a:solidFill>
            <a:schemeClr val="accent5">
              <a:lumMod val="60000"/>
              <a:lumOff val="40000"/>
            </a:schemeClr>
          </a:solidFill>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smtClean="0">
                <a:ln>
                  <a:noFill/>
                </a:ln>
                <a:solidFill>
                  <a:schemeClr val="bg1"/>
                </a:solidFill>
                <a:effectLst/>
                <a:uLnTx/>
                <a:uFillTx/>
                <a:latin typeface="+mj-lt"/>
                <a:ea typeface="+mj-ea"/>
                <a:cs typeface="+mj-cs"/>
              </a:rPr>
              <a:t>ESCENARIO PRECOLPOSCOPICO </a:t>
            </a:r>
            <a:endParaRPr kumimoji="0" lang="es-ES" sz="32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4" name="Picture 2"/>
          <p:cNvPicPr>
            <a:picLocks noChangeAspect="1" noChangeArrowheads="1"/>
          </p:cNvPicPr>
          <p:nvPr/>
        </p:nvPicPr>
        <p:blipFill>
          <a:blip r:embed="rId3"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PRECOLPOSCOPICO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graphicFrame>
        <p:nvGraphicFramePr>
          <p:cNvPr id="7" name="6 Tabla"/>
          <p:cNvGraphicFramePr>
            <a:graphicFrameLocks noGrp="1"/>
          </p:cNvGraphicFramePr>
          <p:nvPr>
            <p:extLst>
              <p:ext uri="{D42A27DB-BD31-4B8C-83A1-F6EECF244321}">
                <p14:modId xmlns:p14="http://schemas.microsoft.com/office/powerpoint/2010/main" xmlns="" val="3710551107"/>
              </p:ext>
            </p:extLst>
          </p:nvPr>
        </p:nvGraphicFramePr>
        <p:xfrm>
          <a:off x="1680210" y="1280154"/>
          <a:ext cx="9486900" cy="4206244"/>
        </p:xfrm>
        <a:graphic>
          <a:graphicData uri="http://schemas.openxmlformats.org/drawingml/2006/table">
            <a:tbl>
              <a:tblPr>
                <a:effectLst>
                  <a:outerShdw blurRad="50800" dist="38100" dir="8100000" algn="tr" rotWithShape="0">
                    <a:prstClr val="black">
                      <a:alpha val="40000"/>
                    </a:prstClr>
                  </a:outerShdw>
                </a:effectLst>
              </a:tblPr>
              <a:tblGrid>
                <a:gridCol w="1640193"/>
                <a:gridCol w="1639519"/>
                <a:gridCol w="909501"/>
                <a:gridCol w="1429791"/>
                <a:gridCol w="1490289"/>
                <a:gridCol w="2377607"/>
              </a:tblGrid>
              <a:tr h="595269">
                <a:tc>
                  <a:txBody>
                    <a:bodyPr/>
                    <a:lstStyle/>
                    <a:p>
                      <a:pPr algn="ctr">
                        <a:lnSpc>
                          <a:spcPct val="107000"/>
                        </a:lnSpc>
                        <a:spcAft>
                          <a:spcPts val="0"/>
                        </a:spcAft>
                      </a:pPr>
                      <a:r>
                        <a:rPr lang="es-ES" sz="900" b="1" dirty="0">
                          <a:solidFill>
                            <a:srgbClr val="000000"/>
                          </a:solidFill>
                          <a:latin typeface="Arial"/>
                          <a:ea typeface="Tw Cen MT"/>
                          <a:cs typeface="Times New Roman"/>
                        </a:rPr>
                        <a:t>Antecedentes previos a la realización de la prueba de diagnóstico</a:t>
                      </a:r>
                      <a:endParaRPr lang="es-ES" sz="1000" dirty="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VHP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citológico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un año %</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5 años</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Conducta recomendada</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rowSpan="13">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rowSpan="6">
                  <a:txBody>
                    <a:bodyPr/>
                    <a:lstStyle/>
                    <a:p>
                      <a:pPr algn="ctr">
                        <a:lnSpc>
                          <a:spcPct val="107000"/>
                        </a:lnSpc>
                        <a:spcAft>
                          <a:spcPts val="0"/>
                        </a:spcAft>
                      </a:pPr>
                      <a:endParaRPr lang="es-ES" sz="900" dirty="0" smtClean="0">
                        <a:solidFill>
                          <a:srgbClr val="000000"/>
                        </a:solidFill>
                        <a:latin typeface="Arial"/>
                        <a:ea typeface="Tw Cen MT"/>
                        <a:cs typeface="Times New Roman"/>
                      </a:endParaRPr>
                    </a:p>
                    <a:p>
                      <a:pPr algn="ctr">
                        <a:lnSpc>
                          <a:spcPct val="107000"/>
                        </a:lnSpc>
                        <a:spcAft>
                          <a:spcPts val="0"/>
                        </a:spcAft>
                      </a:pPr>
                      <a:endParaRPr lang="es-ES" sz="900" dirty="0" smtClean="0">
                        <a:solidFill>
                          <a:srgbClr val="000000"/>
                        </a:solidFill>
                        <a:latin typeface="Arial"/>
                        <a:ea typeface="Tw Cen MT"/>
                        <a:cs typeface="Times New Roman"/>
                      </a:endParaRPr>
                    </a:p>
                    <a:p>
                      <a:pPr algn="ctr">
                        <a:lnSpc>
                          <a:spcPct val="107000"/>
                        </a:lnSpc>
                        <a:spcAft>
                          <a:spcPts val="0"/>
                        </a:spcAft>
                      </a:pPr>
                      <a:endParaRPr lang="es-ES" sz="900" dirty="0" smtClean="0">
                        <a:solidFill>
                          <a:srgbClr val="000000"/>
                        </a:solidFill>
                        <a:latin typeface="Arial"/>
                        <a:ea typeface="Tw Cen MT"/>
                        <a:cs typeface="Times New Roman"/>
                      </a:endParaRPr>
                    </a:p>
                    <a:p>
                      <a:pPr algn="ctr">
                        <a:lnSpc>
                          <a:spcPct val="107000"/>
                        </a:lnSpc>
                        <a:spcAft>
                          <a:spcPts val="0"/>
                        </a:spcAft>
                      </a:pPr>
                      <a:endParaRPr lang="es-ES" sz="900" dirty="0" smtClean="0">
                        <a:solidFill>
                          <a:srgbClr val="000000"/>
                        </a:solidFill>
                        <a:latin typeface="Arial"/>
                        <a:ea typeface="Tw Cen MT"/>
                        <a:cs typeface="Times New Roman"/>
                      </a:endParaRPr>
                    </a:p>
                    <a:p>
                      <a:pPr algn="ctr">
                        <a:lnSpc>
                          <a:spcPct val="107000"/>
                        </a:lnSpc>
                        <a:spcAft>
                          <a:spcPts val="0"/>
                        </a:spcAft>
                      </a:pPr>
                      <a:r>
                        <a:rPr lang="es-ES" sz="1100" b="1" dirty="0" smtClean="0">
                          <a:solidFill>
                            <a:srgbClr val="000000"/>
                          </a:solidFill>
                          <a:latin typeface="Arial"/>
                          <a:ea typeface="Tw Cen MT"/>
                          <a:cs typeface="Times New Roman"/>
                        </a:rPr>
                        <a:t>VPH-negativo</a:t>
                      </a:r>
                      <a:endParaRPr lang="es-ES" sz="11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34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0,12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a los 5 años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0,40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Seguimiento a los 3 años</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1,1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2,0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3,4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3,8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1,1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1,5</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25</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0"/>
                        </a:spcAft>
                      </a:pPr>
                      <a:r>
                        <a:rPr lang="es-ES" sz="900">
                          <a:solidFill>
                            <a:srgbClr val="000000"/>
                          </a:solidFill>
                          <a:latin typeface="Arial"/>
                          <a:ea typeface="Tw Cen MT"/>
                          <a:cs typeface="Times New Roman"/>
                        </a:rPr>
                        <a:t>27</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900" dirty="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900" dirty="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nSpc>
                          <a:spcPct val="107000"/>
                        </a:lnSpc>
                        <a:spcAft>
                          <a:spcPts val="0"/>
                        </a:spcAft>
                      </a:pPr>
                      <a:r>
                        <a:rPr lang="es-ES" sz="900" baseline="0" dirty="0" smtClean="0">
                          <a:solidFill>
                            <a:srgbClr val="000000"/>
                          </a:solidFill>
                          <a:latin typeface="Arial"/>
                          <a:ea typeface="Tw Cen MT"/>
                          <a:cs typeface="Times New Roman"/>
                        </a:rPr>
                        <a:t>           </a:t>
                      </a:r>
                    </a:p>
                    <a:p>
                      <a:pPr>
                        <a:lnSpc>
                          <a:spcPct val="107000"/>
                        </a:lnSpc>
                        <a:spcAft>
                          <a:spcPts val="0"/>
                        </a:spcAft>
                      </a:pPr>
                      <a:endParaRPr lang="es-ES" sz="900" baseline="0" dirty="0" smtClean="0">
                        <a:solidFill>
                          <a:srgbClr val="000000"/>
                        </a:solidFill>
                        <a:latin typeface="Arial"/>
                        <a:ea typeface="Tw Cen MT"/>
                        <a:cs typeface="Times New Roman"/>
                      </a:endParaRPr>
                    </a:p>
                    <a:p>
                      <a:pPr>
                        <a:lnSpc>
                          <a:spcPct val="107000"/>
                        </a:lnSpc>
                        <a:spcAft>
                          <a:spcPts val="0"/>
                        </a:spcAft>
                      </a:pPr>
                      <a:r>
                        <a:rPr lang="es-ES" sz="900" baseline="0" dirty="0" smtClean="0">
                          <a:solidFill>
                            <a:srgbClr val="000000"/>
                          </a:solidFill>
                          <a:latin typeface="Arial"/>
                          <a:ea typeface="Tw Cen MT"/>
                          <a:cs typeface="Times New Roman"/>
                        </a:rPr>
                        <a:t>          </a:t>
                      </a:r>
                    </a:p>
                    <a:p>
                      <a:pPr>
                        <a:lnSpc>
                          <a:spcPct val="107000"/>
                        </a:lnSpc>
                        <a:spcAft>
                          <a:spcPts val="0"/>
                        </a:spcAft>
                      </a:pPr>
                      <a:endParaRPr lang="es-ES" sz="1100" baseline="0" dirty="0" smtClean="0">
                        <a:solidFill>
                          <a:srgbClr val="000000"/>
                        </a:solidFill>
                        <a:latin typeface="Arial"/>
                        <a:ea typeface="Tw Cen MT"/>
                        <a:cs typeface="Times New Roman"/>
                      </a:endParaRPr>
                    </a:p>
                    <a:p>
                      <a:pPr>
                        <a:lnSpc>
                          <a:spcPct val="107000"/>
                        </a:lnSpc>
                        <a:spcAft>
                          <a:spcPts val="0"/>
                        </a:spcAft>
                      </a:pPr>
                      <a:r>
                        <a:rPr lang="es-ES" sz="1100" baseline="0" dirty="0" smtClean="0">
                          <a:solidFill>
                            <a:srgbClr val="000000"/>
                          </a:solidFill>
                          <a:latin typeface="Arial"/>
                          <a:ea typeface="Tw Cen MT"/>
                          <a:cs typeface="Times New Roman"/>
                        </a:rPr>
                        <a:t>            </a:t>
                      </a:r>
                      <a:r>
                        <a:rPr lang="es-ES" sz="1100" dirty="0" smtClean="0">
                          <a:solidFill>
                            <a:srgbClr val="000000"/>
                          </a:solidFill>
                          <a:latin typeface="Arial"/>
                          <a:ea typeface="Tw Cen MT"/>
                          <a:cs typeface="Times New Roman"/>
                        </a:rPr>
                        <a:t>VPH-positivo</a:t>
                      </a:r>
                      <a:endParaRPr lang="es-ES" sz="11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alpha val="36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2,1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4,8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7,3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4,3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6,9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26</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0"/>
                        </a:spcAft>
                      </a:pPr>
                      <a:r>
                        <a:rPr lang="es-ES" sz="900">
                          <a:solidFill>
                            <a:srgbClr val="000000"/>
                          </a:solidFill>
                          <a:latin typeface="Arial"/>
                          <a:ea typeface="Tw Cen MT"/>
                          <a:cs typeface="Times New Roman"/>
                        </a:rPr>
                        <a:t>33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Colposcopia/tratamiento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39000"/>
                      </a:schemeClr>
                    </a:solidFill>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26</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0"/>
                        </a:spcAft>
                      </a:pPr>
                      <a:r>
                        <a:rPr lang="es-ES" sz="900">
                          <a:solidFill>
                            <a:srgbClr val="000000"/>
                          </a:solidFill>
                          <a:latin typeface="Arial"/>
                          <a:ea typeface="Tw Cen MT"/>
                          <a:cs typeface="Times New Roman"/>
                        </a:rPr>
                        <a:t>35</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kern="1200" dirty="0">
                          <a:solidFill>
                            <a:srgbClr val="000000"/>
                          </a:solidFill>
                          <a:latin typeface="Arial"/>
                          <a:ea typeface="Tw Cen MT"/>
                          <a:cs typeface="Times New Roman"/>
                        </a:rPr>
                        <a:t>Colposcopia/tratamiento</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0"/>
                      </a:schemeClr>
                    </a:solidFill>
                  </a:tcPr>
                </a:tc>
              </a:tr>
              <a:tr h="248007">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49</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0"/>
                        </a:spcAft>
                      </a:pPr>
                      <a:r>
                        <a:rPr lang="es-ES" sz="900">
                          <a:solidFill>
                            <a:srgbClr val="000000"/>
                          </a:solidFill>
                          <a:latin typeface="Arial"/>
                          <a:ea typeface="Tw Cen MT"/>
                          <a:cs typeface="Times New Roman"/>
                        </a:rPr>
                        <a:t>53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Colposcopia/tratamiento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0"/>
                      </a:schemeClr>
                    </a:solidFill>
                  </a:tcPr>
                </a:tc>
              </a:tr>
              <a:tr h="386884">
                <a:tc gridSpan="6">
                  <a:txBody>
                    <a:bodyPr/>
                    <a:lstStyle/>
                    <a:p>
                      <a:pPr>
                        <a:lnSpc>
                          <a:spcPct val="107000"/>
                        </a:lnSpc>
                        <a:spcAft>
                          <a:spcPts val="0"/>
                        </a:spcAft>
                      </a:pPr>
                      <a:r>
                        <a:rPr lang="es-ES" sz="800" dirty="0">
                          <a:solidFill>
                            <a:srgbClr val="000000"/>
                          </a:solidFill>
                          <a:latin typeface="Arial"/>
                          <a:ea typeface="Tw Cen MT"/>
                          <a:cs typeface="Times New Roman"/>
                        </a:rPr>
                        <a:t>a) Consultar </a:t>
                      </a:r>
                      <a:r>
                        <a:rPr lang="es-ES" sz="800" dirty="0" err="1">
                          <a:solidFill>
                            <a:srgbClr val="000000"/>
                          </a:solidFill>
                          <a:latin typeface="Arial"/>
                          <a:ea typeface="Tw Cen MT"/>
                          <a:cs typeface="Times New Roman"/>
                        </a:rPr>
                        <a:t>Perkins</a:t>
                      </a:r>
                      <a:r>
                        <a:rPr lang="es-ES" sz="800" dirty="0">
                          <a:solidFill>
                            <a:srgbClr val="000000"/>
                          </a:solidFill>
                          <a:latin typeface="Arial"/>
                          <a:ea typeface="Tw Cen MT"/>
                          <a:cs typeface="Times New Roman"/>
                        </a:rPr>
                        <a:t> </a:t>
                      </a:r>
                      <a:r>
                        <a:rPr lang="es-ES" sz="800" i="1" dirty="0">
                          <a:solidFill>
                            <a:srgbClr val="000000"/>
                          </a:solidFill>
                          <a:latin typeface="Arial"/>
                          <a:ea typeface="Tw Cen MT"/>
                          <a:cs typeface="Times New Roman"/>
                        </a:rPr>
                        <a:t>et al</a:t>
                      </a:r>
                      <a:r>
                        <a:rPr lang="es-ES" sz="800" dirty="0">
                          <a:solidFill>
                            <a:srgbClr val="000000"/>
                          </a:solidFill>
                          <a:latin typeface="Arial"/>
                          <a:ea typeface="Tw Cen MT"/>
                          <a:cs typeface="Times New Roman"/>
                        </a:rPr>
                        <a:t>. (2020) para la consideración especial de ASC-H y AGC (Secciones G.1. y H.2).</a:t>
                      </a:r>
                      <a:endParaRPr lang="es-ES" sz="1000" dirty="0">
                        <a:latin typeface="Tw Cen MT"/>
                        <a:ea typeface="Tw Cen MT"/>
                        <a:cs typeface="Times New Roman"/>
                      </a:endParaRPr>
                    </a:p>
                    <a:p>
                      <a:pPr>
                        <a:lnSpc>
                          <a:spcPct val="107000"/>
                        </a:lnSpc>
                        <a:spcAft>
                          <a:spcPts val="0"/>
                        </a:spcAft>
                      </a:pPr>
                      <a:r>
                        <a:rPr lang="es-ES" sz="800" dirty="0">
                          <a:solidFill>
                            <a:srgbClr val="000000"/>
                          </a:solidFill>
                          <a:latin typeface="Arial"/>
                          <a:ea typeface="Tw Cen MT"/>
                          <a:cs typeface="Times New Roman"/>
                        </a:rPr>
                        <a:t>El grado de confianza de la recomendación, en %, puede ser consultado en </a:t>
                      </a:r>
                      <a:r>
                        <a:rPr lang="es-ES" sz="800" dirty="0" err="1">
                          <a:solidFill>
                            <a:srgbClr val="000000"/>
                          </a:solidFill>
                          <a:latin typeface="Arial"/>
                          <a:ea typeface="Tw Cen MT"/>
                          <a:cs typeface="Times New Roman"/>
                        </a:rPr>
                        <a:t>Egemen</a:t>
                      </a:r>
                      <a:r>
                        <a:rPr lang="es-ES" sz="800" dirty="0">
                          <a:solidFill>
                            <a:srgbClr val="000000"/>
                          </a:solidFill>
                          <a:latin typeface="Arial"/>
                          <a:ea typeface="Tw Cen MT"/>
                          <a:cs typeface="Times New Roman"/>
                        </a:rPr>
                        <a:t> </a:t>
                      </a:r>
                      <a:r>
                        <a:rPr lang="es-ES" sz="800" i="1" dirty="0">
                          <a:solidFill>
                            <a:srgbClr val="000000"/>
                          </a:solidFill>
                          <a:latin typeface="Arial"/>
                          <a:ea typeface="Tw Cen MT"/>
                          <a:cs typeface="Times New Roman"/>
                        </a:rPr>
                        <a:t>et al.</a:t>
                      </a:r>
                      <a:r>
                        <a:rPr lang="es-ES" sz="800" dirty="0">
                          <a:solidFill>
                            <a:srgbClr val="000000"/>
                          </a:solidFill>
                          <a:latin typeface="Arial"/>
                          <a:ea typeface="Tw Cen MT"/>
                          <a:cs typeface="Times New Roman"/>
                        </a:rPr>
                        <a:t> (2020), tabla 1A.</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8" name="7 CuadroTexto"/>
          <p:cNvSpPr txBox="1"/>
          <p:nvPr/>
        </p:nvSpPr>
        <p:spPr>
          <a:xfrm rot="16200000">
            <a:off x="1114232" y="3270260"/>
            <a:ext cx="2788920" cy="523220"/>
          </a:xfrm>
          <a:prstGeom prst="rect">
            <a:avLst/>
          </a:prstGeom>
          <a:noFill/>
        </p:spPr>
        <p:txBody>
          <a:bodyPr wrap="square" rtlCol="0">
            <a:spAutoFit/>
          </a:bodyPr>
          <a:lstStyle/>
          <a:p>
            <a:pPr algn="ctr"/>
            <a:r>
              <a:rPr lang="es-ES" sz="2800" dirty="0" smtClean="0"/>
              <a:t>DESCONOCIDO</a:t>
            </a:r>
            <a:endParaRPr lang="es-ES" sz="2800" dirty="0"/>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1138773"/>
          </a:xfrm>
          <a:prstGeom prst="rect">
            <a:avLst/>
          </a:prstGeom>
          <a:noFill/>
        </p:spPr>
        <p:txBody>
          <a:bodyPr wrap="square" rtlCol="0">
            <a:spAutoFit/>
          </a:bodyPr>
          <a:lstStyle/>
          <a:p>
            <a:r>
              <a:rPr lang="es-ES" b="1" dirty="0" smtClean="0"/>
              <a:t>Tabla 1A</a:t>
            </a:r>
          </a:p>
          <a:p>
            <a:r>
              <a:rPr lang="es-ES" dirty="0" smtClean="0"/>
              <a:t> </a:t>
            </a:r>
            <a:r>
              <a:rPr lang="es-ES" sz="1400" dirty="0" smtClean="0"/>
              <a:t>Riesgo de desarrollo de una lesión CIN3+ en 1 año y en 5 años en función del resultado de la </a:t>
            </a:r>
            <a:r>
              <a:rPr lang="es-ES" sz="1400" b="1" dirty="0" smtClean="0"/>
              <a:t>PRUEBA DE CRIBADO SIN RESULTADOS PREVIOS DE VPH </a:t>
            </a:r>
            <a:r>
              <a:rPr lang="es-ES" sz="1400" dirty="0" smtClean="0"/>
              <a:t>en la historia clínica </a:t>
            </a:r>
          </a:p>
          <a:p>
            <a:endParaRPr lang="es-ES" dirty="0"/>
          </a:p>
        </p:txBody>
      </p:sp>
      <p:sp>
        <p:nvSpPr>
          <p:cNvPr id="10" name="9 Rectángulo"/>
          <p:cNvSpPr/>
          <p:nvPr/>
        </p:nvSpPr>
        <p:spPr>
          <a:xfrm>
            <a:off x="8775700" y="1869440"/>
            <a:ext cx="2362200" cy="759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8775700" y="3606800"/>
            <a:ext cx="2362200" cy="279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PRECOLPOSCOPICO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584775"/>
          </a:xfrm>
          <a:prstGeom prst="rect">
            <a:avLst/>
          </a:prstGeom>
          <a:noFill/>
        </p:spPr>
        <p:txBody>
          <a:bodyPr wrap="square" rtlCol="0">
            <a:spAutoFit/>
          </a:bodyPr>
          <a:lstStyle/>
          <a:p>
            <a:r>
              <a:rPr lang="es-ES" b="1" dirty="0" smtClean="0"/>
              <a:t>Tabla 1B</a:t>
            </a:r>
            <a:r>
              <a:rPr lang="es-ES" dirty="0" smtClean="0"/>
              <a:t> </a:t>
            </a:r>
            <a:r>
              <a:rPr lang="es-ES" sz="1400" dirty="0" smtClean="0"/>
              <a:t>Riesgo de desarrollo de una lesión CIN3+ en 1 año y en 5 años en función del resultado de la prueba de cribado y con disponibilidad de </a:t>
            </a:r>
            <a:r>
              <a:rPr lang="es-ES" sz="1400" b="1" dirty="0" smtClean="0"/>
              <a:t>RESULTADOS PREVIOS NEGATIVOS DE VPH EN LA HISTORIA CLÍNICA </a:t>
            </a:r>
            <a:endParaRPr lang="es-ES" b="1" dirty="0"/>
          </a:p>
        </p:txBody>
      </p:sp>
      <p:graphicFrame>
        <p:nvGraphicFramePr>
          <p:cNvPr id="10" name="9 Tabla"/>
          <p:cNvGraphicFramePr>
            <a:graphicFrameLocks noGrp="1"/>
          </p:cNvGraphicFramePr>
          <p:nvPr>
            <p:extLst>
              <p:ext uri="{D42A27DB-BD31-4B8C-83A1-F6EECF244321}">
                <p14:modId xmlns:p14="http://schemas.microsoft.com/office/powerpoint/2010/main" xmlns="" val="3544184262"/>
              </p:ext>
            </p:extLst>
          </p:nvPr>
        </p:nvGraphicFramePr>
        <p:xfrm>
          <a:off x="1931668" y="1245878"/>
          <a:ext cx="8743951" cy="4309097"/>
        </p:xfrm>
        <a:graphic>
          <a:graphicData uri="http://schemas.openxmlformats.org/drawingml/2006/table">
            <a:tbl>
              <a:tblPr>
                <a:effectLst>
                  <a:outerShdw blurRad="50800" dist="38100" dir="5400000" algn="t" rotWithShape="0">
                    <a:prstClr val="black">
                      <a:alpha val="40000"/>
                    </a:prstClr>
                  </a:outerShdw>
                </a:effectLst>
              </a:tblPr>
              <a:tblGrid>
                <a:gridCol w="1511744"/>
                <a:gridCol w="1511123"/>
                <a:gridCol w="839514"/>
                <a:gridCol w="1316580"/>
                <a:gridCol w="1373581"/>
                <a:gridCol w="2191409"/>
              </a:tblGrid>
              <a:tr h="604830">
                <a:tc>
                  <a:txBody>
                    <a:bodyPr/>
                    <a:lstStyle/>
                    <a:p>
                      <a:pPr algn="ctr">
                        <a:lnSpc>
                          <a:spcPct val="107000"/>
                        </a:lnSpc>
                        <a:spcAft>
                          <a:spcPts val="0"/>
                        </a:spcAft>
                      </a:pPr>
                      <a:r>
                        <a:rPr lang="es-ES" sz="900" b="1" dirty="0" smtClean="0">
                          <a:solidFill>
                            <a:srgbClr val="000000"/>
                          </a:solidFill>
                          <a:latin typeface="Arial"/>
                          <a:ea typeface="Tw Cen MT"/>
                          <a:cs typeface="Times New Roman"/>
                        </a:rPr>
                        <a:t>Antecedentes previos a </a:t>
                      </a:r>
                      <a:r>
                        <a:rPr lang="es-ES" sz="900" b="1" dirty="0">
                          <a:solidFill>
                            <a:srgbClr val="000000"/>
                          </a:solidFill>
                          <a:latin typeface="Arial"/>
                          <a:ea typeface="Tw Cen MT"/>
                          <a:cs typeface="Times New Roman"/>
                        </a:rPr>
                        <a:t>la realización de la prueba de diagnóstico</a:t>
                      </a:r>
                      <a:endParaRPr lang="es-ES" sz="1000" dirty="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VHP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citológico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un año %</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5 años</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Conducta recomendada</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rowSpan="13">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rowSpan="6">
                  <a:txBody>
                    <a:bodyPr/>
                    <a:lstStyle/>
                    <a:p>
                      <a:pPr>
                        <a:lnSpc>
                          <a:spcPct val="107000"/>
                        </a:lnSpc>
                        <a:spcAft>
                          <a:spcPts val="0"/>
                        </a:spcAft>
                      </a:pPr>
                      <a:endParaRPr lang="es-ES" sz="1000" dirty="0" smtClean="0">
                        <a:latin typeface="Tw Cen MT"/>
                        <a:ea typeface="Tw Cen MT"/>
                        <a:cs typeface="Times New Roman"/>
                      </a:endParaRPr>
                    </a:p>
                    <a:p>
                      <a:pPr>
                        <a:lnSpc>
                          <a:spcPct val="107000"/>
                        </a:lnSpc>
                        <a:spcAft>
                          <a:spcPts val="0"/>
                        </a:spcAft>
                      </a:pPr>
                      <a:endParaRPr lang="es-ES" sz="1000" dirty="0" smtClean="0">
                        <a:latin typeface="Tw Cen MT"/>
                        <a:ea typeface="Tw Cen MT"/>
                        <a:cs typeface="Times New Roman"/>
                      </a:endParaRPr>
                    </a:p>
                    <a:p>
                      <a:pPr marL="0" marR="0" indent="0" algn="ctr" defTabSz="914400" rtl="0" eaLnBrk="1" fontAlgn="auto" latinLnBrk="0" hangingPunct="1">
                        <a:lnSpc>
                          <a:spcPct val="107000"/>
                        </a:lnSpc>
                        <a:spcBef>
                          <a:spcPts val="0"/>
                        </a:spcBef>
                        <a:spcAft>
                          <a:spcPts val="0"/>
                        </a:spcAft>
                        <a:buClrTx/>
                        <a:buSzTx/>
                        <a:buFontTx/>
                        <a:buNone/>
                        <a:tabLst/>
                        <a:defRPr/>
                      </a:pPr>
                      <a:r>
                        <a:rPr lang="es-ES" sz="1000" dirty="0" smtClean="0">
                          <a:solidFill>
                            <a:srgbClr val="000000"/>
                          </a:solidFill>
                          <a:latin typeface="Arial"/>
                          <a:ea typeface="Tw Cen MT"/>
                          <a:cs typeface="Times New Roman"/>
                        </a:rPr>
                        <a:t>VPH-negativo</a:t>
                      </a:r>
                      <a:endParaRPr lang="es-ES" sz="1050" dirty="0" smtClean="0">
                        <a:latin typeface="Tw Cen MT"/>
                        <a:ea typeface="Tw Cen MT"/>
                        <a:cs typeface="Times New Roman"/>
                      </a:endParaRPr>
                    </a:p>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28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a los 5 años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0,36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Seguimiento a los 3 años</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0,79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kern="1200" dirty="0">
                          <a:solidFill>
                            <a:srgbClr val="000000"/>
                          </a:solidFill>
                          <a:latin typeface="Arial"/>
                          <a:ea typeface="Tw Cen MT"/>
                          <a:cs typeface="Times New Roman"/>
                        </a:rPr>
                        <a:t>2,8</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kern="1200" dirty="0">
                          <a:solidFill>
                            <a:srgbClr val="000000"/>
                          </a:solidFill>
                          <a:latin typeface="Arial"/>
                          <a:ea typeface="Tw Cen MT"/>
                          <a:cs typeface="Times New Roman"/>
                        </a:rPr>
                        <a:t>3,3</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kern="1200" dirty="0">
                          <a:solidFill>
                            <a:srgbClr val="000000"/>
                          </a:solidFill>
                          <a:latin typeface="Arial"/>
                          <a:ea typeface="Tw Cen MT"/>
                          <a:cs typeface="Times New Roman"/>
                        </a:rPr>
                        <a:t>0,78</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kern="1200" dirty="0">
                          <a:solidFill>
                            <a:srgbClr val="000000"/>
                          </a:solidFill>
                          <a:latin typeface="Arial"/>
                          <a:ea typeface="Tw Cen MT"/>
                          <a:cs typeface="Times New Roman"/>
                        </a:rPr>
                        <a:t>0,88</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kern="1200" dirty="0">
                          <a:solidFill>
                            <a:srgbClr val="000000"/>
                          </a:solidFill>
                          <a:latin typeface="Arial"/>
                          <a:ea typeface="Tw Cen MT"/>
                          <a:cs typeface="Times New Roman"/>
                        </a:rPr>
                        <a:t>14</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kern="1200" dirty="0">
                          <a:solidFill>
                            <a:srgbClr val="000000"/>
                          </a:solidFill>
                          <a:latin typeface="Arial"/>
                          <a:ea typeface="Tw Cen MT"/>
                          <a:cs typeface="Times New Roman"/>
                        </a:rPr>
                        <a:t>14</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900" dirty="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nSpc>
                          <a:spcPct val="107000"/>
                        </a:lnSpc>
                        <a:spcAft>
                          <a:spcPts val="0"/>
                        </a:spcAft>
                      </a:pPr>
                      <a:endParaRPr lang="es-ES" sz="1000" dirty="0" smtClean="0">
                        <a:latin typeface="Tw Cen MT"/>
                        <a:ea typeface="Tw Cen MT"/>
                        <a:cs typeface="Times New Roman"/>
                      </a:endParaRPr>
                    </a:p>
                    <a:p>
                      <a:pPr>
                        <a:lnSpc>
                          <a:spcPct val="107000"/>
                        </a:lnSpc>
                        <a:spcAft>
                          <a:spcPts val="0"/>
                        </a:spcAft>
                      </a:pPr>
                      <a:endParaRPr lang="es-ES" sz="1000" dirty="0" smtClean="0">
                        <a:latin typeface="Tw Cen MT"/>
                        <a:ea typeface="Tw Cen MT"/>
                        <a:cs typeface="Times New Roman"/>
                      </a:endParaRPr>
                    </a:p>
                    <a:p>
                      <a:pPr>
                        <a:lnSpc>
                          <a:spcPct val="107000"/>
                        </a:lnSpc>
                        <a:spcAft>
                          <a:spcPts val="0"/>
                        </a:spcAft>
                      </a:pPr>
                      <a:endParaRPr lang="es-ES" sz="1000" dirty="0" smtClean="0">
                        <a:latin typeface="Tw Cen MT"/>
                        <a:ea typeface="Tw Cen MT"/>
                        <a:cs typeface="Times New Roman"/>
                      </a:endParaRPr>
                    </a:p>
                    <a:p>
                      <a:pPr marL="0" marR="0" indent="0" algn="ctr" defTabSz="914400" rtl="0" eaLnBrk="1" fontAlgn="auto" latinLnBrk="0" hangingPunct="1">
                        <a:lnSpc>
                          <a:spcPct val="107000"/>
                        </a:lnSpc>
                        <a:spcBef>
                          <a:spcPts val="0"/>
                        </a:spcBef>
                        <a:spcAft>
                          <a:spcPts val="0"/>
                        </a:spcAft>
                        <a:buClrTx/>
                        <a:buSzTx/>
                        <a:buFontTx/>
                        <a:buNone/>
                        <a:tabLst/>
                        <a:defRPr/>
                      </a:pPr>
                      <a:r>
                        <a:rPr lang="es-ES" sz="1000" dirty="0" smtClean="0">
                          <a:solidFill>
                            <a:srgbClr val="000000"/>
                          </a:solidFill>
                          <a:latin typeface="Arial"/>
                          <a:ea typeface="Tw Cen MT"/>
                          <a:cs typeface="Times New Roman"/>
                        </a:rPr>
                        <a:t>VPH-positivo</a:t>
                      </a:r>
                      <a:endParaRPr lang="es-ES" sz="1050" dirty="0" smtClean="0">
                        <a:latin typeface="Tw Cen MT"/>
                        <a:ea typeface="Tw Cen MT"/>
                        <a:cs typeface="Times New Roman"/>
                      </a:endParaRPr>
                    </a:p>
                    <a:p>
                      <a:pPr algn="ct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alpha val="34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0,74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2,3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2,0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3,8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2,1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3,8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14</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ES" sz="900">
                          <a:solidFill>
                            <a:srgbClr val="000000"/>
                          </a:solidFill>
                          <a:latin typeface="Arial"/>
                          <a:ea typeface="Tw Cen MT"/>
                          <a:cs typeface="Times New Roman"/>
                        </a:rPr>
                        <a:t>18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14</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ES" sz="900">
                          <a:solidFill>
                            <a:srgbClr val="000000"/>
                          </a:solidFill>
                          <a:latin typeface="Arial"/>
                          <a:ea typeface="Tw Cen MT"/>
                          <a:cs typeface="Times New Roman"/>
                        </a:rPr>
                        <a:t>21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989">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32</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07000"/>
                        </a:lnSpc>
                        <a:spcAft>
                          <a:spcPts val="0"/>
                        </a:spcAft>
                      </a:pPr>
                      <a:r>
                        <a:rPr lang="es-ES" sz="900">
                          <a:solidFill>
                            <a:srgbClr val="000000"/>
                          </a:solidFill>
                          <a:latin typeface="Arial"/>
                          <a:ea typeface="Tw Cen MT"/>
                          <a:cs typeface="Times New Roman"/>
                        </a:rPr>
                        <a:t>34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Colposcopia/tratamiento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74000"/>
                      </a:schemeClr>
                    </a:solidFill>
                  </a:tcPr>
                </a:tc>
              </a:tr>
              <a:tr h="428410">
                <a:tc gridSpan="6">
                  <a:txBody>
                    <a:bodyPr/>
                    <a:lstStyle/>
                    <a:p>
                      <a:pPr>
                        <a:lnSpc>
                          <a:spcPct val="107000"/>
                        </a:lnSpc>
                        <a:spcAft>
                          <a:spcPts val="0"/>
                        </a:spcAft>
                      </a:pPr>
                      <a:r>
                        <a:rPr lang="es-ES" sz="900" dirty="0">
                          <a:solidFill>
                            <a:srgbClr val="000000"/>
                          </a:solidFill>
                          <a:latin typeface="Arial"/>
                          <a:ea typeface="Tw Cen MT"/>
                          <a:cs typeface="Times New Roman"/>
                        </a:rPr>
                        <a:t>a) Consultar </a:t>
                      </a:r>
                      <a:r>
                        <a:rPr lang="es-ES" sz="900" dirty="0" err="1">
                          <a:solidFill>
                            <a:srgbClr val="000000"/>
                          </a:solidFill>
                          <a:latin typeface="Arial"/>
                          <a:ea typeface="Tw Cen MT"/>
                          <a:cs typeface="Times New Roman"/>
                        </a:rPr>
                        <a:t>Perkins</a:t>
                      </a:r>
                      <a:r>
                        <a:rPr lang="es-ES" sz="900" dirty="0">
                          <a:solidFill>
                            <a:srgbClr val="000000"/>
                          </a:solidFill>
                          <a:latin typeface="Arial"/>
                          <a:ea typeface="Tw Cen MT"/>
                          <a:cs typeface="Times New Roman"/>
                        </a:rPr>
                        <a:t> </a:t>
                      </a:r>
                      <a:r>
                        <a:rPr lang="es-ES" sz="900" i="1" dirty="0">
                          <a:solidFill>
                            <a:srgbClr val="000000"/>
                          </a:solidFill>
                          <a:latin typeface="Arial"/>
                          <a:ea typeface="Tw Cen MT"/>
                          <a:cs typeface="Times New Roman"/>
                        </a:rPr>
                        <a:t>et al.</a:t>
                      </a:r>
                      <a:r>
                        <a:rPr lang="es-ES" sz="900" dirty="0">
                          <a:solidFill>
                            <a:srgbClr val="000000"/>
                          </a:solidFill>
                          <a:latin typeface="Arial"/>
                          <a:ea typeface="Tw Cen MT"/>
                          <a:cs typeface="Times New Roman"/>
                        </a:rPr>
                        <a:t> (2020) para la consideración especial de ASC-H y AGC (Secciones G.1. y H.2).</a:t>
                      </a:r>
                      <a:endParaRPr lang="es-ES" sz="1000" dirty="0">
                        <a:latin typeface="Tw Cen MT"/>
                        <a:ea typeface="Tw Cen MT"/>
                        <a:cs typeface="Times New Roman"/>
                      </a:endParaRPr>
                    </a:p>
                    <a:p>
                      <a:pPr>
                        <a:lnSpc>
                          <a:spcPct val="107000"/>
                        </a:lnSpc>
                        <a:spcAft>
                          <a:spcPts val="0"/>
                        </a:spcAft>
                      </a:pPr>
                      <a:r>
                        <a:rPr lang="es-ES" sz="900" dirty="0">
                          <a:solidFill>
                            <a:srgbClr val="000000"/>
                          </a:solidFill>
                          <a:latin typeface="Arial"/>
                          <a:ea typeface="Tw Cen MT"/>
                          <a:cs typeface="Times New Roman"/>
                        </a:rPr>
                        <a:t>El grado de confianza de la recomendación, en %, puede ser consultado en </a:t>
                      </a:r>
                      <a:r>
                        <a:rPr lang="es-ES" sz="900" dirty="0" err="1">
                          <a:solidFill>
                            <a:srgbClr val="000000"/>
                          </a:solidFill>
                          <a:latin typeface="Arial"/>
                          <a:ea typeface="Tw Cen MT"/>
                          <a:cs typeface="Times New Roman"/>
                        </a:rPr>
                        <a:t>Egemen</a:t>
                      </a:r>
                      <a:r>
                        <a:rPr lang="es-ES" sz="900" dirty="0">
                          <a:solidFill>
                            <a:srgbClr val="000000"/>
                          </a:solidFill>
                          <a:latin typeface="Arial"/>
                          <a:ea typeface="Tw Cen MT"/>
                          <a:cs typeface="Times New Roman"/>
                        </a:rPr>
                        <a:t> et al, 2020, tabla 1B.</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11" name="10 CuadroTexto"/>
          <p:cNvSpPr txBox="1"/>
          <p:nvPr/>
        </p:nvSpPr>
        <p:spPr>
          <a:xfrm rot="16200000">
            <a:off x="1159952" y="3098810"/>
            <a:ext cx="2788920" cy="523220"/>
          </a:xfrm>
          <a:prstGeom prst="rect">
            <a:avLst/>
          </a:prstGeom>
          <a:noFill/>
        </p:spPr>
        <p:txBody>
          <a:bodyPr wrap="square" rtlCol="0">
            <a:spAutoFit/>
          </a:bodyPr>
          <a:lstStyle/>
          <a:p>
            <a:pPr algn="ctr"/>
            <a:r>
              <a:rPr lang="es-ES" sz="2800" b="1" dirty="0" smtClean="0"/>
              <a:t>VPH-NEGATIVO</a:t>
            </a:r>
            <a:endParaRPr lang="es-ES" sz="2800" b="1" dirty="0"/>
          </a:p>
        </p:txBody>
      </p:sp>
      <p:sp>
        <p:nvSpPr>
          <p:cNvPr id="8" name="7 Rectángulo"/>
          <p:cNvSpPr/>
          <p:nvPr/>
        </p:nvSpPr>
        <p:spPr>
          <a:xfrm>
            <a:off x="8496300" y="1869440"/>
            <a:ext cx="2209800" cy="759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8509000" y="3634740"/>
            <a:ext cx="2146300" cy="759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PRECOLPOSCOPICO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171450" y="628650"/>
            <a:ext cx="11978799" cy="646331"/>
          </a:xfrm>
          <a:prstGeom prst="rect">
            <a:avLst/>
          </a:prstGeom>
          <a:noFill/>
        </p:spPr>
        <p:txBody>
          <a:bodyPr wrap="square" rtlCol="0">
            <a:spAutoFit/>
          </a:bodyPr>
          <a:lstStyle/>
          <a:p>
            <a:r>
              <a:rPr lang="es-ES" b="1" dirty="0" smtClean="0"/>
              <a:t>Tabla 1C</a:t>
            </a:r>
            <a:r>
              <a:rPr lang="es-ES" dirty="0" smtClean="0"/>
              <a:t> Riesgo de desarrollo de una lesión CIN3+ en 1 año y en 5 años en función del resultado de la prueba de cribado y resultado previo de cribado </a:t>
            </a:r>
            <a:r>
              <a:rPr lang="es-ES" b="1" dirty="0" smtClean="0"/>
              <a:t>VPH NEGATIVO CON ASCUS EN LA CITOLOGÍA</a:t>
            </a:r>
            <a:endParaRPr lang="es-ES" b="1" dirty="0"/>
          </a:p>
        </p:txBody>
      </p:sp>
      <p:sp>
        <p:nvSpPr>
          <p:cNvPr id="11" name="10 CuadroTexto"/>
          <p:cNvSpPr txBox="1"/>
          <p:nvPr/>
        </p:nvSpPr>
        <p:spPr>
          <a:xfrm rot="16200000">
            <a:off x="1159952" y="3098810"/>
            <a:ext cx="2788920" cy="523220"/>
          </a:xfrm>
          <a:prstGeom prst="rect">
            <a:avLst/>
          </a:prstGeom>
          <a:noFill/>
        </p:spPr>
        <p:txBody>
          <a:bodyPr wrap="square" rtlCol="0">
            <a:spAutoFit/>
          </a:bodyPr>
          <a:lstStyle/>
          <a:p>
            <a:pPr algn="ctr"/>
            <a:r>
              <a:rPr lang="es-ES" sz="2800" b="1" dirty="0" smtClean="0"/>
              <a:t>HPV (-) ASCUS</a:t>
            </a:r>
            <a:endParaRPr lang="es-ES" sz="2800" b="1" dirty="0"/>
          </a:p>
        </p:txBody>
      </p:sp>
      <p:graphicFrame>
        <p:nvGraphicFramePr>
          <p:cNvPr id="8" name="7 Tabla"/>
          <p:cNvGraphicFramePr>
            <a:graphicFrameLocks noGrp="1"/>
          </p:cNvGraphicFramePr>
          <p:nvPr/>
        </p:nvGraphicFramePr>
        <p:xfrm>
          <a:off x="1465944" y="1416086"/>
          <a:ext cx="8694056" cy="4447682"/>
        </p:xfrm>
        <a:graphic>
          <a:graphicData uri="http://schemas.openxmlformats.org/drawingml/2006/table">
            <a:tbl>
              <a:tblPr>
                <a:effectLst>
                  <a:outerShdw blurRad="50800" dist="38100" dir="2700000" algn="tl" rotWithShape="0">
                    <a:prstClr val="black">
                      <a:alpha val="40000"/>
                    </a:prstClr>
                  </a:outerShdw>
                </a:effectLst>
              </a:tblPr>
              <a:tblGrid>
                <a:gridCol w="1503118"/>
                <a:gridCol w="1502501"/>
                <a:gridCol w="834724"/>
                <a:gridCol w="1309067"/>
                <a:gridCol w="1365742"/>
                <a:gridCol w="2178904"/>
              </a:tblGrid>
              <a:tr h="560095">
                <a:tc>
                  <a:txBody>
                    <a:bodyPr/>
                    <a:lstStyle/>
                    <a:p>
                      <a:pPr algn="ctr">
                        <a:lnSpc>
                          <a:spcPct val="107000"/>
                        </a:lnSpc>
                        <a:spcAft>
                          <a:spcPts val="0"/>
                        </a:spcAft>
                      </a:pPr>
                      <a:r>
                        <a:rPr lang="es-ES" sz="900" b="1" dirty="0">
                          <a:solidFill>
                            <a:srgbClr val="000000"/>
                          </a:solidFill>
                          <a:latin typeface="Arial"/>
                          <a:ea typeface="Tw Cen MT"/>
                          <a:cs typeface="Times New Roman"/>
                        </a:rPr>
                        <a:t>Antecedentes previos a la realización de la prueba de diagnóstico</a:t>
                      </a:r>
                      <a:endParaRPr lang="es-ES" sz="1000" dirty="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VHP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citológico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un año %</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5 años</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dirty="0">
                          <a:solidFill>
                            <a:srgbClr val="000000"/>
                          </a:solidFill>
                          <a:latin typeface="Arial"/>
                          <a:ea typeface="Tw Cen MT"/>
                          <a:cs typeface="Times New Roman"/>
                        </a:rPr>
                        <a:t>Conducta recomendada</a:t>
                      </a:r>
                      <a:endParaRPr lang="es-ES" sz="1000" dirty="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rowSpan="13">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nSpc>
                          <a:spcPct val="107000"/>
                        </a:lnSpc>
                        <a:spcAft>
                          <a:spcPts val="0"/>
                        </a:spcAft>
                      </a:pPr>
                      <a:endParaRPr lang="es-ES" sz="1000" dirty="0" smtClean="0">
                        <a:latin typeface="Tw Cen MT"/>
                        <a:ea typeface="Tw Cen MT"/>
                        <a:cs typeface="Times New Roman"/>
                      </a:endParaRPr>
                    </a:p>
                    <a:p>
                      <a:pPr>
                        <a:lnSpc>
                          <a:spcPct val="107000"/>
                        </a:lnSpc>
                        <a:spcAft>
                          <a:spcPts val="0"/>
                        </a:spcAft>
                      </a:pPr>
                      <a:endParaRPr lang="es-ES" sz="1000" dirty="0" smtClean="0">
                        <a:latin typeface="Tw Cen MT"/>
                        <a:ea typeface="Tw Cen MT"/>
                        <a:cs typeface="Times New Roman"/>
                      </a:endParaRPr>
                    </a:p>
                    <a:p>
                      <a:pPr>
                        <a:lnSpc>
                          <a:spcPct val="107000"/>
                        </a:lnSpc>
                        <a:spcAft>
                          <a:spcPts val="0"/>
                        </a:spcAft>
                      </a:pPr>
                      <a:endParaRPr lang="es-ES" sz="1000" dirty="0">
                        <a:latin typeface="Tw Cen MT"/>
                        <a:ea typeface="Tw Cen MT"/>
                        <a:cs typeface="Times New Roman"/>
                      </a:endParaRPr>
                    </a:p>
                    <a:p>
                      <a:pPr algn="ctr">
                        <a:lnSpc>
                          <a:spcPct val="107000"/>
                        </a:lnSpc>
                        <a:spcAft>
                          <a:spcPts val="0"/>
                        </a:spcAft>
                      </a:pPr>
                      <a:r>
                        <a:rPr lang="es-ES" sz="900" dirty="0" smtClean="0">
                          <a:solidFill>
                            <a:srgbClr val="000000"/>
                          </a:solidFill>
                          <a:latin typeface="Arial"/>
                          <a:ea typeface="Tw Cen MT"/>
                          <a:cs typeface="Times New Roman"/>
                        </a:rPr>
                        <a:t>VPH-negativo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73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0,14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a los 5 años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0,78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2,4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3,1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5,7</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5,7</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11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11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900" dirty="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900" dirty="0" smtClean="0">
                        <a:solidFill>
                          <a:srgbClr val="000000"/>
                        </a:solidFill>
                        <a:latin typeface="Arial"/>
                        <a:ea typeface="Tw Cen MT"/>
                        <a:cs typeface="Times New Roman"/>
                      </a:endParaRPr>
                    </a:p>
                    <a:p>
                      <a:pPr marL="0" marR="0" indent="0" algn="l" defTabSz="914400" rtl="0" eaLnBrk="1" fontAlgn="auto" latinLnBrk="0" hangingPunct="1">
                        <a:lnSpc>
                          <a:spcPct val="107000"/>
                        </a:lnSpc>
                        <a:spcBef>
                          <a:spcPts val="0"/>
                        </a:spcBef>
                        <a:spcAft>
                          <a:spcPts val="0"/>
                        </a:spcAft>
                        <a:buClrTx/>
                        <a:buSzTx/>
                        <a:buFontTx/>
                        <a:buNone/>
                        <a:tabLst/>
                        <a:defRPr/>
                      </a:pPr>
                      <a:r>
                        <a:rPr lang="es-ES" sz="900" baseline="0" dirty="0" smtClean="0">
                          <a:solidFill>
                            <a:srgbClr val="000000"/>
                          </a:solidFill>
                          <a:latin typeface="Arial"/>
                          <a:ea typeface="Tw Cen MT"/>
                          <a:cs typeface="Times New Roman"/>
                        </a:rPr>
                        <a:t>       </a:t>
                      </a:r>
                      <a:r>
                        <a:rPr lang="es-ES" sz="900" dirty="0" smtClean="0">
                          <a:solidFill>
                            <a:srgbClr val="000000"/>
                          </a:solidFill>
                          <a:latin typeface="Arial"/>
                          <a:ea typeface="Tw Cen MT"/>
                          <a:cs typeface="Times New Roman"/>
                        </a:rPr>
                        <a:t>VPH-positivo</a:t>
                      </a:r>
                      <a:endParaRPr lang="es-ES" sz="1000" dirty="0" smtClean="0">
                        <a:latin typeface="Tw Cen MT"/>
                        <a:ea typeface="Tw Cen MT"/>
                        <a:cs typeface="Times New Roman"/>
                      </a:endParaRPr>
                    </a:p>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alpha val="39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0,96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2,4</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r>
                        <a:rPr lang="es-ES" sz="900" baseline="30000">
                          <a:solidFill>
                            <a:srgbClr val="000000"/>
                          </a:solidFill>
                          <a:latin typeface="Arial"/>
                          <a:ea typeface="Tw Cen MT"/>
                          <a:cs typeface="Times New Roman"/>
                        </a:rPr>
                        <a:t>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2,1</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6,6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Seguimiento en 1 año</a:t>
                      </a:r>
                      <a:r>
                        <a:rPr lang="es-ES" sz="900" baseline="30000">
                          <a:solidFill>
                            <a:srgbClr val="000000"/>
                          </a:solidFill>
                          <a:latin typeface="Arial"/>
                          <a:ea typeface="Tw Cen MT"/>
                          <a:cs typeface="Times New Roman"/>
                        </a:rPr>
                        <a:t>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2,6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2,6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Seguimiento en 1 </a:t>
                      </a:r>
                      <a:r>
                        <a:rPr lang="es-ES" sz="900" dirty="0" err="1">
                          <a:solidFill>
                            <a:srgbClr val="000000"/>
                          </a:solidFill>
                          <a:latin typeface="Arial"/>
                          <a:ea typeface="Tw Cen MT"/>
                          <a:cs typeface="Times New Roman"/>
                        </a:rPr>
                        <a:t>año</a:t>
                      </a:r>
                      <a:r>
                        <a:rPr lang="es-ES" sz="900" baseline="30000" dirty="0" err="1">
                          <a:solidFill>
                            <a:srgbClr val="000000"/>
                          </a:solidFill>
                          <a:latin typeface="Arial"/>
                          <a:ea typeface="Tw Cen MT"/>
                          <a:cs typeface="Times New Roman"/>
                        </a:rPr>
                        <a:t>b</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24</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24</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0.00</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0.00</a:t>
                      </a:r>
                      <a:r>
                        <a:rPr lang="es-ES" sz="900" baseline="0" dirty="0" smtClean="0">
                          <a:solidFill>
                            <a:srgbClr val="000000"/>
                          </a:solidFill>
                          <a:latin typeface="Arial"/>
                          <a:ea typeface="Tw Cen MT"/>
                          <a:cs typeface="Times New Roman"/>
                        </a:rPr>
                        <a:t> SE</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52">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36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smtClean="0">
                          <a:solidFill>
                            <a:srgbClr val="000000"/>
                          </a:solidFill>
                          <a:latin typeface="Arial"/>
                          <a:ea typeface="Tw Cen MT"/>
                          <a:cs typeface="Times New Roman"/>
                        </a:rPr>
                        <a:t>36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dirty="0">
                          <a:solidFill>
                            <a:srgbClr val="000000"/>
                          </a:solidFill>
                          <a:latin typeface="Arial"/>
                          <a:ea typeface="Tw Cen MT"/>
                          <a:cs typeface="Times New Roman"/>
                        </a:rPr>
                        <a:t>Colposcopia/tratamiento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75000"/>
                      </a:schemeClr>
                    </a:solidFill>
                  </a:tcPr>
                </a:tc>
              </a:tr>
              <a:tr h="854011">
                <a:tc gridSpan="6">
                  <a:txBody>
                    <a:bodyPr/>
                    <a:lstStyle/>
                    <a:p>
                      <a:pPr>
                        <a:lnSpc>
                          <a:spcPct val="107000"/>
                        </a:lnSpc>
                        <a:spcAft>
                          <a:spcPts val="0"/>
                        </a:spcAft>
                      </a:pPr>
                      <a:r>
                        <a:rPr lang="es-ES" sz="700" dirty="0">
                          <a:solidFill>
                            <a:srgbClr val="000000"/>
                          </a:solidFill>
                          <a:latin typeface="Arial"/>
                          <a:ea typeface="Tw Cen MT"/>
                          <a:cs typeface="Times New Roman"/>
                        </a:rPr>
                        <a:t>a) Consultar </a:t>
                      </a:r>
                      <a:r>
                        <a:rPr lang="es-ES" sz="700" dirty="0" err="1">
                          <a:solidFill>
                            <a:srgbClr val="000000"/>
                          </a:solidFill>
                          <a:latin typeface="Arial"/>
                          <a:ea typeface="Tw Cen MT"/>
                          <a:cs typeface="Times New Roman"/>
                        </a:rPr>
                        <a:t>Perkins</a:t>
                      </a:r>
                      <a:r>
                        <a:rPr lang="es-ES" sz="700" dirty="0">
                          <a:solidFill>
                            <a:srgbClr val="000000"/>
                          </a:solidFill>
                          <a:latin typeface="Arial"/>
                          <a:ea typeface="Tw Cen MT"/>
                          <a:cs typeface="Times New Roman"/>
                        </a:rPr>
                        <a:t> </a:t>
                      </a:r>
                      <a:r>
                        <a:rPr lang="es-ES" sz="700" i="1" dirty="0">
                          <a:solidFill>
                            <a:srgbClr val="000000"/>
                          </a:solidFill>
                          <a:latin typeface="Arial"/>
                          <a:ea typeface="Tw Cen MT"/>
                          <a:cs typeface="Times New Roman"/>
                        </a:rPr>
                        <a:t>et al.</a:t>
                      </a:r>
                      <a:r>
                        <a:rPr lang="es-ES" sz="700" dirty="0">
                          <a:solidFill>
                            <a:srgbClr val="000000"/>
                          </a:solidFill>
                          <a:latin typeface="Arial"/>
                          <a:ea typeface="Tw Cen MT"/>
                          <a:cs typeface="Times New Roman"/>
                        </a:rPr>
                        <a:t> (2020) para la consideración especial de ASC-H y AGC (Secciones G.1. y H.2).</a:t>
                      </a:r>
                      <a:endParaRPr lang="es-ES" sz="1000" dirty="0">
                        <a:latin typeface="Tw Cen MT"/>
                        <a:ea typeface="Tw Cen MT"/>
                        <a:cs typeface="Times New Roman"/>
                      </a:endParaRPr>
                    </a:p>
                    <a:p>
                      <a:pPr>
                        <a:lnSpc>
                          <a:spcPct val="107000"/>
                        </a:lnSpc>
                        <a:spcAft>
                          <a:spcPts val="0"/>
                        </a:spcAft>
                      </a:pPr>
                      <a:r>
                        <a:rPr lang="es-ES" sz="700" dirty="0">
                          <a:solidFill>
                            <a:srgbClr val="000000"/>
                          </a:solidFill>
                          <a:latin typeface="Arial"/>
                          <a:ea typeface="Tw Cen MT"/>
                          <a:cs typeface="Times New Roman"/>
                        </a:rPr>
                        <a:t>b) El seguimiento de VPH-negativo + ASCUS deberá ser seguido con un COTEST mejor que con una prueba primaria de VPH.</a:t>
                      </a:r>
                      <a:endParaRPr lang="es-ES" sz="1000" dirty="0">
                        <a:latin typeface="Tw Cen MT"/>
                        <a:ea typeface="Tw Cen MT"/>
                        <a:cs typeface="Times New Roman"/>
                      </a:endParaRPr>
                    </a:p>
                    <a:p>
                      <a:pPr>
                        <a:lnSpc>
                          <a:spcPct val="107000"/>
                        </a:lnSpc>
                        <a:spcAft>
                          <a:spcPts val="0"/>
                        </a:spcAft>
                      </a:pPr>
                      <a:r>
                        <a:rPr lang="es-ES" sz="700" dirty="0">
                          <a:solidFill>
                            <a:srgbClr val="000000"/>
                          </a:solidFill>
                          <a:latin typeface="Arial"/>
                          <a:ea typeface="Tw Cen MT"/>
                          <a:cs typeface="Times New Roman"/>
                        </a:rPr>
                        <a:t>Según los autores un resultado previo de VPH negativo y ASC-US  proporciona casi el mismo nivel de seguridad que una </a:t>
                      </a:r>
                      <a:r>
                        <a:rPr lang="es-ES" sz="700" dirty="0" err="1">
                          <a:solidFill>
                            <a:srgbClr val="000000"/>
                          </a:solidFill>
                          <a:latin typeface="Arial"/>
                          <a:ea typeface="Tw Cen MT"/>
                          <a:cs typeface="Times New Roman"/>
                        </a:rPr>
                        <a:t>cotest</a:t>
                      </a:r>
                      <a:r>
                        <a:rPr lang="es-ES" sz="700" dirty="0">
                          <a:solidFill>
                            <a:srgbClr val="000000"/>
                          </a:solidFill>
                          <a:latin typeface="Arial"/>
                          <a:ea typeface="Tw Cen MT"/>
                          <a:cs typeface="Times New Roman"/>
                        </a:rPr>
                        <a:t> previa negativa, de modo que un </a:t>
                      </a:r>
                      <a:r>
                        <a:rPr lang="es-ES" sz="700" dirty="0" err="1">
                          <a:solidFill>
                            <a:srgbClr val="000000"/>
                          </a:solidFill>
                          <a:latin typeface="Arial"/>
                          <a:ea typeface="Tw Cen MT"/>
                          <a:cs typeface="Times New Roman"/>
                        </a:rPr>
                        <a:t>cotest</a:t>
                      </a:r>
                      <a:r>
                        <a:rPr lang="es-ES" sz="700" dirty="0">
                          <a:solidFill>
                            <a:srgbClr val="000000"/>
                          </a:solidFill>
                          <a:latin typeface="Arial"/>
                          <a:ea typeface="Tw Cen MT"/>
                          <a:cs typeface="Times New Roman"/>
                        </a:rPr>
                        <a:t> negativo después de un VPH negativo y ASC-US  puede volver a someterse al cribado con seguridad en 5 años. Además, se recomienda que las anomalías menores después de una VPH negativo y ASC-US sean objeto de seguimiento en 1 año, como la  positiva al VPH  positivo y ASC-US y  VPH positivo y LSIL.</a:t>
                      </a:r>
                      <a:endParaRPr lang="es-ES" sz="1000" dirty="0">
                        <a:latin typeface="Tw Cen MT"/>
                        <a:ea typeface="Tw Cen MT"/>
                        <a:cs typeface="Times New Roman"/>
                      </a:endParaRPr>
                    </a:p>
                    <a:p>
                      <a:pPr>
                        <a:lnSpc>
                          <a:spcPct val="107000"/>
                        </a:lnSpc>
                        <a:spcAft>
                          <a:spcPts val="0"/>
                        </a:spcAft>
                      </a:pPr>
                      <a:r>
                        <a:rPr lang="es-ES" sz="700" dirty="0">
                          <a:solidFill>
                            <a:srgbClr val="000000"/>
                          </a:solidFill>
                          <a:latin typeface="Arial"/>
                          <a:ea typeface="Tw Cen MT"/>
                          <a:cs typeface="Times New Roman"/>
                        </a:rPr>
                        <a:t>El grado de confianza de la recomendación, en %, puede ser consultado en </a:t>
                      </a:r>
                      <a:r>
                        <a:rPr lang="es-ES" sz="700" dirty="0" err="1">
                          <a:solidFill>
                            <a:srgbClr val="000000"/>
                          </a:solidFill>
                          <a:latin typeface="Arial"/>
                          <a:ea typeface="Tw Cen MT"/>
                          <a:cs typeface="Times New Roman"/>
                        </a:rPr>
                        <a:t>Egemen</a:t>
                      </a:r>
                      <a:r>
                        <a:rPr lang="es-ES" sz="700" dirty="0">
                          <a:solidFill>
                            <a:srgbClr val="000000"/>
                          </a:solidFill>
                          <a:latin typeface="Arial"/>
                          <a:ea typeface="Tw Cen MT"/>
                          <a:cs typeface="Times New Roman"/>
                        </a:rPr>
                        <a:t> et al, 2020, tabla 2A.</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dirty="0"/>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10" name="9 Rectángulo"/>
          <p:cNvSpPr/>
          <p:nvPr/>
        </p:nvSpPr>
        <p:spPr>
          <a:xfrm>
            <a:off x="7994650" y="2009090"/>
            <a:ext cx="2019300" cy="64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7994650" y="3629292"/>
            <a:ext cx="2019300" cy="64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PRECOLPOSCOPICO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615553"/>
          </a:xfrm>
          <a:prstGeom prst="rect">
            <a:avLst/>
          </a:prstGeom>
          <a:noFill/>
        </p:spPr>
        <p:txBody>
          <a:bodyPr wrap="square" rtlCol="0">
            <a:spAutoFit/>
          </a:bodyPr>
          <a:lstStyle/>
          <a:p>
            <a:r>
              <a:rPr lang="es-ES" b="1" dirty="0" smtClean="0"/>
              <a:t>Tabla 1D </a:t>
            </a:r>
            <a:r>
              <a:rPr lang="es-ES" sz="1600" dirty="0" smtClean="0"/>
              <a:t> Riesgo de desarrollo de una lesión CIN3+ en 1 año y en 5 años en función del resultado de la prueba de cribado y resultado previo de cribado VPH negativo con LSIL en la citología. </a:t>
            </a:r>
            <a:endParaRPr lang="es-ES" sz="1600" dirty="0"/>
          </a:p>
        </p:txBody>
      </p:sp>
      <p:graphicFrame>
        <p:nvGraphicFramePr>
          <p:cNvPr id="13" name="12 Tabla"/>
          <p:cNvGraphicFramePr>
            <a:graphicFrameLocks noGrp="1"/>
          </p:cNvGraphicFramePr>
          <p:nvPr>
            <p:extLst>
              <p:ext uri="{D42A27DB-BD31-4B8C-83A1-F6EECF244321}">
                <p14:modId xmlns:p14="http://schemas.microsoft.com/office/powerpoint/2010/main" xmlns="" val="1811804720"/>
              </p:ext>
            </p:extLst>
          </p:nvPr>
        </p:nvGraphicFramePr>
        <p:xfrm>
          <a:off x="1074057" y="1460314"/>
          <a:ext cx="9289143" cy="4417971"/>
        </p:xfrm>
        <a:graphic>
          <a:graphicData uri="http://schemas.openxmlformats.org/drawingml/2006/table">
            <a:tbl>
              <a:tblPr>
                <a:effectLst>
                  <a:outerShdw blurRad="50800" dist="38100" dir="2700000" algn="tl" rotWithShape="0">
                    <a:prstClr val="black">
                      <a:alpha val="40000"/>
                    </a:prstClr>
                  </a:outerShdw>
                </a:effectLst>
              </a:tblPr>
              <a:tblGrid>
                <a:gridCol w="1606002"/>
                <a:gridCol w="1605344"/>
                <a:gridCol w="891858"/>
                <a:gridCol w="1398670"/>
                <a:gridCol w="1459225"/>
                <a:gridCol w="2328044"/>
              </a:tblGrid>
              <a:tr h="555303">
                <a:tc>
                  <a:txBody>
                    <a:bodyPr/>
                    <a:lstStyle/>
                    <a:p>
                      <a:pPr algn="ctr">
                        <a:lnSpc>
                          <a:spcPct val="107000"/>
                        </a:lnSpc>
                        <a:spcAft>
                          <a:spcPts val="0"/>
                        </a:spcAft>
                      </a:pPr>
                      <a:r>
                        <a:rPr lang="es-ES" sz="900" b="1" dirty="0">
                          <a:solidFill>
                            <a:srgbClr val="000000"/>
                          </a:solidFill>
                          <a:latin typeface="Arial"/>
                          <a:ea typeface="Tw Cen MT"/>
                          <a:cs typeface="Times New Roman"/>
                        </a:rPr>
                        <a:t>Antecedentes previos a la realización de la prueba de diagnóstico</a:t>
                      </a:r>
                      <a:endParaRPr lang="es-ES" sz="1000" dirty="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VHP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Resultado citológico actual</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un año %</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 riesgo CIN3+ en 5 años</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b="1">
                          <a:solidFill>
                            <a:srgbClr val="000000"/>
                          </a:solidFill>
                          <a:latin typeface="Arial"/>
                          <a:ea typeface="Tw Cen MT"/>
                          <a:cs typeface="Times New Roman"/>
                        </a:rPr>
                        <a:t>Conducta recomendada</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585">
                <a:tc rowSpan="13">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rowSpan="6">
                  <a:txBody>
                    <a:bodyPr/>
                    <a:lstStyle/>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900" dirty="0" smtClean="0">
                        <a:solidFill>
                          <a:srgbClr val="000000"/>
                        </a:solidFill>
                        <a:latin typeface="Arial"/>
                        <a:ea typeface="Tw Cen MT"/>
                        <a:cs typeface="Times New Roman"/>
                      </a:endParaRPr>
                    </a:p>
                    <a:p>
                      <a:pPr>
                        <a:lnSpc>
                          <a:spcPct val="107000"/>
                        </a:lnSpc>
                        <a:spcAft>
                          <a:spcPts val="0"/>
                        </a:spcAft>
                      </a:pPr>
                      <a:endParaRPr lang="es-ES" sz="1000" kern="1200" dirty="0" smtClean="0">
                        <a:solidFill>
                          <a:schemeClr val="tx1"/>
                        </a:solidFill>
                        <a:latin typeface="Tw Cen MT"/>
                        <a:ea typeface="Tw Cen MT"/>
                        <a:cs typeface="Times New Roman"/>
                      </a:endParaRPr>
                    </a:p>
                    <a:p>
                      <a:pPr>
                        <a:lnSpc>
                          <a:spcPct val="107000"/>
                        </a:lnSpc>
                        <a:spcAft>
                          <a:spcPts val="0"/>
                        </a:spcAft>
                      </a:pPr>
                      <a:endParaRPr lang="es-ES" sz="1000" kern="1200" dirty="0" smtClean="0">
                        <a:solidFill>
                          <a:schemeClr val="tx1"/>
                        </a:solidFill>
                        <a:latin typeface="Tw Cen MT"/>
                        <a:ea typeface="Tw Cen MT"/>
                        <a:cs typeface="Times New Roman"/>
                      </a:endParaRPr>
                    </a:p>
                    <a:p>
                      <a:pPr algn="ctr">
                        <a:lnSpc>
                          <a:spcPct val="107000"/>
                        </a:lnSpc>
                        <a:spcAft>
                          <a:spcPts val="0"/>
                        </a:spcAft>
                      </a:pPr>
                      <a:r>
                        <a:rPr lang="es-ES" sz="1000" b="1" kern="1200" dirty="0" smtClean="0">
                          <a:solidFill>
                            <a:schemeClr val="tx1"/>
                          </a:solidFill>
                          <a:latin typeface="Tw Cen MT"/>
                          <a:ea typeface="Tw Cen MT"/>
                          <a:cs typeface="Times New Roman"/>
                        </a:rPr>
                        <a:t>VPH-negativo</a:t>
                      </a: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57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0,40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Seguimiento a los 3 años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4,0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nSpc>
                          <a:spcPct val="107000"/>
                        </a:lnSpc>
                        <a:spcAft>
                          <a:spcPts val="0"/>
                        </a:spcAft>
                      </a:pPr>
                      <a:endParaRPr lang="es-ES" sz="1000" dirty="0">
                        <a:latin typeface="Tw Cen MT"/>
                        <a:ea typeface="Tw Cen MT"/>
                        <a:cs typeface="Times New Roman"/>
                      </a:endParaRPr>
                    </a:p>
                    <a:p>
                      <a:pPr>
                        <a:lnSpc>
                          <a:spcPct val="107000"/>
                        </a:lnSpc>
                        <a:spcAft>
                          <a:spcPts val="0"/>
                        </a:spcAft>
                      </a:pPr>
                      <a:endParaRPr lang="es-ES" sz="1000" b="1" dirty="0">
                        <a:latin typeface="Tw Cen MT"/>
                        <a:ea typeface="Tw Cen MT"/>
                        <a:cs typeface="Times New Roman"/>
                      </a:endParaRPr>
                    </a:p>
                    <a:p>
                      <a:pPr algn="ctr">
                        <a:lnSpc>
                          <a:spcPct val="107000"/>
                        </a:lnSpc>
                        <a:spcAft>
                          <a:spcPts val="0"/>
                        </a:spcAft>
                      </a:pPr>
                      <a:r>
                        <a:rPr lang="es-ES" sz="900" b="1" dirty="0" smtClean="0">
                          <a:solidFill>
                            <a:srgbClr val="000000"/>
                          </a:solidFill>
                          <a:latin typeface="Arial"/>
                          <a:ea typeface="Tw Cen MT"/>
                          <a:cs typeface="Times New Roman"/>
                        </a:rPr>
                        <a:t>VPH-positivo</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alpha val="52000"/>
                      </a:srgbClr>
                    </a:solidFill>
                  </a:tcPr>
                </a:tc>
                <a:tc>
                  <a:txBody>
                    <a:bodyPr/>
                    <a:lstStyle/>
                    <a:p>
                      <a:pPr>
                        <a:lnSpc>
                          <a:spcPct val="107000"/>
                        </a:lnSpc>
                        <a:spcAft>
                          <a:spcPts val="0"/>
                        </a:spcAft>
                      </a:pPr>
                      <a:r>
                        <a:rPr lang="es-ES" sz="900">
                          <a:solidFill>
                            <a:srgbClr val="000000"/>
                          </a:solidFill>
                          <a:latin typeface="Arial"/>
                          <a:ea typeface="Tw Cen MT"/>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8,6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Seguimiento en 1 año</a:t>
                      </a:r>
                      <a:r>
                        <a:rPr lang="es-ES" sz="900" baseline="30000">
                          <a:solidFill>
                            <a:srgbClr val="000000"/>
                          </a:solidFill>
                          <a:latin typeface="Arial"/>
                          <a:ea typeface="Tw Cen MT"/>
                          <a:cs typeface="Times New Roman"/>
                        </a:rPr>
                        <a:t>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5,3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6,9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7,9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7,9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50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50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Colposcopia </a:t>
                      </a:r>
                      <a:r>
                        <a:rPr lang="es-ES" sz="900" baseline="30000">
                          <a:solidFill>
                            <a:srgbClr val="000000"/>
                          </a:solidFill>
                          <a:latin typeface="Arial"/>
                          <a:ea typeface="Tw Cen MT"/>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dirty="0">
                          <a:solidFill>
                            <a:srgbClr val="000000"/>
                          </a:solidFill>
                          <a:latin typeface="Arial"/>
                          <a:ea typeface="Tw Cen MT"/>
                          <a:cs typeface="Times New Roman"/>
                        </a:rPr>
                        <a:t>33</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07000"/>
                        </a:lnSpc>
                        <a:spcAft>
                          <a:spcPts val="0"/>
                        </a:spcAft>
                      </a:pPr>
                      <a:r>
                        <a:rPr lang="es-ES" sz="900" dirty="0">
                          <a:solidFill>
                            <a:srgbClr val="000000"/>
                          </a:solidFill>
                          <a:latin typeface="Arial"/>
                          <a:ea typeface="Tw Cen MT"/>
                          <a:cs typeface="Times New Roman"/>
                        </a:rPr>
                        <a:t>33</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07000"/>
                        </a:lnSpc>
                        <a:spcAft>
                          <a:spcPts val="0"/>
                        </a:spcAft>
                      </a:pPr>
                      <a:r>
                        <a:rPr lang="es-ES" sz="900" dirty="0">
                          <a:solidFill>
                            <a:srgbClr val="000000"/>
                          </a:solidFill>
                          <a:latin typeface="Arial"/>
                          <a:ea typeface="Tw Cen MT"/>
                          <a:cs typeface="Times New Roman"/>
                        </a:rPr>
                        <a:t>Colposcopia/tratamiento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231355">
                <a:tc vMerge="1">
                  <a:txBody>
                    <a:bodyPr/>
                    <a:lstStyle/>
                    <a:p>
                      <a:pPr>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900">
                          <a:solidFill>
                            <a:srgbClr val="000000"/>
                          </a:solidFill>
                          <a:latin typeface="Arial"/>
                          <a:ea typeface="Tw Cen MT"/>
                          <a:cs typeface="Times New Roman"/>
                        </a:rPr>
                        <a:t>Cotest negativo </a:t>
                      </a:r>
                      <a:r>
                        <a:rPr lang="es-ES" sz="900">
                          <a:solidFill>
                            <a:srgbClr val="000000"/>
                          </a:solidFill>
                          <a:latin typeface="Arial"/>
                          <a:ea typeface="Liberation Serif"/>
                          <a:cs typeface="Times New Roman"/>
                        </a:rPr>
                        <a:t>x</a:t>
                      </a:r>
                      <a:r>
                        <a:rPr lang="es-ES" sz="900">
                          <a:solidFill>
                            <a:srgbClr val="000000"/>
                          </a:solidFill>
                          <a:latin typeface="Arial"/>
                          <a:ea typeface="Tw Cen MT"/>
                          <a:cs typeface="Times New Roman"/>
                        </a:rPr>
                        <a:t> 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ES" sz="900">
                        <a:solidFill>
                          <a:srgbClr val="000000"/>
                        </a:solidFill>
                        <a:latin typeface="Arial"/>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0,00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0,27</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900">
                          <a:solidFill>
                            <a:srgbClr val="000000"/>
                          </a:solidFill>
                          <a:latin typeface="Arial"/>
                          <a:ea typeface="Tw Cen MT"/>
                          <a:cs typeface="Times New Roman"/>
                        </a:rPr>
                        <a:t>Seguimiento a los 3 años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9823">
                <a:tc gridSpan="6">
                  <a:txBody>
                    <a:bodyPr/>
                    <a:lstStyle/>
                    <a:p>
                      <a:pPr>
                        <a:lnSpc>
                          <a:spcPct val="107000"/>
                        </a:lnSpc>
                        <a:spcAft>
                          <a:spcPts val="0"/>
                        </a:spcAft>
                      </a:pPr>
                      <a:r>
                        <a:rPr lang="es-ES" sz="600" dirty="0">
                          <a:solidFill>
                            <a:srgbClr val="000000"/>
                          </a:solidFill>
                          <a:latin typeface="Arial"/>
                          <a:ea typeface="Tw Cen MT"/>
                          <a:cs typeface="Times New Roman"/>
                        </a:rPr>
                        <a:t>a) Consultar </a:t>
                      </a:r>
                      <a:r>
                        <a:rPr lang="es-ES" sz="600" dirty="0" err="1">
                          <a:solidFill>
                            <a:srgbClr val="000000"/>
                          </a:solidFill>
                          <a:latin typeface="Arial"/>
                          <a:ea typeface="Tw Cen MT"/>
                          <a:cs typeface="Times New Roman"/>
                        </a:rPr>
                        <a:t>Perkins</a:t>
                      </a:r>
                      <a:r>
                        <a:rPr lang="es-ES" sz="600" dirty="0">
                          <a:solidFill>
                            <a:srgbClr val="000000"/>
                          </a:solidFill>
                          <a:latin typeface="Arial"/>
                          <a:ea typeface="Tw Cen MT"/>
                          <a:cs typeface="Times New Roman"/>
                        </a:rPr>
                        <a:t> </a:t>
                      </a:r>
                      <a:r>
                        <a:rPr lang="es-ES" sz="600" i="1" dirty="0">
                          <a:solidFill>
                            <a:srgbClr val="000000"/>
                          </a:solidFill>
                          <a:latin typeface="Arial"/>
                          <a:ea typeface="Tw Cen MT"/>
                          <a:cs typeface="Times New Roman"/>
                        </a:rPr>
                        <a:t>et al.</a:t>
                      </a:r>
                      <a:r>
                        <a:rPr lang="es-ES" sz="600" dirty="0">
                          <a:solidFill>
                            <a:srgbClr val="000000"/>
                          </a:solidFill>
                          <a:latin typeface="Arial"/>
                          <a:ea typeface="Tw Cen MT"/>
                          <a:cs typeface="Times New Roman"/>
                        </a:rPr>
                        <a:t> (2020) para la consideración especial de ASC-H y AGC (Secciones G.1. y H.2).</a:t>
                      </a:r>
                      <a:endParaRPr lang="es-ES" sz="1000" dirty="0">
                        <a:latin typeface="Tw Cen MT"/>
                        <a:ea typeface="Tw Cen MT"/>
                        <a:cs typeface="Times New Roman"/>
                      </a:endParaRPr>
                    </a:p>
                    <a:p>
                      <a:pPr>
                        <a:lnSpc>
                          <a:spcPct val="107000"/>
                        </a:lnSpc>
                        <a:spcAft>
                          <a:spcPts val="0"/>
                        </a:spcAft>
                      </a:pPr>
                      <a:r>
                        <a:rPr lang="es-ES" sz="600" dirty="0">
                          <a:solidFill>
                            <a:srgbClr val="000000"/>
                          </a:solidFill>
                          <a:latin typeface="Arial"/>
                          <a:ea typeface="Tw Cen MT"/>
                          <a:cs typeface="Times New Roman"/>
                        </a:rPr>
                        <a:t>b) El seguimiento de VPH-negativo + LSIL deberá ser seguido con un COTEST mejor que con una prueba primaria de VPH.</a:t>
                      </a:r>
                      <a:endParaRPr lang="es-ES" sz="1000" dirty="0">
                        <a:latin typeface="Tw Cen MT"/>
                        <a:ea typeface="Tw Cen MT"/>
                        <a:cs typeface="Times New Roman"/>
                      </a:endParaRPr>
                    </a:p>
                    <a:p>
                      <a:pPr>
                        <a:lnSpc>
                          <a:spcPct val="107000"/>
                        </a:lnSpc>
                        <a:spcAft>
                          <a:spcPts val="0"/>
                        </a:spcAft>
                      </a:pPr>
                      <a:r>
                        <a:rPr lang="es-ES" sz="600" dirty="0">
                          <a:solidFill>
                            <a:srgbClr val="000000"/>
                          </a:solidFill>
                          <a:latin typeface="Arial"/>
                          <a:ea typeface="Tw Cen MT"/>
                          <a:cs typeface="Times New Roman"/>
                        </a:rPr>
                        <a:t>Para evaluar cuándo las pacientes pueden volver al cribado regular después de un VPH negativo + LSIL, se calcularon los riesgos después de 2 </a:t>
                      </a:r>
                      <a:r>
                        <a:rPr lang="es-ES" sz="600" dirty="0" err="1">
                          <a:solidFill>
                            <a:srgbClr val="000000"/>
                          </a:solidFill>
                          <a:latin typeface="Arial"/>
                          <a:ea typeface="Tw Cen MT"/>
                          <a:cs typeface="Times New Roman"/>
                        </a:rPr>
                        <a:t>cotest</a:t>
                      </a:r>
                      <a:r>
                        <a:rPr lang="es-ES" sz="600" dirty="0">
                          <a:solidFill>
                            <a:srgbClr val="000000"/>
                          </a:solidFill>
                          <a:latin typeface="Arial"/>
                          <a:ea typeface="Tw Cen MT"/>
                          <a:cs typeface="Times New Roman"/>
                        </a:rPr>
                        <a:t> negativos. Los resultados indican que 2 </a:t>
                      </a:r>
                      <a:r>
                        <a:rPr lang="es-ES" sz="600" dirty="0" err="1">
                          <a:solidFill>
                            <a:srgbClr val="000000"/>
                          </a:solidFill>
                          <a:latin typeface="Arial"/>
                          <a:ea typeface="Tw Cen MT"/>
                          <a:cs typeface="Times New Roman"/>
                        </a:rPr>
                        <a:t>cotest</a:t>
                      </a:r>
                      <a:r>
                        <a:rPr lang="es-ES" sz="600" dirty="0">
                          <a:solidFill>
                            <a:srgbClr val="000000"/>
                          </a:solidFill>
                          <a:latin typeface="Arial"/>
                          <a:ea typeface="Tw Cen MT"/>
                          <a:cs typeface="Times New Roman"/>
                        </a:rPr>
                        <a:t> negativos después de un VPH negativo + LSIL no proporcionan suficiente seguridad para volver a realizar el cribado regular a los 5 años. Los datos son escasos y las recomendaciones pueden cambiar en el futuro a medida que se acumulen más datos.</a:t>
                      </a:r>
                      <a:endParaRPr lang="es-ES" sz="1000" dirty="0">
                        <a:latin typeface="Tw Cen MT"/>
                        <a:ea typeface="Tw Cen MT"/>
                        <a:cs typeface="Times New Roman"/>
                      </a:endParaRPr>
                    </a:p>
                    <a:p>
                      <a:pPr>
                        <a:lnSpc>
                          <a:spcPct val="107000"/>
                        </a:lnSpc>
                        <a:spcAft>
                          <a:spcPts val="0"/>
                        </a:spcAft>
                      </a:pPr>
                      <a:r>
                        <a:rPr lang="es-ES" sz="600" dirty="0">
                          <a:solidFill>
                            <a:srgbClr val="000000"/>
                          </a:solidFill>
                          <a:latin typeface="Arial"/>
                          <a:ea typeface="Tw Cen MT"/>
                          <a:cs typeface="Times New Roman"/>
                        </a:rPr>
                        <a:t>El grado de confianza de la recomendación, en %, puede ser consultado en </a:t>
                      </a:r>
                      <a:r>
                        <a:rPr lang="es-ES" sz="600" dirty="0" err="1">
                          <a:solidFill>
                            <a:srgbClr val="000000"/>
                          </a:solidFill>
                          <a:latin typeface="Arial"/>
                          <a:ea typeface="Tw Cen MT"/>
                          <a:cs typeface="Times New Roman"/>
                        </a:rPr>
                        <a:t>Egemen</a:t>
                      </a:r>
                      <a:r>
                        <a:rPr lang="es-ES" sz="600" dirty="0">
                          <a:solidFill>
                            <a:srgbClr val="000000"/>
                          </a:solidFill>
                          <a:latin typeface="Arial"/>
                          <a:ea typeface="Tw Cen MT"/>
                          <a:cs typeface="Times New Roman"/>
                        </a:rPr>
                        <a:t> </a:t>
                      </a:r>
                      <a:r>
                        <a:rPr lang="es-ES" sz="600" i="1" dirty="0">
                          <a:solidFill>
                            <a:srgbClr val="000000"/>
                          </a:solidFill>
                          <a:latin typeface="Arial"/>
                          <a:ea typeface="Tw Cen MT"/>
                          <a:cs typeface="Times New Roman"/>
                        </a:rPr>
                        <a:t>et al.</a:t>
                      </a:r>
                      <a:r>
                        <a:rPr lang="es-ES" sz="600" dirty="0">
                          <a:solidFill>
                            <a:srgbClr val="000000"/>
                          </a:solidFill>
                          <a:latin typeface="Arial"/>
                          <a:ea typeface="Tw Cen MT"/>
                          <a:cs typeface="Times New Roman"/>
                        </a:rPr>
                        <a:t> (2020), tabla 2B.</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11" name="10 CuadroTexto"/>
          <p:cNvSpPr txBox="1"/>
          <p:nvPr/>
        </p:nvSpPr>
        <p:spPr>
          <a:xfrm rot="16200000">
            <a:off x="501435" y="3355270"/>
            <a:ext cx="2583180" cy="523220"/>
          </a:xfrm>
          <a:prstGeom prst="rect">
            <a:avLst/>
          </a:prstGeom>
          <a:noFill/>
        </p:spPr>
        <p:txBody>
          <a:bodyPr wrap="square" rtlCol="0">
            <a:spAutoFit/>
          </a:bodyPr>
          <a:lstStyle/>
          <a:p>
            <a:pPr algn="ctr"/>
            <a:r>
              <a:rPr lang="es-ES" sz="2800" b="1" dirty="0" smtClean="0"/>
              <a:t>HPV (-) LSIL</a:t>
            </a:r>
            <a:endParaRPr lang="es-ES" sz="2800" b="1" dirty="0"/>
          </a:p>
        </p:txBody>
      </p:sp>
      <p:sp>
        <p:nvSpPr>
          <p:cNvPr id="8" name="7 Rectángulo"/>
          <p:cNvSpPr/>
          <p:nvPr/>
        </p:nvSpPr>
        <p:spPr>
          <a:xfrm>
            <a:off x="8042275" y="1976040"/>
            <a:ext cx="2311400" cy="614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8042275" y="3505200"/>
            <a:ext cx="2311400" cy="239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8042275" y="4908470"/>
            <a:ext cx="2019300" cy="241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PRECOLPOSCOPICO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615553"/>
          </a:xfrm>
          <a:prstGeom prst="rect">
            <a:avLst/>
          </a:prstGeom>
          <a:noFill/>
        </p:spPr>
        <p:txBody>
          <a:bodyPr wrap="square" rtlCol="0">
            <a:spAutoFit/>
          </a:bodyPr>
          <a:lstStyle/>
          <a:p>
            <a:r>
              <a:rPr lang="es-ES" b="1" dirty="0" smtClean="0"/>
              <a:t>Tabla 1E </a:t>
            </a:r>
            <a:r>
              <a:rPr lang="es-ES" sz="1600" dirty="0" smtClean="0"/>
              <a:t>Riesgo de desarrollo de una lesión CIN3+ en 1 año y en 5 años en función del resultado de la prueba de cribado y resultado previo de cribado </a:t>
            </a:r>
            <a:r>
              <a:rPr lang="es-ES" sz="1600" b="1" dirty="0" smtClean="0"/>
              <a:t>VPH POSITIVO Y CITOLOGÍA NEGATIVA</a:t>
            </a:r>
            <a:endParaRPr lang="es-ES" sz="1600" b="1" dirty="0"/>
          </a:p>
        </p:txBody>
      </p:sp>
      <p:graphicFrame>
        <p:nvGraphicFramePr>
          <p:cNvPr id="8" name="7 Tabla"/>
          <p:cNvGraphicFramePr>
            <a:graphicFrameLocks noGrp="1"/>
          </p:cNvGraphicFramePr>
          <p:nvPr/>
        </p:nvGraphicFramePr>
        <p:xfrm>
          <a:off x="2112010" y="1526151"/>
          <a:ext cx="8128001" cy="4271074"/>
        </p:xfrm>
        <a:graphic>
          <a:graphicData uri="http://schemas.openxmlformats.org/drawingml/2006/table">
            <a:tbl>
              <a:tblPr>
                <a:effectLst>
                  <a:outerShdw blurRad="50800" dist="38100" dir="2700000" algn="tl" rotWithShape="0">
                    <a:prstClr val="black">
                      <a:alpha val="40000"/>
                    </a:prstClr>
                  </a:outerShdw>
                </a:effectLst>
              </a:tblPr>
              <a:tblGrid>
                <a:gridCol w="1405252"/>
                <a:gridCol w="1404676"/>
                <a:gridCol w="780376"/>
                <a:gridCol w="1223836"/>
                <a:gridCol w="1276822"/>
                <a:gridCol w="2037039"/>
              </a:tblGrid>
              <a:tr h="506971">
                <a:tc>
                  <a:txBody>
                    <a:bodyPr/>
                    <a:lstStyle/>
                    <a:p>
                      <a:pPr algn="ctr" fontAlgn="base">
                        <a:lnSpc>
                          <a:spcPct val="107000"/>
                        </a:lnSpc>
                        <a:spcAft>
                          <a:spcPts val="0"/>
                        </a:spcAft>
                      </a:pPr>
                      <a:r>
                        <a:rPr lang="es-ES" sz="900" b="1" kern="150" dirty="0">
                          <a:solidFill>
                            <a:srgbClr val="000000"/>
                          </a:solidFill>
                          <a:latin typeface="Arial"/>
                          <a:ea typeface="SimSun"/>
                          <a:cs typeface="Times New Roman"/>
                        </a:rPr>
                        <a:t>Antecedentes previos a la realización de la prueba de diagnóstico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Resultado VHP actual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Resultado citológico actual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 riesgo CIN3+ en un año %</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dirty="0">
                          <a:solidFill>
                            <a:srgbClr val="000000"/>
                          </a:solidFill>
                          <a:latin typeface="Arial"/>
                          <a:ea typeface="SimSun"/>
                          <a:cs typeface="Times New Roman"/>
                        </a:rPr>
                        <a:t>% riesgo CIN3+ en 5 años</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Conducta recomendada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rowSpan="12">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rowSpan="6">
                  <a:txBody>
                    <a:bodyPr/>
                    <a:lstStyle/>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algn="ctr" fontAlgn="base">
                        <a:lnSpc>
                          <a:spcPct val="107000"/>
                        </a:lnSpc>
                        <a:spcAft>
                          <a:spcPts val="0"/>
                        </a:spcAft>
                      </a:pPr>
                      <a:r>
                        <a:rPr lang="es-ES" sz="900" kern="150" dirty="0" smtClean="0">
                          <a:solidFill>
                            <a:srgbClr val="000000"/>
                          </a:solidFill>
                          <a:latin typeface="Arial"/>
                          <a:ea typeface="SimSun"/>
                          <a:cs typeface="Times New Roman"/>
                        </a:rPr>
                        <a:t>VPH-negativo</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54000"/>
                      </a:srgbClr>
                    </a:solidFill>
                  </a:tcPr>
                </a:tc>
                <a:tc>
                  <a:txBody>
                    <a:bodyPr/>
                    <a:lstStyle/>
                    <a:p>
                      <a:pPr fontAlgn="base">
                        <a:lnSpc>
                          <a:spcPct val="107000"/>
                        </a:lnSpc>
                        <a:spcAft>
                          <a:spcPts val="0"/>
                        </a:spcAft>
                      </a:pPr>
                      <a:r>
                        <a:rPr lang="es-ES" sz="900" kern="150">
                          <a:solidFill>
                            <a:srgbClr val="000000"/>
                          </a:solidFill>
                          <a:latin typeface="Arial"/>
                          <a:ea typeface="SimSun"/>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0,01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0,90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696">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0,35</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2,6</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2,3</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Seguimiento en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NA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NA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8,3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8,3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 </a:t>
                      </a:r>
                      <a:r>
                        <a:rPr lang="es-ES" sz="900" kern="150" baseline="30000">
                          <a:solidFill>
                            <a:srgbClr val="000000"/>
                          </a:solidFill>
                          <a:latin typeface="Arial"/>
                          <a:ea typeface="SimSun"/>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algn="ctr" fontAlgn="base">
                        <a:lnSpc>
                          <a:spcPct val="107000"/>
                        </a:lnSpc>
                        <a:spcAft>
                          <a:spcPts val="0"/>
                        </a:spcAft>
                      </a:pPr>
                      <a:r>
                        <a:rPr lang="es-ES" sz="900" b="1" kern="150" dirty="0" smtClean="0">
                          <a:solidFill>
                            <a:srgbClr val="000000"/>
                          </a:solidFill>
                          <a:latin typeface="Arial"/>
                          <a:ea typeface="SimSun"/>
                          <a:cs typeface="Times New Roman"/>
                        </a:rPr>
                        <a:t>VPH-positivo</a:t>
                      </a:r>
                    </a:p>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alpha val="55000"/>
                      </a:srgbClr>
                    </a:solidFill>
                  </a:tcPr>
                </a:tc>
                <a:tc>
                  <a:txBody>
                    <a:bodyPr/>
                    <a:lstStyle/>
                    <a:p>
                      <a:pPr fontAlgn="base">
                        <a:lnSpc>
                          <a:spcPct val="107000"/>
                        </a:lnSpc>
                        <a:spcAft>
                          <a:spcPts val="0"/>
                        </a:spcAft>
                      </a:pPr>
                      <a:r>
                        <a:rPr lang="es-ES" sz="900" kern="150">
                          <a:solidFill>
                            <a:srgbClr val="000000"/>
                          </a:solidFill>
                          <a:latin typeface="Arial"/>
                          <a:ea typeface="SimSun"/>
                          <a:cs typeface="Times New Roman"/>
                        </a:rPr>
                        <a:t>NEG</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7,2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5,4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9,5</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5,0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8,5</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Colposcopia</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33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 </a:t>
                      </a:r>
                      <a:r>
                        <a:rPr lang="es-ES" sz="900" kern="150" baseline="30000">
                          <a:solidFill>
                            <a:srgbClr val="000000"/>
                          </a:solidFill>
                          <a:latin typeface="Arial"/>
                          <a:ea typeface="SimSun"/>
                          <a:cs typeface="Times New Roman"/>
                        </a:rPr>
                        <a:t>a</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HSIL+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50</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Colposcopia/tratamiento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rowSpan="2">
                  <a:txBody>
                    <a:bodyPr/>
                    <a:lstStyle/>
                    <a:p>
                      <a:pPr fontAlgn="base">
                        <a:lnSpc>
                          <a:spcPct val="107000"/>
                        </a:lnSpc>
                        <a:spcAft>
                          <a:spcPts val="0"/>
                        </a:spcAft>
                      </a:pPr>
                      <a:r>
                        <a:rPr lang="es-ES" sz="1050" b="1" kern="150" dirty="0">
                          <a:solidFill>
                            <a:srgbClr val="000000"/>
                          </a:solidFill>
                          <a:latin typeface="Arial"/>
                          <a:ea typeface="SimSun"/>
                          <a:cs typeface="Times New Roman"/>
                        </a:rPr>
                        <a:t>VPH-negativo + </a:t>
                      </a:r>
                      <a:r>
                        <a:rPr lang="es-ES" sz="1050" b="1" kern="150" dirty="0" smtClean="0">
                          <a:solidFill>
                            <a:srgbClr val="000000"/>
                          </a:solidFill>
                          <a:latin typeface="Arial"/>
                          <a:ea typeface="SimSun"/>
                          <a:cs typeface="Times New Roman"/>
                        </a:rPr>
                        <a:t>LSIL</a:t>
                      </a:r>
                      <a:endParaRPr lang="es-ES" sz="105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fontAlgn="base">
                        <a:lnSpc>
                          <a:spcPct val="107000"/>
                        </a:lnSpc>
                        <a:spcAft>
                          <a:spcPts val="0"/>
                        </a:spcAft>
                      </a:pPr>
                      <a:r>
                        <a:rPr lang="es-ES" sz="900" kern="150" dirty="0" err="1">
                          <a:solidFill>
                            <a:srgbClr val="000000"/>
                          </a:solidFill>
                          <a:latin typeface="Arial"/>
                          <a:ea typeface="SimSun"/>
                          <a:cs typeface="Times New Roman"/>
                        </a:rPr>
                        <a:t>Cotest</a:t>
                      </a:r>
                      <a:r>
                        <a:rPr lang="es-ES" sz="900" kern="150" dirty="0">
                          <a:solidFill>
                            <a:srgbClr val="000000"/>
                          </a:solidFill>
                          <a:latin typeface="Arial"/>
                          <a:ea typeface="SimSun"/>
                          <a:cs typeface="Times New Roman"/>
                        </a:rPr>
                        <a:t> negativo </a:t>
                      </a:r>
                      <a:r>
                        <a:rPr lang="es-ES" sz="900" kern="150" dirty="0">
                          <a:solidFill>
                            <a:srgbClr val="000000"/>
                          </a:solidFill>
                          <a:latin typeface="Arial"/>
                          <a:ea typeface="Liberation Serif"/>
                          <a:cs typeface="Times New Roman"/>
                        </a:rPr>
                        <a:t>x</a:t>
                      </a:r>
                      <a:r>
                        <a:rPr lang="es-ES" sz="900" kern="150" dirty="0">
                          <a:solidFill>
                            <a:srgbClr val="000000"/>
                          </a:solidFill>
                          <a:latin typeface="Arial"/>
                          <a:ea typeface="SimSun"/>
                          <a:cs typeface="Times New Roman"/>
                        </a:rPr>
                        <a:t> 2</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fontAlgn="base">
                        <a:lnSpc>
                          <a:spcPct val="107000"/>
                        </a:lnSpc>
                        <a:spcAft>
                          <a:spcPts val="0"/>
                        </a:spcAft>
                      </a:pPr>
                      <a:endParaRPr lang="es-ES" sz="900" kern="150" dirty="0">
                        <a:solidFill>
                          <a:srgbClr val="000000"/>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0,00</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0,29</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Seguimiento a los 3 </a:t>
                      </a:r>
                      <a:r>
                        <a:rPr lang="es-ES" sz="900" kern="150" dirty="0" err="1">
                          <a:solidFill>
                            <a:srgbClr val="000000"/>
                          </a:solidFill>
                          <a:latin typeface="Arial"/>
                          <a:ea typeface="SimSun"/>
                          <a:cs typeface="Times New Roman"/>
                        </a:rPr>
                        <a:t>años</a:t>
                      </a:r>
                      <a:r>
                        <a:rPr lang="es-ES" sz="900" baseline="30000" dirty="0" err="1">
                          <a:solidFill>
                            <a:srgbClr val="000000"/>
                          </a:solidFill>
                          <a:latin typeface="Arial"/>
                          <a:ea typeface="Tw Cen MT"/>
                          <a:cs typeface="Times New Roman"/>
                        </a:rPr>
                        <a:t>b</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11219">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dirty="0" err="1">
                          <a:solidFill>
                            <a:srgbClr val="000000"/>
                          </a:solidFill>
                          <a:latin typeface="Arial"/>
                          <a:ea typeface="SimSun"/>
                          <a:cs typeface="Times New Roman"/>
                        </a:rPr>
                        <a:t>Cotest</a:t>
                      </a:r>
                      <a:r>
                        <a:rPr lang="es-ES" sz="900" kern="150" dirty="0">
                          <a:solidFill>
                            <a:srgbClr val="000000"/>
                          </a:solidFill>
                          <a:latin typeface="Arial"/>
                          <a:ea typeface="SimSun"/>
                          <a:cs typeface="Times New Roman"/>
                        </a:rPr>
                        <a:t> negativo </a:t>
                      </a:r>
                      <a:r>
                        <a:rPr lang="es-ES" sz="900" kern="150" dirty="0">
                          <a:solidFill>
                            <a:srgbClr val="000000"/>
                          </a:solidFill>
                          <a:latin typeface="Arial"/>
                          <a:ea typeface="Liberation Serif"/>
                          <a:cs typeface="Times New Roman"/>
                        </a:rPr>
                        <a:t>x</a:t>
                      </a:r>
                      <a:r>
                        <a:rPr lang="es-ES" sz="900" kern="150" dirty="0">
                          <a:solidFill>
                            <a:srgbClr val="000000"/>
                          </a:solidFill>
                          <a:latin typeface="Arial"/>
                          <a:ea typeface="SimSun"/>
                          <a:cs typeface="Times New Roman"/>
                        </a:rPr>
                        <a:t> 3</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fontAlgn="base">
                        <a:lnSpc>
                          <a:spcPct val="107000"/>
                        </a:lnSpc>
                        <a:spcAft>
                          <a:spcPts val="0"/>
                        </a:spcAft>
                      </a:pPr>
                      <a:endParaRPr lang="es-ES" sz="900" kern="150" dirty="0">
                        <a:solidFill>
                          <a:srgbClr val="000000"/>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0,00</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0,17</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Seguimiento a los 3 </a:t>
                      </a:r>
                      <a:r>
                        <a:rPr lang="es-ES" sz="900" kern="150" dirty="0" err="1">
                          <a:solidFill>
                            <a:srgbClr val="000000"/>
                          </a:solidFill>
                          <a:latin typeface="Arial"/>
                          <a:ea typeface="SimSun"/>
                          <a:cs typeface="Times New Roman"/>
                        </a:rPr>
                        <a:t>años</a:t>
                      </a:r>
                      <a:r>
                        <a:rPr lang="es-ES" sz="900" baseline="30000" dirty="0" err="1">
                          <a:solidFill>
                            <a:srgbClr val="000000"/>
                          </a:solidFill>
                          <a:latin typeface="Arial"/>
                          <a:ea typeface="Tw Cen MT"/>
                          <a:cs typeface="Times New Roman"/>
                        </a:rPr>
                        <a:t>b</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684560">
                <a:tc gridSpan="6">
                  <a:txBody>
                    <a:bodyPr/>
                    <a:lstStyle/>
                    <a:p>
                      <a:pPr fontAlgn="base">
                        <a:lnSpc>
                          <a:spcPct val="107000"/>
                        </a:lnSpc>
                        <a:spcAft>
                          <a:spcPts val="0"/>
                        </a:spcAft>
                      </a:pPr>
                      <a:r>
                        <a:rPr lang="es-ES" sz="600" kern="150" dirty="0">
                          <a:solidFill>
                            <a:srgbClr val="000000"/>
                          </a:solidFill>
                          <a:latin typeface="Arial"/>
                          <a:ea typeface="SimSun"/>
                          <a:cs typeface="Times New Roman"/>
                        </a:rPr>
                        <a:t>a) Consultar </a:t>
                      </a:r>
                      <a:r>
                        <a:rPr lang="es-ES" sz="600" kern="150" dirty="0" err="1">
                          <a:solidFill>
                            <a:srgbClr val="000000"/>
                          </a:solidFill>
                          <a:latin typeface="Arial"/>
                          <a:ea typeface="SimSun"/>
                          <a:cs typeface="Times New Roman"/>
                        </a:rPr>
                        <a:t>Perkins</a:t>
                      </a:r>
                      <a:r>
                        <a:rPr lang="es-ES" sz="600" kern="150" dirty="0">
                          <a:solidFill>
                            <a:srgbClr val="000000"/>
                          </a:solidFill>
                          <a:latin typeface="Arial"/>
                          <a:ea typeface="SimSun"/>
                          <a:cs typeface="Times New Roman"/>
                        </a:rPr>
                        <a:t> </a:t>
                      </a:r>
                      <a:r>
                        <a:rPr lang="es-ES" sz="600" i="1" kern="150" dirty="0">
                          <a:solidFill>
                            <a:srgbClr val="000000"/>
                          </a:solidFill>
                          <a:latin typeface="Arial"/>
                          <a:ea typeface="SimSun"/>
                          <a:cs typeface="Times New Roman"/>
                        </a:rPr>
                        <a:t>et al. (2020)</a:t>
                      </a:r>
                      <a:r>
                        <a:rPr lang="es-ES" sz="600" kern="150" dirty="0">
                          <a:solidFill>
                            <a:srgbClr val="000000"/>
                          </a:solidFill>
                          <a:latin typeface="Arial"/>
                          <a:ea typeface="SimSun"/>
                          <a:cs typeface="Times New Roman"/>
                        </a:rPr>
                        <a:t> para la consideración especial de ASC-H y AGC (Secciones G.1. y H.2).</a:t>
                      </a:r>
                      <a:endParaRPr lang="es-ES" sz="1000" dirty="0">
                        <a:latin typeface="Tw Cen MT"/>
                        <a:ea typeface="Tw Cen MT"/>
                        <a:cs typeface="Times New Roman"/>
                      </a:endParaRPr>
                    </a:p>
                    <a:p>
                      <a:pPr fontAlgn="base">
                        <a:lnSpc>
                          <a:spcPct val="107000"/>
                        </a:lnSpc>
                        <a:spcAft>
                          <a:spcPts val="0"/>
                        </a:spcAft>
                      </a:pPr>
                      <a:r>
                        <a:rPr lang="es-ES" sz="600" kern="150" dirty="0">
                          <a:solidFill>
                            <a:srgbClr val="000000"/>
                          </a:solidFill>
                          <a:latin typeface="Arial"/>
                          <a:ea typeface="SimSun"/>
                          <a:cs typeface="Times New Roman"/>
                        </a:rPr>
                        <a:t>b) El seguimiento de VPH-negativo + LSIL deberá ser seguido con un COTEST mejor que con una prueba primaria de VPH.</a:t>
                      </a:r>
                      <a:endParaRPr lang="es-ES" sz="1000" dirty="0">
                        <a:latin typeface="Tw Cen MT"/>
                        <a:ea typeface="Tw Cen MT"/>
                        <a:cs typeface="Times New Roman"/>
                      </a:endParaRPr>
                    </a:p>
                    <a:p>
                      <a:pPr fontAlgn="base">
                        <a:lnSpc>
                          <a:spcPct val="107000"/>
                        </a:lnSpc>
                        <a:spcAft>
                          <a:spcPts val="0"/>
                        </a:spcAft>
                      </a:pPr>
                      <a:r>
                        <a:rPr lang="es-ES" sz="600" kern="150" dirty="0">
                          <a:solidFill>
                            <a:srgbClr val="000000"/>
                          </a:solidFill>
                          <a:latin typeface="Arial"/>
                          <a:ea typeface="SimSun"/>
                          <a:cs typeface="Times New Roman"/>
                        </a:rPr>
                        <a:t>NA  No se aplica debido al pequeño tamaño de la muestra</a:t>
                      </a:r>
                      <a:endParaRPr lang="es-ES" sz="1000" dirty="0">
                        <a:latin typeface="Tw Cen MT"/>
                        <a:ea typeface="Tw Cen MT"/>
                        <a:cs typeface="Times New Roman"/>
                      </a:endParaRPr>
                    </a:p>
                    <a:p>
                      <a:pPr fontAlgn="base">
                        <a:lnSpc>
                          <a:spcPct val="107000"/>
                        </a:lnSpc>
                        <a:spcAft>
                          <a:spcPts val="0"/>
                        </a:spcAft>
                      </a:pPr>
                      <a:r>
                        <a:rPr lang="es-ES" sz="600" kern="150" dirty="0">
                          <a:solidFill>
                            <a:srgbClr val="000000"/>
                          </a:solidFill>
                          <a:latin typeface="Arial"/>
                          <a:ea typeface="SimSun"/>
                          <a:cs typeface="Times New Roman"/>
                        </a:rPr>
                        <a:t>Después de 2 </a:t>
                      </a:r>
                      <a:r>
                        <a:rPr lang="es-ES" sz="600" kern="150" dirty="0" err="1">
                          <a:solidFill>
                            <a:srgbClr val="000000"/>
                          </a:solidFill>
                          <a:latin typeface="Arial"/>
                          <a:ea typeface="SimSun"/>
                          <a:cs typeface="Times New Roman"/>
                        </a:rPr>
                        <a:t>cotest</a:t>
                      </a:r>
                      <a:r>
                        <a:rPr lang="es-ES" sz="600" kern="150" dirty="0">
                          <a:solidFill>
                            <a:srgbClr val="000000"/>
                          </a:solidFill>
                          <a:latin typeface="Arial"/>
                          <a:ea typeface="SimSun"/>
                          <a:cs typeface="Times New Roman"/>
                        </a:rPr>
                        <a:t> negativos, el intervalo de cribado puede ampliarse con seguridad a 3 años. Los datos después de 3 </a:t>
                      </a:r>
                      <a:r>
                        <a:rPr lang="es-ES" sz="600" kern="150" dirty="0" err="1">
                          <a:solidFill>
                            <a:srgbClr val="000000"/>
                          </a:solidFill>
                          <a:latin typeface="Arial"/>
                          <a:ea typeface="SimSun"/>
                          <a:cs typeface="Times New Roman"/>
                        </a:rPr>
                        <a:t>cotest</a:t>
                      </a:r>
                      <a:r>
                        <a:rPr lang="es-ES" sz="600" kern="150" dirty="0">
                          <a:solidFill>
                            <a:srgbClr val="000000"/>
                          </a:solidFill>
                          <a:latin typeface="Arial"/>
                          <a:ea typeface="SimSun"/>
                          <a:cs typeface="Times New Roman"/>
                        </a:rPr>
                        <a:t> son escasos, y las recomendaciones pueden cambiar en el futuro a medida que se acumulen más datos (véase la sección J.4 del artículo principal para su discusión).</a:t>
                      </a:r>
                      <a:endParaRPr lang="es-ES" sz="1000" dirty="0">
                        <a:latin typeface="Tw Cen MT"/>
                        <a:ea typeface="Tw Cen MT"/>
                        <a:cs typeface="Times New Roman"/>
                      </a:endParaRPr>
                    </a:p>
                    <a:p>
                      <a:pPr fontAlgn="base">
                        <a:lnSpc>
                          <a:spcPct val="107000"/>
                        </a:lnSpc>
                        <a:spcAft>
                          <a:spcPts val="0"/>
                        </a:spcAft>
                      </a:pPr>
                      <a:r>
                        <a:rPr lang="es-ES" sz="600" kern="150" dirty="0">
                          <a:solidFill>
                            <a:srgbClr val="000000"/>
                          </a:solidFill>
                          <a:latin typeface="Arial"/>
                          <a:ea typeface="SimSun"/>
                          <a:cs typeface="Times New Roman"/>
                        </a:rPr>
                        <a:t>El grado de confianza de la recomendación, en %, puede ser consultado en </a:t>
                      </a:r>
                      <a:r>
                        <a:rPr lang="es-ES" sz="600" kern="150" dirty="0" err="1">
                          <a:solidFill>
                            <a:srgbClr val="000000"/>
                          </a:solidFill>
                          <a:latin typeface="Arial"/>
                          <a:ea typeface="SimSun"/>
                          <a:cs typeface="Times New Roman"/>
                        </a:rPr>
                        <a:t>Egemen</a:t>
                      </a:r>
                      <a:r>
                        <a:rPr lang="es-ES" sz="600" kern="150" dirty="0">
                          <a:solidFill>
                            <a:srgbClr val="000000"/>
                          </a:solidFill>
                          <a:latin typeface="Arial"/>
                          <a:ea typeface="SimSun"/>
                          <a:cs typeface="Times New Roman"/>
                        </a:rPr>
                        <a:t> </a:t>
                      </a:r>
                      <a:r>
                        <a:rPr lang="es-ES" sz="600" i="1" kern="150" dirty="0">
                          <a:solidFill>
                            <a:srgbClr val="000000"/>
                          </a:solidFill>
                          <a:latin typeface="Arial"/>
                          <a:ea typeface="SimSun"/>
                          <a:cs typeface="Times New Roman"/>
                        </a:rPr>
                        <a:t>et al.</a:t>
                      </a:r>
                      <a:r>
                        <a:rPr lang="es-ES" sz="600" kern="150" dirty="0">
                          <a:solidFill>
                            <a:srgbClr val="000000"/>
                          </a:solidFill>
                          <a:latin typeface="Arial"/>
                          <a:ea typeface="SimSun"/>
                          <a:cs typeface="Times New Roman"/>
                        </a:rPr>
                        <a:t> (2020), tabla 2C.</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11" name="10 CuadroTexto"/>
          <p:cNvSpPr txBox="1"/>
          <p:nvPr/>
        </p:nvSpPr>
        <p:spPr>
          <a:xfrm rot="16200000">
            <a:off x="1470289" y="2950717"/>
            <a:ext cx="2448480" cy="954107"/>
          </a:xfrm>
          <a:prstGeom prst="rect">
            <a:avLst/>
          </a:prstGeom>
          <a:noFill/>
        </p:spPr>
        <p:txBody>
          <a:bodyPr wrap="square" rtlCol="0">
            <a:spAutoFit/>
          </a:bodyPr>
          <a:lstStyle/>
          <a:p>
            <a:pPr algn="ctr"/>
            <a:r>
              <a:rPr lang="es-ES" sz="2800" b="1" dirty="0" smtClean="0"/>
              <a:t>HPV (+) CITOLOGIA (-)</a:t>
            </a:r>
            <a:endParaRPr lang="es-ES" sz="2800" b="1" dirty="0"/>
          </a:p>
        </p:txBody>
      </p:sp>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COLPOSCOPIA ¿QUÉ ES?. Técnica aplicada a GINECOLOGÍA."/>
          <p:cNvPicPr>
            <a:picLocks noChangeAspect="1" noChangeArrowheads="1"/>
          </p:cNvPicPr>
          <p:nvPr/>
        </p:nvPicPr>
        <p:blipFill>
          <a:blip r:embed="rId2" cstate="print"/>
          <a:srcRect/>
          <a:stretch>
            <a:fillRect/>
          </a:stretch>
        </p:blipFill>
        <p:spPr bwMode="auto">
          <a:xfrm>
            <a:off x="936172" y="1408338"/>
            <a:ext cx="5715000" cy="3467100"/>
          </a:xfrm>
          <a:prstGeom prst="rect">
            <a:avLst/>
          </a:prstGeom>
          <a:noFill/>
          <a:scene3d>
            <a:camera prst="orthographicFront"/>
            <a:lightRig rig="threePt" dir="t"/>
          </a:scene3d>
          <a:sp3d>
            <a:bevelT/>
          </a:sp3d>
        </p:spPr>
      </p:pic>
      <p:sp>
        <p:nvSpPr>
          <p:cNvPr id="5" name="1 Título"/>
          <p:cNvSpPr txBox="1">
            <a:spLocks/>
          </p:cNvSpPr>
          <p:nvPr/>
        </p:nvSpPr>
        <p:spPr>
          <a:xfrm>
            <a:off x="140970" y="0"/>
            <a:ext cx="5528310" cy="537844"/>
          </a:xfrm>
          <a:prstGeom prst="rect">
            <a:avLst/>
          </a:prstGeom>
          <a:solidFill>
            <a:schemeClr val="accent5">
              <a:lumMod val="60000"/>
              <a:lumOff val="40000"/>
            </a:schemeClr>
          </a:solidFill>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smtClean="0">
                <a:ln>
                  <a:noFill/>
                </a:ln>
                <a:solidFill>
                  <a:schemeClr val="bg1"/>
                </a:solidFill>
                <a:effectLst/>
                <a:uLnTx/>
                <a:uFillTx/>
                <a:latin typeface="+mj-lt"/>
                <a:ea typeface="+mj-ea"/>
                <a:cs typeface="+mj-cs"/>
              </a:rPr>
              <a:t>ESCENARIO POSTCOLPOSCOPICO </a:t>
            </a:r>
            <a:endParaRPr kumimoji="0" lang="es-ES" sz="32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6" name="Picture 4" descr="Médica Sur: Diagnóstico"/>
          <p:cNvPicPr>
            <a:picLocks noChangeAspect="1" noChangeArrowheads="1"/>
          </p:cNvPicPr>
          <p:nvPr/>
        </p:nvPicPr>
        <p:blipFill>
          <a:blip r:embed="rId3" cstate="print"/>
          <a:srcRect t="35906" r="55006" b="26557"/>
          <a:stretch>
            <a:fillRect/>
          </a:stretch>
        </p:blipFill>
        <p:spPr bwMode="auto">
          <a:xfrm>
            <a:off x="7422697" y="1842779"/>
            <a:ext cx="3295315" cy="28494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p:cNvPicPr>
            <a:picLocks noChangeAspect="1" noChangeArrowheads="1"/>
          </p:cNvPicPr>
          <p:nvPr/>
        </p:nvPicPr>
        <p:blipFill>
          <a:blip r:embed="rId4"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POSTCOLPOSCOPICO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615553"/>
          </a:xfrm>
          <a:prstGeom prst="rect">
            <a:avLst/>
          </a:prstGeom>
          <a:noFill/>
        </p:spPr>
        <p:txBody>
          <a:bodyPr wrap="square" rtlCol="0">
            <a:spAutoFit/>
          </a:bodyPr>
          <a:lstStyle/>
          <a:p>
            <a:r>
              <a:rPr lang="es-ES" b="1" dirty="0" smtClean="0"/>
              <a:t>Tabla 2A </a:t>
            </a:r>
            <a:r>
              <a:rPr lang="es-ES" sz="1600" dirty="0" smtClean="0"/>
              <a:t>Riesgo de aparición de una lesión CIN3+ en 1 año y en 5 años teniendo en consideración </a:t>
            </a:r>
            <a:r>
              <a:rPr lang="es-ES" sz="1600" b="1" dirty="0" smtClean="0"/>
              <a:t>LOS ANTECEDENTES PREVIOS a</a:t>
            </a:r>
            <a:r>
              <a:rPr lang="es-ES" sz="1600" dirty="0" smtClean="0"/>
              <a:t> la realización de la prueba de diagnóstico y el resultado de la colposcopia y biopsia de diagnóstico</a:t>
            </a:r>
            <a:endParaRPr lang="es-ES" sz="1600" dirty="0"/>
          </a:p>
        </p:txBody>
      </p:sp>
      <p:graphicFrame>
        <p:nvGraphicFramePr>
          <p:cNvPr id="13" name="12 Tabla"/>
          <p:cNvGraphicFramePr>
            <a:graphicFrameLocks noGrp="1"/>
          </p:cNvGraphicFramePr>
          <p:nvPr/>
        </p:nvGraphicFramePr>
        <p:xfrm>
          <a:off x="2032000" y="1485762"/>
          <a:ext cx="8127999" cy="3928282"/>
        </p:xfrm>
        <a:graphic>
          <a:graphicData uri="http://schemas.openxmlformats.org/drawingml/2006/table">
            <a:tbl>
              <a:tblPr>
                <a:effectLst>
                  <a:outerShdw blurRad="50800" dist="38100" dir="2700000" algn="tl" rotWithShape="0">
                    <a:prstClr val="black">
                      <a:alpha val="40000"/>
                    </a:prstClr>
                  </a:outerShdw>
                </a:effectLst>
              </a:tblPr>
              <a:tblGrid>
                <a:gridCol w="1698972"/>
                <a:gridCol w="943361"/>
                <a:gridCol w="979069"/>
                <a:gridCol w="1180642"/>
                <a:gridCol w="1727769"/>
                <a:gridCol w="1598186"/>
              </a:tblGrid>
              <a:tr h="548778">
                <a:tc>
                  <a:txBody>
                    <a:bodyPr/>
                    <a:lstStyle/>
                    <a:p>
                      <a:pPr algn="ctr" fontAlgn="base">
                        <a:lnSpc>
                          <a:spcPct val="107000"/>
                        </a:lnSpc>
                        <a:spcAft>
                          <a:spcPts val="0"/>
                        </a:spcAft>
                      </a:pPr>
                      <a:r>
                        <a:rPr lang="es-ES" sz="900" b="1" kern="150" dirty="0">
                          <a:solidFill>
                            <a:srgbClr val="000000"/>
                          </a:solidFill>
                          <a:latin typeface="Arial"/>
                          <a:ea typeface="SimSun"/>
                          <a:cs typeface="Times New Roman"/>
                        </a:rPr>
                        <a:t>Antecedentes previos a la realización de la prueba de diagnóstico (VPH/CIT)</a:t>
                      </a:r>
                      <a:endParaRPr lang="es-ES" sz="1000" dirty="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Resultado colposcopia y biopsia</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 riesgo CIN3+ en un año</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 riesgo CIN3+ en 5 años</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Conducta recomendada</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Conducta recomendada en el seguimiento al año</a:t>
                      </a:r>
                      <a:endParaRPr lang="es-ES" sz="1000">
                        <a:latin typeface="Tw Cen MT"/>
                        <a:ea typeface="Tw Cen MT"/>
                        <a:cs typeface="Times New Roman"/>
                      </a:endParaRPr>
                    </a:p>
                  </a:txBody>
                  <a:tcPr marL="31671" marR="31671" marT="31671" marB="316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dirty="0">
                          <a:solidFill>
                            <a:srgbClr val="000000"/>
                          </a:solidFill>
                          <a:latin typeface="Arial"/>
                          <a:ea typeface="SimSun"/>
                          <a:cs typeface="Times New Roman"/>
                        </a:rPr>
                        <a:t>VPH + / NEG (</a:t>
                      </a:r>
                      <a:r>
                        <a:rPr lang="es-ES" sz="900" kern="150" dirty="0">
                          <a:solidFill>
                            <a:srgbClr val="000000"/>
                          </a:solidFill>
                          <a:latin typeface="Arial"/>
                          <a:ea typeface="Symbol"/>
                          <a:cs typeface="Times New Roman"/>
                        </a:rPr>
                        <a:t>×</a:t>
                      </a:r>
                      <a:r>
                        <a:rPr lang="es-ES" sz="900" kern="150" dirty="0">
                          <a:solidFill>
                            <a:srgbClr val="000000"/>
                          </a:solidFill>
                          <a:latin typeface="Arial"/>
                          <a:ea typeface="SimSun"/>
                          <a:cs typeface="Times New Roman"/>
                        </a:rPr>
                        <a:t> 2)</a:t>
                      </a: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fontAlgn="base">
                        <a:lnSpc>
                          <a:spcPct val="107000"/>
                        </a:lnSpc>
                        <a:spcAft>
                          <a:spcPts val="0"/>
                        </a:spcAft>
                      </a:pPr>
                      <a:endParaRPr lang="es-ES" sz="900" kern="150" dirty="0" smtClean="0">
                        <a:solidFill>
                          <a:srgbClr val="000000"/>
                        </a:solidFill>
                        <a:latin typeface="Arial"/>
                        <a:ea typeface="SimSun"/>
                        <a:cs typeface="Times New Roman"/>
                      </a:endParaRPr>
                    </a:p>
                    <a:p>
                      <a:pPr algn="ctr" fontAlgn="base">
                        <a:lnSpc>
                          <a:spcPct val="107000"/>
                        </a:lnSpc>
                        <a:spcAft>
                          <a:spcPts val="0"/>
                        </a:spcAft>
                      </a:pPr>
                      <a:r>
                        <a:rPr lang="es-ES" sz="900" b="1" kern="150" dirty="0" smtClean="0">
                          <a:solidFill>
                            <a:srgbClr val="000000"/>
                          </a:solidFill>
                          <a:latin typeface="Arial"/>
                          <a:ea typeface="SimSun"/>
                          <a:cs typeface="Times New Roman"/>
                        </a:rPr>
                        <a:t>&lt; </a:t>
                      </a:r>
                      <a:r>
                        <a:rPr lang="es-ES" sz="900" b="1" kern="150" dirty="0">
                          <a:solidFill>
                            <a:srgbClr val="000000"/>
                          </a:solidFill>
                          <a:latin typeface="Arial"/>
                          <a:ea typeface="SimSun"/>
                          <a:cs typeface="Times New Roman"/>
                        </a:rPr>
                        <a:t>CIN </a:t>
                      </a:r>
                      <a:r>
                        <a:rPr lang="es-ES" sz="900" b="1" kern="150" dirty="0" smtClean="0">
                          <a:solidFill>
                            <a:srgbClr val="000000"/>
                          </a:solidFill>
                          <a:latin typeface="Arial"/>
                          <a:ea typeface="SimSun"/>
                          <a:cs typeface="Times New Roman"/>
                        </a:rPr>
                        <a:t>1</a:t>
                      </a:r>
                    </a:p>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alpha val="79000"/>
                      </a:schemeClr>
                    </a:solidFill>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0,56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2,7</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VPH + / 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0,49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3,2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VPH + / 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0,59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2,1</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HSIL +</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4,8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VPH + / NEG (</a:t>
                      </a:r>
                      <a:r>
                        <a:rPr lang="es-ES" sz="900" kern="150">
                          <a:solidFill>
                            <a:srgbClr val="000000"/>
                          </a:solidFill>
                          <a:latin typeface="Arial"/>
                          <a:ea typeface="Symbol"/>
                          <a:cs typeface="Times New Roman"/>
                        </a:rPr>
                        <a:t></a:t>
                      </a:r>
                      <a:r>
                        <a:rPr lang="es-ES" sz="900" kern="150">
                          <a:solidFill>
                            <a:srgbClr val="000000"/>
                          </a:solidFill>
                          <a:latin typeface="Arial"/>
                          <a:ea typeface="SimSun"/>
                          <a:cs typeface="Times New Roman"/>
                        </a:rPr>
                        <a:t> 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fontAlgn="base">
                        <a:lnSpc>
                          <a:spcPct val="107000"/>
                        </a:lnSpc>
                        <a:spcAft>
                          <a:spcPts val="0"/>
                        </a:spcAft>
                      </a:pPr>
                      <a:endParaRPr lang="es-ES" sz="1000" dirty="0">
                        <a:latin typeface="Tw Cen MT"/>
                        <a:ea typeface="Tw Cen MT"/>
                        <a:cs typeface="Times New Roman"/>
                      </a:endParaRPr>
                    </a:p>
                    <a:p>
                      <a:pPr algn="ctr" fontAlgn="base">
                        <a:lnSpc>
                          <a:spcPct val="107000"/>
                        </a:lnSpc>
                        <a:spcAft>
                          <a:spcPts val="0"/>
                        </a:spcAft>
                      </a:pPr>
                      <a:endParaRPr lang="es-ES" sz="1000" dirty="0">
                        <a:latin typeface="Tw Cen MT"/>
                        <a:ea typeface="Tw Cen MT"/>
                        <a:cs typeface="Times New Roman"/>
                      </a:endParaRPr>
                    </a:p>
                    <a:p>
                      <a:pPr algn="ctr" fontAlgn="base">
                        <a:lnSpc>
                          <a:spcPct val="107000"/>
                        </a:lnSpc>
                        <a:spcAft>
                          <a:spcPts val="0"/>
                        </a:spcAft>
                      </a:pPr>
                      <a:endParaRPr lang="es-ES" sz="1000" dirty="0">
                        <a:latin typeface="Tw Cen MT"/>
                        <a:ea typeface="Tw Cen MT"/>
                        <a:cs typeface="Times New Roman"/>
                      </a:endParaRPr>
                    </a:p>
                    <a:p>
                      <a:pPr algn="ctr" fontAlgn="base">
                        <a:lnSpc>
                          <a:spcPct val="107000"/>
                        </a:lnSpc>
                        <a:spcAft>
                          <a:spcPts val="0"/>
                        </a:spcAft>
                      </a:pPr>
                      <a:r>
                        <a:rPr lang="es-ES" sz="900" b="1" kern="150" dirty="0">
                          <a:solidFill>
                            <a:srgbClr val="000000"/>
                          </a:solidFill>
                          <a:latin typeface="Arial"/>
                          <a:ea typeface="SimSun"/>
                          <a:cs typeface="Times New Roman"/>
                        </a:rPr>
                        <a:t>CIN </a:t>
                      </a:r>
                      <a:r>
                        <a:rPr lang="es-ES" sz="900" b="1" kern="150" dirty="0" smtClean="0">
                          <a:solidFill>
                            <a:srgbClr val="000000"/>
                          </a:solidFill>
                          <a:latin typeface="Arial"/>
                          <a:ea typeface="SimSun"/>
                          <a:cs typeface="Times New Roman"/>
                        </a:rPr>
                        <a:t>1</a:t>
                      </a:r>
                      <a:endParaRPr lang="es-ES" sz="1000" b="1"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alpha val="15000"/>
                      </a:schemeClr>
                    </a:solidFill>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0,74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VPH + / ASC-US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0,53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VPH + / LSIL</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0,74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2B</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ASC-H</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1,4</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5,6</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AGC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3,8</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HSIL +</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3,9</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6,5</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 2C</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CIN 2</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gridSpan="2">
                  <a:txBody>
                    <a:bodyPr/>
                    <a:lstStyle/>
                    <a:p>
                      <a:pPr marL="0" algn="ctr" defTabSz="914400" rtl="0" eaLnBrk="1" fontAlgn="base" latinLnBrk="0" hangingPunct="1">
                        <a:lnSpc>
                          <a:spcPct val="107000"/>
                        </a:lnSpc>
                        <a:spcAft>
                          <a:spcPts val="0"/>
                        </a:spcAft>
                      </a:pPr>
                      <a:endParaRPr lang="es-ES" sz="900" kern="150" dirty="0" smtClean="0">
                        <a:solidFill>
                          <a:schemeClr val="tx1"/>
                        </a:solidFill>
                        <a:latin typeface="Arial"/>
                        <a:ea typeface="SimSun"/>
                        <a:cs typeface="Times New Roman"/>
                      </a:endParaRPr>
                    </a:p>
                    <a:p>
                      <a:pPr marL="0" algn="ctr" defTabSz="914400" rtl="0" eaLnBrk="1" fontAlgn="base" latinLnBrk="0" hangingPunct="1">
                        <a:lnSpc>
                          <a:spcPct val="107000"/>
                        </a:lnSpc>
                        <a:spcAft>
                          <a:spcPts val="0"/>
                        </a:spcAft>
                      </a:pPr>
                      <a:endParaRPr lang="es-ES" sz="900" kern="150" dirty="0" smtClean="0">
                        <a:solidFill>
                          <a:schemeClr val="tx1"/>
                        </a:solidFill>
                        <a:latin typeface="Arial"/>
                        <a:ea typeface="SimSun"/>
                        <a:cs typeface="Times New Roman"/>
                      </a:endParaRPr>
                    </a:p>
                    <a:p>
                      <a:pPr marL="0" algn="ctr" defTabSz="914400" rtl="0" eaLnBrk="1" fontAlgn="base" latinLnBrk="0" hangingPunct="1">
                        <a:lnSpc>
                          <a:spcPct val="107000"/>
                        </a:lnSpc>
                        <a:spcAft>
                          <a:spcPts val="0"/>
                        </a:spcAft>
                      </a:pPr>
                      <a:r>
                        <a:rPr lang="es-ES" sz="1200" kern="150" dirty="0" smtClean="0">
                          <a:solidFill>
                            <a:schemeClr val="tx1"/>
                          </a:solidFill>
                          <a:latin typeface="Arial"/>
                          <a:ea typeface="SimSun"/>
                          <a:cs typeface="Times New Roman"/>
                        </a:rPr>
                        <a:t>ND</a:t>
                      </a:r>
                      <a:endParaRPr lang="es-ES" sz="1200" kern="150" dirty="0">
                        <a:solidFill>
                          <a:schemeClr val="tx1"/>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13000"/>
                      </a:srgbClr>
                    </a:solidFill>
                  </a:tcPr>
                </a:tc>
                <a:tc rowSpan="4" hMerge="1">
                  <a:txBody>
                    <a:bodyPr/>
                    <a:lstStyle/>
                    <a:p>
                      <a:pPr algn="ctr" fontAlgn="base">
                        <a:lnSpc>
                          <a:spcPct val="107000"/>
                        </a:lnSpc>
                        <a:spcAft>
                          <a:spcPts val="0"/>
                        </a:spcAft>
                      </a:pPr>
                      <a:endParaRPr lang="es-ES" sz="1000" dirty="0">
                        <a:solidFill>
                          <a:schemeClr val="tx1"/>
                        </a:solidFill>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fontAlgn="base">
                        <a:lnSpc>
                          <a:spcPct val="107000"/>
                        </a:lnSpc>
                        <a:spcAft>
                          <a:spcPts val="0"/>
                        </a:spcAft>
                      </a:pPr>
                      <a:r>
                        <a:rPr lang="es-ES" sz="900" kern="150">
                          <a:solidFill>
                            <a:srgbClr val="000000"/>
                          </a:solidFill>
                          <a:latin typeface="Arial"/>
                          <a:ea typeface="SimSun"/>
                          <a:cs typeface="Times New Roman"/>
                        </a:rPr>
                        <a:t>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tablas 2D y 2E</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CIN 3</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pPr marL="0" algn="ctr" defTabSz="914400" rtl="0" eaLnBrk="1" fontAlgn="base" latinLnBrk="0" hangingPunct="1">
                        <a:lnSpc>
                          <a:spcPct val="107000"/>
                        </a:lnSpc>
                        <a:spcAft>
                          <a:spcPts val="0"/>
                        </a:spcAft>
                      </a:pPr>
                      <a:endParaRPr lang="es-ES" sz="900" kern="150" dirty="0">
                        <a:solidFill>
                          <a:schemeClr val="tx1"/>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13000"/>
                      </a:srgbClr>
                    </a:solidFill>
                  </a:tcPr>
                </a:tc>
                <a:tc hMerge="1" vMerge="1">
                  <a:txBody>
                    <a:bodyPr/>
                    <a:lstStyle/>
                    <a:p>
                      <a:pPr algn="ctr" fontAlgn="base">
                        <a:lnSpc>
                          <a:spcPct val="107000"/>
                        </a:lnSpc>
                        <a:spcAft>
                          <a:spcPts val="0"/>
                        </a:spcAft>
                      </a:pPr>
                      <a:endParaRPr lang="es-ES" sz="1000" dirty="0">
                        <a:solidFill>
                          <a:schemeClr val="tx1"/>
                        </a:solidFill>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Ver tablas 2D y 2E</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AIS</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pPr marL="0" algn="ctr" defTabSz="914400" rtl="0" eaLnBrk="1" fontAlgn="base" latinLnBrk="0" hangingPunct="1">
                        <a:lnSpc>
                          <a:spcPct val="107000"/>
                        </a:lnSpc>
                        <a:spcAft>
                          <a:spcPts val="0"/>
                        </a:spcAft>
                      </a:pPr>
                      <a:endParaRPr lang="es-ES" sz="900" kern="150" dirty="0">
                        <a:solidFill>
                          <a:schemeClr val="tx1"/>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13000"/>
                      </a:srgbClr>
                    </a:solidFill>
                  </a:tcPr>
                </a:tc>
                <a:tc hMerge="1" vMerge="1">
                  <a:txBody>
                    <a:bodyPr/>
                    <a:lstStyle/>
                    <a:p>
                      <a:pPr algn="ctr" fontAlgn="base">
                        <a:lnSpc>
                          <a:spcPct val="107000"/>
                        </a:lnSpc>
                        <a:spcAft>
                          <a:spcPts val="0"/>
                        </a:spcAft>
                      </a:pPr>
                      <a:endParaRPr lang="es-ES" sz="1000" dirty="0">
                        <a:solidFill>
                          <a:schemeClr val="tx1"/>
                        </a:solidFill>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endParaRPr lang="es-ES" sz="900" kern="150">
                        <a:solidFill>
                          <a:srgbClr val="000000"/>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219">
                <a:tc>
                  <a:txBody>
                    <a:bodyPr/>
                    <a:lstStyle/>
                    <a:p>
                      <a:pPr fontAlgn="base">
                        <a:lnSpc>
                          <a:spcPct val="107000"/>
                        </a:lnSpc>
                        <a:spcAft>
                          <a:spcPts val="0"/>
                        </a:spcAft>
                      </a:pPr>
                      <a:r>
                        <a:rPr lang="es-ES" sz="900" kern="150">
                          <a:solidFill>
                            <a:srgbClr val="000000"/>
                          </a:solidFill>
                          <a:latin typeface="Arial"/>
                          <a:ea typeface="SimSun"/>
                          <a:cs typeface="Times New Roman"/>
                        </a:rPr>
                        <a:t>--</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Cáncer</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pPr marL="0" algn="ctr" defTabSz="914400" rtl="0" eaLnBrk="1" fontAlgn="base" latinLnBrk="0" hangingPunct="1">
                        <a:lnSpc>
                          <a:spcPct val="107000"/>
                        </a:lnSpc>
                        <a:spcAft>
                          <a:spcPts val="0"/>
                        </a:spcAft>
                      </a:pPr>
                      <a:endParaRPr lang="es-ES" sz="900" kern="150" dirty="0">
                        <a:solidFill>
                          <a:schemeClr val="tx1"/>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13000"/>
                      </a:srgbClr>
                    </a:solidFill>
                  </a:tcPr>
                </a:tc>
                <a:tc hMerge="1" vMerge="1">
                  <a:txBody>
                    <a:bodyPr/>
                    <a:lstStyle/>
                    <a:p>
                      <a:pPr algn="ctr" fontAlgn="base">
                        <a:lnSpc>
                          <a:spcPct val="107000"/>
                        </a:lnSpc>
                        <a:spcAft>
                          <a:spcPts val="0"/>
                        </a:spcAft>
                      </a:pPr>
                      <a:endParaRPr lang="es-ES" sz="1000" dirty="0">
                        <a:solidFill>
                          <a:schemeClr val="tx1"/>
                        </a:solidFill>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Tratamiento</a:t>
                      </a:r>
                      <a:endParaRPr lang="es-ES" sz="1000">
                        <a:latin typeface="Tw Cen MT"/>
                        <a:ea typeface="Tw Cen MT"/>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endParaRPr lang="es-ES" sz="900" kern="150" dirty="0">
                        <a:solidFill>
                          <a:srgbClr val="000000"/>
                        </a:solidFill>
                        <a:latin typeface="Arial"/>
                        <a:ea typeface="SimSun"/>
                        <a:cs typeface="Times New Roman"/>
                      </a:endParaRPr>
                    </a:p>
                  </a:txBody>
                  <a:tcPr marL="31671" marR="31671" marT="31671" marB="31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13 Rectángulo"/>
          <p:cNvSpPr/>
          <p:nvPr/>
        </p:nvSpPr>
        <p:spPr>
          <a:xfrm>
            <a:off x="6858000" y="2034540"/>
            <a:ext cx="1668780" cy="2537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762000" y="5693488"/>
            <a:ext cx="9639300" cy="646331"/>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a:spAutoFit/>
          </a:bodyPr>
          <a:lstStyle/>
          <a:p>
            <a:pPr algn="ctr"/>
            <a:r>
              <a:rPr lang="es-ES" sz="1200" dirty="0">
                <a:solidFill>
                  <a:srgbClr val="000000"/>
                </a:solidFill>
                <a:latin typeface="Arial" panose="020B0604020202020204" pitchFamily="34" charset="0"/>
              </a:rPr>
              <a:t>El seguimiento de la mujer mediante la realización de pruebas CO-TEST las realizará el Servicio de Obstetricia y Ginecología correspondiente, que podrá acordar con la gerencia de atención primaria de su área de salud la realización de las pruebas en este ámbito para que con posterioridad la mujer sea evaluada en consulta en atención hospitalaria.</a:t>
            </a:r>
            <a:endParaRPr lang="es-ES" sz="1200" dirty="0"/>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POSTCOLPOSCOPICO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615553"/>
          </a:xfrm>
          <a:prstGeom prst="rect">
            <a:avLst/>
          </a:prstGeom>
          <a:noFill/>
        </p:spPr>
        <p:txBody>
          <a:bodyPr wrap="square" rtlCol="0">
            <a:spAutoFit/>
          </a:bodyPr>
          <a:lstStyle/>
          <a:p>
            <a:r>
              <a:rPr lang="es-ES" b="1" dirty="0" smtClean="0"/>
              <a:t>Tabla 2B </a:t>
            </a:r>
            <a:r>
              <a:rPr lang="es-ES" sz="1600" b="1" u="sng" dirty="0"/>
              <a:t>Riesgo y Manejo de pacientes en seguimiento remitidas a colposcopia x </a:t>
            </a:r>
            <a:r>
              <a:rPr lang="es-ES" sz="1600" b="1" u="sng" dirty="0" smtClean="0"/>
              <a:t>LESIÓN BAJO GRADO SIN ENCONTRAR CIN2</a:t>
            </a:r>
            <a:endParaRPr lang="es-ES" sz="1600" dirty="0"/>
          </a:p>
          <a:p>
            <a:endParaRPr lang="es-ES" sz="1600" b="1" dirty="0"/>
          </a:p>
        </p:txBody>
      </p:sp>
      <p:sp>
        <p:nvSpPr>
          <p:cNvPr id="3" name="Rectángulo 2"/>
          <p:cNvSpPr/>
          <p:nvPr/>
        </p:nvSpPr>
        <p:spPr>
          <a:xfrm>
            <a:off x="384811" y="5344523"/>
            <a:ext cx="10677524" cy="923330"/>
          </a:xfrm>
          <a:prstGeom prst="rect">
            <a:avLst/>
          </a:prstGeom>
          <a:solidFill>
            <a:schemeClr val="accent4">
              <a:lumMod val="60000"/>
              <a:lumOff val="40000"/>
            </a:schemeClr>
          </a:solidFill>
          <a:effectLst>
            <a:outerShdw blurRad="63500" sx="102000" sy="102000" algn="ctr" rotWithShape="0">
              <a:prstClr val="black">
                <a:alpha val="40000"/>
              </a:prstClr>
            </a:outerShdw>
          </a:effectLst>
        </p:spPr>
        <p:txBody>
          <a:bodyPr wrap="square">
            <a:spAutoFit/>
          </a:bodyPr>
          <a:lstStyle/>
          <a:p>
            <a:r>
              <a:rPr lang="es-ES" b="1" dirty="0"/>
              <a:t>¿Qué pacientes se incluyen en este manejo</a:t>
            </a:r>
            <a:r>
              <a:rPr lang="es-ES" b="1" dirty="0" smtClean="0"/>
              <a:t>?</a:t>
            </a:r>
          </a:p>
          <a:p>
            <a:r>
              <a:rPr lang="es-ES" dirty="0" smtClean="0"/>
              <a:t>Pacientes </a:t>
            </a:r>
            <a:r>
              <a:rPr lang="es-ES" dirty="0"/>
              <a:t>en control tras 1 año de una colposcopia con &lt; CIN2 tras haber sido remitidas por lesión de bajo grado (LSIL, ASCUS (HPV+ o -) o HPV(+) cito(-)).  </a:t>
            </a:r>
          </a:p>
        </p:txBody>
      </p:sp>
      <p:graphicFrame>
        <p:nvGraphicFramePr>
          <p:cNvPr id="10" name="9 Tabla"/>
          <p:cNvGraphicFramePr>
            <a:graphicFrameLocks noGrp="1"/>
          </p:cNvGraphicFramePr>
          <p:nvPr/>
        </p:nvGraphicFramePr>
        <p:xfrm>
          <a:off x="1905002" y="1813557"/>
          <a:ext cx="8641077" cy="2943795"/>
        </p:xfrm>
        <a:graphic>
          <a:graphicData uri="http://schemas.openxmlformats.org/drawingml/2006/table">
            <a:tbl>
              <a:tblPr/>
              <a:tblGrid>
                <a:gridCol w="1189943"/>
                <a:gridCol w="971725"/>
                <a:gridCol w="1189943"/>
                <a:gridCol w="1189943"/>
                <a:gridCol w="1189943"/>
                <a:gridCol w="1454790"/>
                <a:gridCol w="1454790"/>
              </a:tblGrid>
              <a:tr h="773499">
                <a:tc>
                  <a:txBody>
                    <a:bodyPr/>
                    <a:lstStyle/>
                    <a:p>
                      <a:pPr algn="just">
                        <a:lnSpc>
                          <a:spcPct val="107000"/>
                        </a:lnSpc>
                        <a:spcAft>
                          <a:spcPts val="0"/>
                        </a:spcAft>
                      </a:pPr>
                      <a:r>
                        <a:rPr lang="es-ES" sz="1400" b="1" dirty="0">
                          <a:latin typeface="Calibri"/>
                          <a:ea typeface="Calibri"/>
                          <a:cs typeface="Times New Roman"/>
                        </a:rPr>
                        <a:t>Historia</a:t>
                      </a:r>
                      <a:endParaRPr lang="es-ES" sz="1400" dirty="0">
                        <a:latin typeface="Calibri"/>
                        <a:ea typeface="Calibri"/>
                        <a:cs typeface="Times New Roman"/>
                      </a:endParaRPr>
                    </a:p>
                    <a:p>
                      <a:pPr algn="just">
                        <a:lnSpc>
                          <a:spcPct val="107000"/>
                        </a:lnSpc>
                        <a:spcAft>
                          <a:spcPts val="0"/>
                        </a:spcAft>
                      </a:pPr>
                      <a:r>
                        <a:rPr lang="es-ES" sz="1400" b="1" dirty="0">
                          <a:latin typeface="Calibri"/>
                          <a:ea typeface="Calibri"/>
                          <a:cs typeface="Times New Roman"/>
                        </a:rPr>
                        <a:t>Test </a:t>
                      </a:r>
                      <a:r>
                        <a:rPr lang="es-ES" sz="1400" b="1" dirty="0" err="1">
                          <a:latin typeface="Calibri"/>
                          <a:ea typeface="Calibri"/>
                          <a:cs typeface="Times New Roman"/>
                        </a:rPr>
                        <a:t>precolpo</a:t>
                      </a:r>
                      <a:endParaRPr lang="es-ES" sz="14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Historia resultados colposcopia</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HPV actual</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Citología actual</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Riesgo inmediato CIN3+ %</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a:latin typeface="Calibri"/>
                          <a:ea typeface="Calibri"/>
                          <a:cs typeface="Times New Roman"/>
                        </a:rPr>
                        <a:t>Riesgo a 5 años CIN3+ %</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a:latin typeface="Calibri"/>
                          <a:ea typeface="Calibri"/>
                          <a:cs typeface="Times New Roman"/>
                        </a:rPr>
                        <a:t>Manejo recomendado</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290095">
                <a:tc rowSpan="7">
                  <a:txBody>
                    <a:bodyPr/>
                    <a:lstStyle/>
                    <a:p>
                      <a:pPr marL="71755" marR="71755" algn="ctr">
                        <a:lnSpc>
                          <a:spcPct val="107000"/>
                        </a:lnSpc>
                        <a:spcAft>
                          <a:spcPts val="0"/>
                        </a:spcAft>
                      </a:pPr>
                      <a:r>
                        <a:rPr lang="es-ES" sz="1400" b="1">
                          <a:latin typeface="Calibri"/>
                          <a:ea typeface="Calibri"/>
                          <a:cs typeface="Times New Roman"/>
                        </a:rPr>
                        <a:t>Lesión bajo grado </a:t>
                      </a:r>
                      <a:endParaRPr lang="es-ES" sz="1400">
                        <a:latin typeface="Calibri"/>
                        <a:ea typeface="Calibri"/>
                        <a:cs typeface="Times New Roman"/>
                      </a:endParaRPr>
                    </a:p>
                    <a:p>
                      <a:pPr marL="71755" marR="71755" algn="ctr">
                        <a:lnSpc>
                          <a:spcPct val="107000"/>
                        </a:lnSpc>
                        <a:spcAft>
                          <a:spcPts val="0"/>
                        </a:spcAft>
                      </a:pPr>
                      <a:r>
                        <a:rPr lang="es-ES" sz="1400">
                          <a:latin typeface="Calibri"/>
                          <a:ea typeface="Calibri"/>
                          <a:cs typeface="Times New Roman"/>
                        </a:rPr>
                        <a:t>(LSIL, ASCUS [HPV+ o -] o HPV(+) cito (-)</a:t>
                      </a:r>
                    </a:p>
                  </a:txBody>
                  <a:tcPr marL="68580" marR="68580" marT="0" marB="0" vert="vert27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000"/>
                    </a:solidFill>
                  </a:tcPr>
                </a:tc>
                <a:tc rowSpan="7">
                  <a:txBody>
                    <a:bodyPr/>
                    <a:lstStyle/>
                    <a:p>
                      <a:pPr marL="71755" marR="71755" algn="ctr">
                        <a:lnSpc>
                          <a:spcPct val="107000"/>
                        </a:lnSpc>
                        <a:spcAft>
                          <a:spcPts val="0"/>
                        </a:spcAft>
                      </a:pPr>
                      <a:r>
                        <a:rPr lang="es-ES" sz="1400" b="1">
                          <a:latin typeface="Calibri"/>
                          <a:ea typeface="Calibri"/>
                          <a:cs typeface="Times New Roman"/>
                        </a:rPr>
                        <a:t>&lt; CIN2</a:t>
                      </a:r>
                      <a:endParaRPr lang="es-ES" sz="1400">
                        <a:latin typeface="Calibri"/>
                        <a:ea typeface="Calibri"/>
                        <a:cs typeface="Times New Roman"/>
                      </a:endParaRPr>
                    </a:p>
                  </a:txBody>
                  <a:tcPr marL="68580" marR="68580" marT="0" marB="0" vert="vert27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es-ES" sz="1400" dirty="0">
                          <a:latin typeface="Calibri"/>
                          <a:ea typeface="Calibri"/>
                          <a:cs typeface="Times New Roman"/>
                        </a:rPr>
                        <a:t>(-)</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alpha val="64000"/>
                      </a:srgbClr>
                    </a:solidFill>
                  </a:tcPr>
                </a:tc>
                <a:tc>
                  <a:txBody>
                    <a:bodyPr/>
                    <a:lstStyle/>
                    <a:p>
                      <a:pPr>
                        <a:lnSpc>
                          <a:spcPct val="107000"/>
                        </a:lnSpc>
                        <a:spcAft>
                          <a:spcPts val="0"/>
                        </a:spcAft>
                      </a:pPr>
                      <a:r>
                        <a:rPr lang="es-ES" sz="140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dirty="0">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0180" algn="ctr">
                        <a:lnSpc>
                          <a:spcPct val="107000"/>
                        </a:lnSpc>
                        <a:spcAft>
                          <a:spcPts val="0"/>
                        </a:spcAft>
                      </a:pPr>
                      <a:r>
                        <a:rPr lang="es-ES" sz="1400" b="1">
                          <a:latin typeface="Calibri"/>
                          <a:ea typeface="Calibri"/>
                          <a:cs typeface="Times New Roman"/>
                        </a:rPr>
                        <a:t>0.42</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a:latin typeface="Calibri"/>
                          <a:ea typeface="Calibri"/>
                          <a:cs typeface="Times New Roman"/>
                        </a:rPr>
                        <a:t>Seguimiento/ 3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09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ASC-US/LSIL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dirty="0">
                          <a:latin typeface="Calibri"/>
                          <a:ea typeface="Calibri"/>
                          <a:cs typeface="Times New Roman"/>
                        </a:rPr>
                        <a:t>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0180" algn="ctr">
                        <a:lnSpc>
                          <a:spcPct val="107000"/>
                        </a:lnSpc>
                        <a:spcAft>
                          <a:spcPts val="0"/>
                        </a:spcAft>
                      </a:pPr>
                      <a:r>
                        <a:rPr lang="es-ES" sz="1400" b="1">
                          <a:latin typeface="Calibri"/>
                          <a:ea typeface="Calibri"/>
                          <a:cs typeface="Times New Roman"/>
                        </a:rPr>
                        <a:t>0.92</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a:latin typeface="Calibri"/>
                          <a:ea typeface="Calibri"/>
                          <a:cs typeface="Times New Roman"/>
                        </a:rPr>
                        <a:t>Seguimiento/ 1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09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ALTO GRADO</a:t>
                      </a:r>
                      <a:r>
                        <a:rPr lang="es-ES" sz="1400" baseline="30000">
                          <a:latin typeface="Calibri"/>
                          <a:ea typeface="Calibri"/>
                          <a:cs typeface="Times New Roman"/>
                        </a:rPr>
                        <a:t>a</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dirty="0">
                          <a:latin typeface="Calibri"/>
                          <a:ea typeface="Calibri"/>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0180" algn="ctr">
                        <a:lnSpc>
                          <a:spcPct val="107000"/>
                        </a:lnSpc>
                        <a:spcAft>
                          <a:spcPts val="0"/>
                        </a:spcAft>
                      </a:pPr>
                      <a:r>
                        <a:rPr lang="es-ES" sz="1400">
                          <a:latin typeface="Calibri"/>
                          <a:ea typeface="Calibri"/>
                          <a:cs typeface="Times New Roman"/>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a:latin typeface="Calibri"/>
                          <a:ea typeface="Calibri"/>
                          <a:cs typeface="Times New Roman"/>
                        </a:rPr>
                        <a:t>Colposcopia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09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TODOS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indent="167005" algn="ctr">
                        <a:lnSpc>
                          <a:spcPct val="107000"/>
                        </a:lnSpc>
                        <a:spcAft>
                          <a:spcPts val="0"/>
                        </a:spcAft>
                      </a:pPr>
                      <a:r>
                        <a:rPr lang="es-ES" sz="1400" dirty="0">
                          <a:latin typeface="Calibri"/>
                          <a:ea typeface="Calibri"/>
                          <a:cs typeface="Times New Roman"/>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indent="170180" algn="ctr">
                        <a:lnSpc>
                          <a:spcPct val="107000"/>
                        </a:lnSpc>
                        <a:spcAft>
                          <a:spcPts val="0"/>
                        </a:spcAft>
                      </a:pPr>
                      <a:r>
                        <a:rPr lang="es-ES" sz="1400" b="1">
                          <a:latin typeface="Calibri"/>
                          <a:ea typeface="Calibri"/>
                          <a:cs typeface="Times New Roman"/>
                        </a:rPr>
                        <a:t>0.51</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s-ES" sz="1400">
                          <a:latin typeface="Calibri"/>
                          <a:ea typeface="Calibri"/>
                          <a:cs typeface="Times New Roman"/>
                        </a:rPr>
                        <a:t>Seguimiento/ 3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r>
              <a:tr h="290095">
                <a:tc vMerge="1">
                  <a:txBody>
                    <a:bodyPr/>
                    <a:lstStyle/>
                    <a:p>
                      <a:endParaRPr lang="es-ES"/>
                    </a:p>
                  </a:txBody>
                  <a:tcPr/>
                </a:tc>
                <a:tc vMerge="1">
                  <a:txBody>
                    <a:bodyPr/>
                    <a:lstStyle/>
                    <a:p>
                      <a:endParaRPr lang="es-ES"/>
                    </a:p>
                  </a:txBody>
                  <a:tcPr/>
                </a:tc>
                <a:tc rowSpan="3">
                  <a:txBody>
                    <a:bodyPr/>
                    <a:lstStyle/>
                    <a:p>
                      <a:pPr algn="ctr">
                        <a:lnSpc>
                          <a:spcPct val="107000"/>
                        </a:lnSpc>
                        <a:spcAft>
                          <a:spcPts val="0"/>
                        </a:spcAft>
                      </a:pPr>
                      <a:r>
                        <a:rPr lang="es-ES" sz="1400" dirty="0">
                          <a:latin typeface="Calibri"/>
                          <a:ea typeface="Calibri"/>
                          <a:cs typeface="Times New Roman"/>
                        </a:rPr>
                        <a:t>(+)</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0000">
                        <a:alpha val="37000"/>
                      </a:srgbClr>
                    </a:solidFill>
                  </a:tcPr>
                </a:tc>
                <a:tc>
                  <a:txBody>
                    <a:bodyPr/>
                    <a:lstStyle/>
                    <a:p>
                      <a:pPr>
                        <a:lnSpc>
                          <a:spcPct val="107000"/>
                        </a:lnSpc>
                        <a:spcAft>
                          <a:spcPts val="0"/>
                        </a:spcAft>
                      </a:pPr>
                      <a:r>
                        <a:rPr lang="es-ES" sz="140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dirty="0">
                          <a:latin typeface="Calibri"/>
                          <a:ea typeface="Calibri"/>
                          <a:cs typeface="Times New Roman"/>
                        </a:rPr>
                        <a:t>2.1</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dirty="0">
                          <a:latin typeface="Calibri"/>
                          <a:ea typeface="Calibri"/>
                          <a:cs typeface="Times New Roman"/>
                        </a:rPr>
                        <a:t>5.2</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Seguimiento/ 1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09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ASC-US/LSIL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a:latin typeface="Calibri"/>
                          <a:ea typeface="Calibri"/>
                          <a:cs typeface="Times New Roman"/>
                        </a:rPr>
                        <a:t>3.1</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a:latin typeface="Calibri"/>
                          <a:ea typeface="Calibri"/>
                          <a:cs typeface="Times New Roman"/>
                        </a:rPr>
                        <a:t>6.0</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Seguimiento/ 1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09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ALTO GRADO</a:t>
                      </a:r>
                      <a:r>
                        <a:rPr lang="es-ES" sz="1400" baseline="30000">
                          <a:latin typeface="Calibri"/>
                          <a:ea typeface="Calibri"/>
                          <a:cs typeface="Times New Roman"/>
                        </a:rPr>
                        <a:t>a</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indent="167005">
                        <a:lnSpc>
                          <a:spcPct val="107000"/>
                        </a:lnSpc>
                        <a:spcAft>
                          <a:spcPts val="0"/>
                        </a:spcAft>
                      </a:pPr>
                      <a:r>
                        <a:rPr lang="es-ES" sz="1400" b="1">
                          <a:latin typeface="Calibri"/>
                          <a:ea typeface="Calibri"/>
                          <a:cs typeface="Times New Roman"/>
                        </a:rPr>
                        <a:t>      23</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indent="113665">
                        <a:lnSpc>
                          <a:spcPct val="107000"/>
                        </a:lnSpc>
                        <a:spcAft>
                          <a:spcPts val="0"/>
                        </a:spcAft>
                      </a:pPr>
                      <a:r>
                        <a:rPr lang="es-ES" sz="1400">
                          <a:latin typeface="Calibri"/>
                          <a:ea typeface="Calibri"/>
                          <a:cs typeface="Times New Roman"/>
                        </a:rPr>
                        <a:t>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Colposcopia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POSTCOLPOSCOPICO </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527482"/>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615553"/>
          </a:xfrm>
          <a:prstGeom prst="rect">
            <a:avLst/>
          </a:prstGeom>
          <a:noFill/>
        </p:spPr>
        <p:txBody>
          <a:bodyPr wrap="square" rtlCol="0">
            <a:spAutoFit/>
          </a:bodyPr>
          <a:lstStyle/>
          <a:p>
            <a:r>
              <a:rPr lang="es-ES" b="1" dirty="0" smtClean="0"/>
              <a:t>Tabla 2C </a:t>
            </a:r>
            <a:r>
              <a:rPr lang="es-ES" sz="1600" b="1" dirty="0" err="1" smtClean="0"/>
              <a:t>Recomendacionesde</a:t>
            </a:r>
            <a:r>
              <a:rPr lang="es-ES" sz="1600" b="1" dirty="0" smtClean="0"/>
              <a:t> para </a:t>
            </a:r>
            <a:r>
              <a:rPr lang="es-ES" sz="1600" b="1" u="sng" dirty="0"/>
              <a:t>Riesgo y Manejo de pacientes en seguimiento remitidas a </a:t>
            </a:r>
            <a:r>
              <a:rPr lang="es-ES" sz="1600" b="1" u="sng" dirty="0" err="1"/>
              <a:t>colpo</a:t>
            </a:r>
            <a:r>
              <a:rPr lang="es-ES" sz="1600" b="1" u="sng" dirty="0"/>
              <a:t> por lesión alto grado sin encontrar CIN2</a:t>
            </a:r>
            <a:endParaRPr lang="es-ES" sz="1600" dirty="0"/>
          </a:p>
          <a:p>
            <a:endParaRPr lang="es-ES" sz="1600" dirty="0"/>
          </a:p>
        </p:txBody>
      </p:sp>
      <p:sp>
        <p:nvSpPr>
          <p:cNvPr id="5" name="CuadroTexto 4"/>
          <p:cNvSpPr txBox="1"/>
          <p:nvPr/>
        </p:nvSpPr>
        <p:spPr>
          <a:xfrm>
            <a:off x="333375" y="5107304"/>
            <a:ext cx="10382250" cy="1077218"/>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s-ES" sz="1600" b="1" dirty="0" smtClean="0"/>
              <a:t>¿Qué </a:t>
            </a:r>
            <a:r>
              <a:rPr lang="es-ES" sz="1600" b="1" dirty="0"/>
              <a:t>pacientes se incluyen en este manejo?</a:t>
            </a:r>
            <a:endParaRPr lang="es-ES" sz="1600" dirty="0"/>
          </a:p>
          <a:p>
            <a:r>
              <a:rPr lang="es-ES" sz="1600" dirty="0"/>
              <a:t>Pacientes en control tras 1 año de una colposcopia con &lt; CIN2 tras haber sido remitidas por lesión de alto grado </a:t>
            </a:r>
            <a:r>
              <a:rPr lang="es-ES" sz="1600" dirty="0" err="1"/>
              <a:t>grado</a:t>
            </a:r>
            <a:r>
              <a:rPr lang="es-ES" sz="1600" dirty="0"/>
              <a:t> (ASC-H, AGC, HSIL+).  </a:t>
            </a:r>
          </a:p>
          <a:p>
            <a:r>
              <a:rPr lang="es-ES" sz="1600" dirty="0" smtClean="0"/>
              <a:t>. </a:t>
            </a:r>
            <a:endParaRPr lang="es-ES" sz="1600" dirty="0"/>
          </a:p>
        </p:txBody>
      </p:sp>
      <p:graphicFrame>
        <p:nvGraphicFramePr>
          <p:cNvPr id="8" name="7 Tabla"/>
          <p:cNvGraphicFramePr>
            <a:graphicFrameLocks noGrp="1"/>
          </p:cNvGraphicFramePr>
          <p:nvPr/>
        </p:nvGraphicFramePr>
        <p:xfrm>
          <a:off x="1402715" y="1475228"/>
          <a:ext cx="8960484" cy="2967675"/>
        </p:xfrm>
        <a:graphic>
          <a:graphicData uri="http://schemas.openxmlformats.org/drawingml/2006/table">
            <a:tbl>
              <a:tblPr/>
              <a:tblGrid>
                <a:gridCol w="1197233"/>
                <a:gridCol w="977678"/>
                <a:gridCol w="1197233"/>
                <a:gridCol w="1330468"/>
                <a:gridCol w="1330468"/>
                <a:gridCol w="1463702"/>
                <a:gridCol w="1463702"/>
              </a:tblGrid>
              <a:tr h="0">
                <a:tc>
                  <a:txBody>
                    <a:bodyPr/>
                    <a:lstStyle/>
                    <a:p>
                      <a:pPr algn="just">
                        <a:lnSpc>
                          <a:spcPct val="107000"/>
                        </a:lnSpc>
                        <a:spcAft>
                          <a:spcPts val="0"/>
                        </a:spcAft>
                      </a:pPr>
                      <a:r>
                        <a:rPr lang="es-ES" sz="1400" b="1" dirty="0">
                          <a:latin typeface="Calibri"/>
                          <a:ea typeface="Calibri"/>
                          <a:cs typeface="Times New Roman"/>
                        </a:rPr>
                        <a:t>Historia</a:t>
                      </a:r>
                      <a:endParaRPr lang="es-ES" sz="1400" dirty="0">
                        <a:latin typeface="Calibri"/>
                        <a:ea typeface="Calibri"/>
                        <a:cs typeface="Times New Roman"/>
                      </a:endParaRPr>
                    </a:p>
                    <a:p>
                      <a:pPr algn="just">
                        <a:lnSpc>
                          <a:spcPct val="107000"/>
                        </a:lnSpc>
                        <a:spcAft>
                          <a:spcPts val="0"/>
                        </a:spcAft>
                      </a:pPr>
                      <a:r>
                        <a:rPr lang="es-ES" sz="1400" b="1" dirty="0">
                          <a:latin typeface="Calibri"/>
                          <a:ea typeface="Calibri"/>
                          <a:cs typeface="Times New Roman"/>
                        </a:rPr>
                        <a:t>Test </a:t>
                      </a:r>
                      <a:r>
                        <a:rPr lang="es-ES" sz="1400" b="1" dirty="0" err="1">
                          <a:latin typeface="Calibri"/>
                          <a:ea typeface="Calibri"/>
                          <a:cs typeface="Times New Roman"/>
                        </a:rPr>
                        <a:t>precolpo</a:t>
                      </a:r>
                      <a:endParaRPr lang="es-ES" sz="14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Historia resultados colposcopia</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HPV actual</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Citología actual</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Riesgo inmediato CIN3+ %</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Riesgo a 5 años CIN3+ %</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b="1" dirty="0">
                          <a:latin typeface="Calibri"/>
                          <a:ea typeface="Calibri"/>
                          <a:cs typeface="Times New Roman"/>
                        </a:rPr>
                        <a:t>Manejo recomendado</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0">
                <a:tc rowSpan="7">
                  <a:txBody>
                    <a:bodyPr/>
                    <a:lstStyle/>
                    <a:p>
                      <a:pPr marL="71755" marR="71755" algn="ctr">
                        <a:lnSpc>
                          <a:spcPct val="107000"/>
                        </a:lnSpc>
                        <a:spcAft>
                          <a:spcPts val="0"/>
                        </a:spcAft>
                      </a:pPr>
                      <a:r>
                        <a:rPr lang="es-ES" sz="1400" b="1">
                          <a:latin typeface="Calibri"/>
                          <a:ea typeface="Calibri"/>
                          <a:cs typeface="Times New Roman"/>
                        </a:rPr>
                        <a:t>Lesión alto grado </a:t>
                      </a:r>
                      <a:endParaRPr lang="es-ES" sz="1400">
                        <a:latin typeface="Calibri"/>
                        <a:ea typeface="Calibri"/>
                        <a:cs typeface="Times New Roman"/>
                      </a:endParaRPr>
                    </a:p>
                    <a:p>
                      <a:pPr marL="71755" marR="71755" algn="ctr">
                        <a:lnSpc>
                          <a:spcPct val="107000"/>
                        </a:lnSpc>
                        <a:spcAft>
                          <a:spcPts val="0"/>
                        </a:spcAft>
                      </a:pPr>
                      <a:r>
                        <a:rPr lang="es-ES" sz="1400">
                          <a:latin typeface="Calibri"/>
                          <a:ea typeface="Calibri"/>
                          <a:cs typeface="Times New Roman"/>
                        </a:rPr>
                        <a:t>(ASC-H, AGC, HSIL+)</a:t>
                      </a:r>
                    </a:p>
                  </a:txBody>
                  <a:tcPr marL="68580" marR="68580" marT="0" marB="0" vert="vert27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000"/>
                    </a:solidFill>
                  </a:tcPr>
                </a:tc>
                <a:tc rowSpan="7">
                  <a:txBody>
                    <a:bodyPr/>
                    <a:lstStyle/>
                    <a:p>
                      <a:pPr marL="71755" marR="71755" algn="ctr">
                        <a:lnSpc>
                          <a:spcPct val="107000"/>
                        </a:lnSpc>
                        <a:spcAft>
                          <a:spcPts val="0"/>
                        </a:spcAft>
                      </a:pPr>
                      <a:r>
                        <a:rPr lang="es-ES" sz="1400" b="1">
                          <a:latin typeface="Calibri"/>
                          <a:ea typeface="Calibri"/>
                          <a:cs typeface="Times New Roman"/>
                        </a:rPr>
                        <a:t>&lt; CIN2</a:t>
                      </a:r>
                      <a:endParaRPr lang="es-ES" sz="1400">
                        <a:latin typeface="Calibri"/>
                        <a:ea typeface="Calibri"/>
                        <a:cs typeface="Times New Roman"/>
                      </a:endParaRPr>
                    </a:p>
                  </a:txBody>
                  <a:tcPr marL="68580" marR="68580" marT="0" marB="0" vert="vert27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es-ES" sz="1400">
                          <a:latin typeface="Calibri"/>
                          <a:ea typeface="Calibri"/>
                          <a:cs typeface="Times New Roman"/>
                        </a:rPr>
                        <a:t>(-)</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40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a:latin typeface="Calibri"/>
                          <a:ea typeface="Calibri"/>
                          <a:cs typeface="Times New Roman"/>
                        </a:rPr>
                        <a:t>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0180" algn="ctr">
                        <a:lnSpc>
                          <a:spcPct val="107000"/>
                        </a:lnSpc>
                        <a:spcAft>
                          <a:spcPts val="0"/>
                        </a:spcAft>
                      </a:pPr>
                      <a:r>
                        <a:rPr lang="es-ES" sz="1400" b="1">
                          <a:latin typeface="Calibri"/>
                          <a:ea typeface="Calibri"/>
                          <a:cs typeface="Times New Roman"/>
                        </a:rPr>
                        <a:t>0.48</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Seguimiento/ 1 a</a:t>
                      </a:r>
                      <a:r>
                        <a:rPr lang="es-ES" sz="1400" baseline="30000" dirty="0">
                          <a:latin typeface="Calibri"/>
                          <a:ea typeface="Calibri"/>
                          <a:cs typeface="Times New Roman"/>
                        </a:rPr>
                        <a:t>b</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ASC-US/LSIL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a:latin typeface="Calibri"/>
                          <a:ea typeface="Calibri"/>
                          <a:cs typeface="Times New Roman"/>
                        </a:rPr>
                        <a:t>0.28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0180" algn="ctr">
                        <a:lnSpc>
                          <a:spcPct val="107000"/>
                        </a:lnSpc>
                        <a:spcAft>
                          <a:spcPts val="0"/>
                        </a:spcAft>
                      </a:pPr>
                      <a:r>
                        <a:rPr lang="es-ES" sz="1400" b="1">
                          <a:latin typeface="Calibri"/>
                          <a:ea typeface="Calibri"/>
                          <a:cs typeface="Times New Roman"/>
                        </a:rPr>
                        <a:t>1.3</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Seguimiento/ 1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ALTO GRADO</a:t>
                      </a:r>
                      <a:r>
                        <a:rPr lang="es-ES" sz="1400" baseline="30000">
                          <a:latin typeface="Calibri"/>
                          <a:ea typeface="Calibri"/>
                          <a:cs typeface="Times New Roman"/>
                        </a:rPr>
                        <a:t>a</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a:highlight>
                            <a:srgbClr val="FFFF00"/>
                          </a:highlight>
                          <a:latin typeface="Calibri"/>
                          <a:ea typeface="Calibri"/>
                          <a:cs typeface="Times New Roman"/>
                        </a:rPr>
                        <a:t>5.6</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13665">
                        <a:lnSpc>
                          <a:spcPct val="107000"/>
                        </a:lnSpc>
                        <a:spcAft>
                          <a:spcPts val="0"/>
                        </a:spcAft>
                      </a:pPr>
                      <a:r>
                        <a:rPr lang="es-ES" sz="1400">
                          <a:latin typeface="Calibri"/>
                          <a:ea typeface="Calibri"/>
                          <a:cs typeface="Times New Roman"/>
                        </a:rPr>
                        <a:t>      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Según cito previa</a:t>
                      </a:r>
                    </a:p>
                    <a:p>
                      <a:pPr algn="just">
                        <a:lnSpc>
                          <a:spcPct val="107000"/>
                        </a:lnSpc>
                        <a:spcAft>
                          <a:spcPts val="0"/>
                        </a:spcAft>
                      </a:pPr>
                      <a:r>
                        <a:rPr lang="es-ES" sz="1400" dirty="0">
                          <a:latin typeface="Calibri"/>
                          <a:ea typeface="Calibri"/>
                          <a:cs typeface="Times New Roman"/>
                        </a:rPr>
                        <a:t>Ver nota al </a:t>
                      </a:r>
                      <a:r>
                        <a:rPr lang="es-ES" sz="1400" dirty="0" err="1">
                          <a:latin typeface="Calibri"/>
                          <a:ea typeface="Calibri"/>
                          <a:cs typeface="Times New Roman"/>
                        </a:rPr>
                        <a:t>pie</a:t>
                      </a:r>
                      <a:r>
                        <a:rPr lang="es-ES" sz="1400" baseline="30000" dirty="0" err="1">
                          <a:latin typeface="Calibri"/>
                          <a:ea typeface="Calibri"/>
                          <a:cs typeface="Times New Roman"/>
                        </a:rPr>
                        <a:t>c</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TODOS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indent="167005" algn="ctr">
                        <a:lnSpc>
                          <a:spcPct val="107000"/>
                        </a:lnSpc>
                        <a:spcAft>
                          <a:spcPts val="0"/>
                        </a:spcAft>
                      </a:pPr>
                      <a:r>
                        <a:rPr lang="es-ES" sz="1400">
                          <a:latin typeface="Calibri"/>
                          <a:ea typeface="Calibri"/>
                          <a:cs typeface="Times New Roman"/>
                        </a:rPr>
                        <a:t>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indent="170180" algn="ctr">
                        <a:lnSpc>
                          <a:spcPct val="107000"/>
                        </a:lnSpc>
                        <a:spcAft>
                          <a:spcPts val="0"/>
                        </a:spcAft>
                      </a:pPr>
                      <a:r>
                        <a:rPr lang="es-ES" sz="1400" b="1">
                          <a:latin typeface="Calibri"/>
                          <a:ea typeface="Calibri"/>
                          <a:cs typeface="Times New Roman"/>
                        </a:rPr>
                        <a:t>0.80</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s-ES" sz="1400" dirty="0">
                          <a:latin typeface="Calibri"/>
                          <a:ea typeface="Calibri"/>
                          <a:cs typeface="Times New Roman"/>
                        </a:rPr>
                        <a:t>Seguimiento/ 1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r>
              <a:tr h="0">
                <a:tc vMerge="1">
                  <a:txBody>
                    <a:bodyPr/>
                    <a:lstStyle/>
                    <a:p>
                      <a:endParaRPr lang="es-ES"/>
                    </a:p>
                  </a:txBody>
                  <a:tcPr/>
                </a:tc>
                <a:tc vMerge="1">
                  <a:txBody>
                    <a:bodyPr/>
                    <a:lstStyle/>
                    <a:p>
                      <a:endParaRPr lang="es-ES"/>
                    </a:p>
                  </a:txBody>
                  <a:tcPr/>
                </a:tc>
                <a:tc rowSpan="3">
                  <a:txBody>
                    <a:bodyPr/>
                    <a:lstStyle/>
                    <a:p>
                      <a:pPr algn="ctr">
                        <a:lnSpc>
                          <a:spcPct val="107000"/>
                        </a:lnSpc>
                        <a:spcAft>
                          <a:spcPts val="0"/>
                        </a:spcAft>
                      </a:pPr>
                      <a:r>
                        <a:rPr lang="es-ES" sz="1400">
                          <a:latin typeface="Calibri"/>
                          <a:ea typeface="Calibri"/>
                          <a:cs typeface="Times New Roman"/>
                        </a:rPr>
                        <a:t>(+)</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40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a:highlight>
                            <a:srgbClr val="FFFF00"/>
                          </a:highlight>
                          <a:latin typeface="Calibri"/>
                          <a:ea typeface="Calibri"/>
                          <a:cs typeface="Times New Roman"/>
                        </a:rPr>
                        <a:t>5.0</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Colposcopia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ASC-US/LSIL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7005" algn="ctr">
                        <a:lnSpc>
                          <a:spcPct val="107000"/>
                        </a:lnSpc>
                        <a:spcAft>
                          <a:spcPts val="0"/>
                        </a:spcAft>
                      </a:pPr>
                      <a:r>
                        <a:rPr lang="es-ES" sz="1400" b="1">
                          <a:highlight>
                            <a:srgbClr val="FFFF00"/>
                          </a:highlight>
                          <a:latin typeface="Calibri"/>
                          <a:ea typeface="Calibri"/>
                          <a:cs typeface="Times New Roman"/>
                        </a:rPr>
                        <a:t>6.6</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Colposcopia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spcAft>
                          <a:spcPts val="0"/>
                        </a:spcAft>
                      </a:pPr>
                      <a:r>
                        <a:rPr lang="es-ES" sz="1400">
                          <a:latin typeface="Calibri"/>
                          <a:ea typeface="Calibri"/>
                          <a:cs typeface="Times New Roman"/>
                        </a:rPr>
                        <a:t>ALTO GRADO</a:t>
                      </a:r>
                      <a:r>
                        <a:rPr lang="es-ES" sz="1400" baseline="30000">
                          <a:latin typeface="Calibri"/>
                          <a:ea typeface="Calibri"/>
                          <a:cs typeface="Times New Roman"/>
                        </a:rPr>
                        <a:t>a</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highlight>
                            <a:srgbClr val="FFFF00"/>
                          </a:highlight>
                          <a:latin typeface="Calibri"/>
                          <a:ea typeface="Calibri"/>
                          <a:cs typeface="Times New Roman"/>
                        </a:rPr>
                        <a:t>28</a:t>
                      </a:r>
                      <a:endParaRPr lang="es-E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latin typeface="Calibri"/>
                          <a:ea typeface="Calibri"/>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S" sz="1400" dirty="0">
                          <a:latin typeface="Calibri"/>
                          <a:ea typeface="Calibri"/>
                          <a:cs typeface="Times New Roman"/>
                        </a:rPr>
                        <a:t>Según cito previa</a:t>
                      </a:r>
                    </a:p>
                    <a:p>
                      <a:pPr algn="just">
                        <a:lnSpc>
                          <a:spcPct val="107000"/>
                        </a:lnSpc>
                        <a:spcAft>
                          <a:spcPts val="0"/>
                        </a:spcAft>
                      </a:pPr>
                      <a:r>
                        <a:rPr lang="es-ES" sz="1400" dirty="0">
                          <a:latin typeface="Calibri"/>
                          <a:ea typeface="Calibri"/>
                          <a:cs typeface="Times New Roman"/>
                        </a:rPr>
                        <a:t>Ver nota al </a:t>
                      </a:r>
                      <a:r>
                        <a:rPr lang="es-ES" sz="1400" dirty="0" err="1">
                          <a:latin typeface="Calibri"/>
                          <a:ea typeface="Calibri"/>
                          <a:cs typeface="Times New Roman"/>
                        </a:rPr>
                        <a:t>pie</a:t>
                      </a:r>
                      <a:r>
                        <a:rPr lang="es-ES" sz="1400" baseline="30000" dirty="0" err="1">
                          <a:latin typeface="Calibri"/>
                          <a:ea typeface="Calibri"/>
                          <a:cs typeface="Times New Roman"/>
                        </a:rPr>
                        <a:t>c</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p:cNvSpPr/>
          <p:nvPr/>
        </p:nvSpPr>
        <p:spPr>
          <a:xfrm>
            <a:off x="2475175" y="1613951"/>
            <a:ext cx="7667725" cy="461665"/>
          </a:xfrm>
          <a:prstGeom prst="rect">
            <a:avLst/>
          </a:prstGeom>
          <a:ln w="38100" cmpd="sng">
            <a:solidFill>
              <a:schemeClr val="accent2">
                <a:lumMod val="50000"/>
              </a:schemeClr>
            </a:solidFill>
          </a:ln>
        </p:spPr>
        <p:txBody>
          <a:bodyPr wrap="square">
            <a:spAutoFit/>
          </a:bodyPr>
          <a:lstStyle/>
          <a:p>
            <a:pPr algn="ctr"/>
            <a:r>
              <a:rPr lang="es-ES" sz="2400" b="1" dirty="0" smtClean="0">
                <a:solidFill>
                  <a:srgbClr val="2F5597"/>
                </a:solidFill>
              </a:rPr>
              <a:t>1ª </a:t>
            </a:r>
            <a:r>
              <a:rPr lang="es-ES" sz="2400" b="1" dirty="0">
                <a:solidFill>
                  <a:srgbClr val="2F5597"/>
                </a:solidFill>
              </a:rPr>
              <a:t>FASE DE CRIBADO</a:t>
            </a:r>
          </a:p>
        </p:txBody>
      </p:sp>
      <p:sp>
        <p:nvSpPr>
          <p:cNvPr id="5" name="4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pic>
        <p:nvPicPr>
          <p:cNvPr id="6" name="Picture 2"/>
          <p:cNvPicPr>
            <a:picLocks noChangeAspect="1" noChangeArrowheads="1"/>
          </p:cNvPicPr>
          <p:nvPr/>
        </p:nvPicPr>
        <p:blipFill>
          <a:blip r:embed="rId2" cstate="print"/>
          <a:srcRect l="26120" t="76666" r="10044" b="15000"/>
          <a:stretch>
            <a:fillRect/>
          </a:stretch>
        </p:blipFill>
        <p:spPr bwMode="auto">
          <a:xfrm>
            <a:off x="0" y="6217920"/>
            <a:ext cx="12192000" cy="640080"/>
          </a:xfrm>
          <a:prstGeom prst="rect">
            <a:avLst/>
          </a:prstGeom>
          <a:noFill/>
          <a:ln w="9525">
            <a:noFill/>
            <a:miter lim="800000"/>
            <a:headEnd/>
            <a:tailEnd/>
          </a:ln>
        </p:spPr>
      </p:pic>
      <p:sp>
        <p:nvSpPr>
          <p:cNvPr id="81922" name="AutoShape 2" descr="Matrona Integral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1924" name="AutoShape 4" descr="Matrona Integral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1925" name="Picture 5"/>
          <p:cNvPicPr>
            <a:picLocks noChangeAspect="1" noChangeArrowheads="1"/>
          </p:cNvPicPr>
          <p:nvPr/>
        </p:nvPicPr>
        <p:blipFill>
          <a:blip r:embed="rId3" cstate="print"/>
          <a:srcRect l="3045" t="36875" r="83953" b="40208"/>
          <a:stretch>
            <a:fillRect/>
          </a:stretch>
        </p:blipFill>
        <p:spPr bwMode="auto">
          <a:xfrm>
            <a:off x="9174480" y="3002280"/>
            <a:ext cx="1691640" cy="1676400"/>
          </a:xfrm>
          <a:prstGeom prst="rect">
            <a:avLst/>
          </a:prstGeom>
          <a:noFill/>
          <a:ln w="9525">
            <a:noFill/>
            <a:miter lim="800000"/>
            <a:headEnd/>
            <a:tailEnd/>
          </a:ln>
        </p:spPr>
      </p:pic>
      <p:sp>
        <p:nvSpPr>
          <p:cNvPr id="81927" name="AutoShape 7" descr="Médico, Medicina, Clínica imagen png - imagen transparente descarga gratui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1928" name="Picture 8"/>
          <p:cNvPicPr>
            <a:picLocks noChangeAspect="1" noChangeArrowheads="1"/>
          </p:cNvPicPr>
          <p:nvPr/>
        </p:nvPicPr>
        <p:blipFill>
          <a:blip r:embed="rId4" cstate="print"/>
          <a:srcRect l="28565" t="16875" r="57613" b="59583"/>
          <a:stretch>
            <a:fillRect/>
          </a:stretch>
        </p:blipFill>
        <p:spPr bwMode="auto">
          <a:xfrm>
            <a:off x="1051560" y="2987040"/>
            <a:ext cx="1798320" cy="1722120"/>
          </a:xfrm>
          <a:prstGeom prst="rect">
            <a:avLst/>
          </a:prstGeom>
          <a:noFill/>
          <a:ln w="9525">
            <a:noFill/>
            <a:miter lim="800000"/>
            <a:headEnd/>
            <a:tailEnd/>
          </a:ln>
        </p:spPr>
      </p:pic>
      <p:pic>
        <p:nvPicPr>
          <p:cNvPr id="11" name="Picture 4" descr="Segovia I | Ciudadanos"/>
          <p:cNvPicPr>
            <a:picLocks noChangeAspect="1" noChangeArrowheads="1"/>
          </p:cNvPicPr>
          <p:nvPr/>
        </p:nvPicPr>
        <p:blipFill>
          <a:blip r:embed="rId5" cstate="print"/>
          <a:srcRect l="24124" t="6892" r="16758" b="66637"/>
          <a:stretch>
            <a:fillRect/>
          </a:stretch>
        </p:blipFill>
        <p:spPr bwMode="auto">
          <a:xfrm>
            <a:off x="4442037" y="3200400"/>
            <a:ext cx="3840395" cy="128968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nización"/>
          <p:cNvPicPr>
            <a:picLocks noChangeAspect="1" noChangeArrowheads="1"/>
          </p:cNvPicPr>
          <p:nvPr/>
        </p:nvPicPr>
        <p:blipFill>
          <a:blip r:embed="rId2" cstate="print"/>
          <a:srcRect/>
          <a:stretch>
            <a:fillRect/>
          </a:stretch>
        </p:blipFill>
        <p:spPr bwMode="auto">
          <a:xfrm>
            <a:off x="3535316" y="1564122"/>
            <a:ext cx="5117375" cy="3817563"/>
          </a:xfrm>
          <a:prstGeom prst="rect">
            <a:avLst/>
          </a:prstGeom>
          <a:noFill/>
        </p:spPr>
      </p:pic>
      <p:sp>
        <p:nvSpPr>
          <p:cNvPr id="3" name="1 Título"/>
          <p:cNvSpPr txBox="1">
            <a:spLocks/>
          </p:cNvSpPr>
          <p:nvPr/>
        </p:nvSpPr>
        <p:spPr>
          <a:xfrm>
            <a:off x="358684" y="580571"/>
            <a:ext cx="5528310" cy="537844"/>
          </a:xfrm>
          <a:prstGeom prst="rect">
            <a:avLst/>
          </a:prstGeom>
          <a:solidFill>
            <a:schemeClr val="accent5">
              <a:lumMod val="60000"/>
              <a:lumOff val="40000"/>
            </a:schemeClr>
          </a:solidFill>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smtClean="0">
                <a:ln>
                  <a:noFill/>
                </a:ln>
                <a:solidFill>
                  <a:schemeClr val="bg1"/>
                </a:solidFill>
                <a:effectLst/>
                <a:uLnTx/>
                <a:uFillTx/>
                <a:latin typeface="+mj-lt"/>
                <a:ea typeface="+mj-ea"/>
                <a:cs typeface="+mj-cs"/>
              </a:rPr>
              <a:t>ESCENARIO POST-TRATAMIENTO</a:t>
            </a:r>
            <a:endParaRPr kumimoji="0" lang="es-ES" sz="32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4" name="Picture 2"/>
          <p:cNvPicPr>
            <a:picLocks noChangeAspect="1" noChangeArrowheads="1"/>
          </p:cNvPicPr>
          <p:nvPr/>
        </p:nvPicPr>
        <p:blipFill>
          <a:blip r:embed="rId3"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POST-TRATAMIENTO</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615553"/>
          </a:xfrm>
          <a:prstGeom prst="rect">
            <a:avLst/>
          </a:prstGeom>
          <a:noFill/>
        </p:spPr>
        <p:txBody>
          <a:bodyPr wrap="square" rtlCol="0">
            <a:spAutoFit/>
          </a:bodyPr>
          <a:lstStyle/>
          <a:p>
            <a:r>
              <a:rPr lang="es-ES" b="1" dirty="0" smtClean="0"/>
              <a:t>Tabla 2D: </a:t>
            </a:r>
            <a:r>
              <a:rPr lang="es-ES" sz="1600" dirty="0" smtClean="0"/>
              <a:t>Recomendaciones de conductas en seguimiento de los casos de resultado de resultado diagnóstico de 2ª fase de cribado</a:t>
            </a:r>
          </a:p>
          <a:p>
            <a:r>
              <a:rPr lang="es-ES" sz="1600" dirty="0" smtClean="0"/>
              <a:t>  </a:t>
            </a:r>
            <a:r>
              <a:rPr lang="es-ES" sz="1600" b="1" dirty="0" smtClean="0"/>
              <a:t>CIN2 o CIN 3 tras la realización de tratamiento.</a:t>
            </a:r>
            <a:endParaRPr lang="es-ES" sz="1600" b="1" dirty="0"/>
          </a:p>
        </p:txBody>
      </p:sp>
      <p:graphicFrame>
        <p:nvGraphicFramePr>
          <p:cNvPr id="15" name="14 Tabla"/>
          <p:cNvGraphicFramePr>
            <a:graphicFrameLocks noGrp="1"/>
          </p:cNvGraphicFramePr>
          <p:nvPr>
            <p:extLst>
              <p:ext uri="{D42A27DB-BD31-4B8C-83A1-F6EECF244321}">
                <p14:modId xmlns:p14="http://schemas.microsoft.com/office/powerpoint/2010/main" xmlns="" val="3976058592"/>
              </p:ext>
            </p:extLst>
          </p:nvPr>
        </p:nvGraphicFramePr>
        <p:xfrm>
          <a:off x="504824" y="1714498"/>
          <a:ext cx="9901920" cy="2800440"/>
        </p:xfrm>
        <a:graphic>
          <a:graphicData uri="http://schemas.openxmlformats.org/drawingml/2006/table">
            <a:tbl>
              <a:tblPr/>
              <a:tblGrid>
                <a:gridCol w="989853"/>
                <a:gridCol w="989853"/>
                <a:gridCol w="1979705"/>
                <a:gridCol w="1739204"/>
                <a:gridCol w="1808501"/>
                <a:gridCol w="2394804"/>
              </a:tblGrid>
              <a:tr h="641823">
                <a:tc>
                  <a:txBody>
                    <a:bodyPr/>
                    <a:lstStyle/>
                    <a:p>
                      <a:pPr algn="ctr" fontAlgn="base">
                        <a:lnSpc>
                          <a:spcPct val="107000"/>
                        </a:lnSpc>
                        <a:spcAft>
                          <a:spcPts val="0"/>
                        </a:spcAft>
                      </a:pPr>
                      <a:r>
                        <a:rPr lang="es-ES" sz="1000" b="1" dirty="0" smtClean="0">
                          <a:latin typeface="Tw Cen MT"/>
                          <a:ea typeface="Tw Cen MT"/>
                          <a:cs typeface="Times New Roman"/>
                        </a:rPr>
                        <a:t>HISTORIA</a:t>
                      </a:r>
                      <a:r>
                        <a:rPr lang="es-ES" sz="1000" b="1" baseline="0" dirty="0" smtClean="0">
                          <a:latin typeface="Tw Cen MT"/>
                          <a:ea typeface="Tw Cen MT"/>
                          <a:cs typeface="Times New Roman"/>
                        </a:rPr>
                        <a:t> DE </a:t>
                      </a:r>
                    </a:p>
                    <a:p>
                      <a:pPr algn="ctr" fontAlgn="base">
                        <a:lnSpc>
                          <a:spcPct val="107000"/>
                        </a:lnSpc>
                        <a:spcAft>
                          <a:spcPts val="0"/>
                        </a:spcAft>
                      </a:pPr>
                      <a:r>
                        <a:rPr lang="es-ES" sz="1000" b="1" baseline="0" dirty="0" smtClean="0">
                          <a:latin typeface="Tw Cen MT"/>
                          <a:ea typeface="Tw Cen MT"/>
                          <a:cs typeface="Times New Roman"/>
                        </a:rPr>
                        <a:t>CIN 2 O CIN3 </a:t>
                      </a:r>
                    </a:p>
                    <a:p>
                      <a:pPr algn="ctr" fontAlgn="base">
                        <a:lnSpc>
                          <a:spcPct val="107000"/>
                        </a:lnSpc>
                        <a:spcAft>
                          <a:spcPts val="0"/>
                        </a:spcAft>
                      </a:pPr>
                      <a:r>
                        <a:rPr lang="es-ES" sz="1000" b="1" baseline="0" dirty="0" smtClean="0">
                          <a:latin typeface="Tw Cen MT"/>
                          <a:ea typeface="Tw Cen MT"/>
                          <a:cs typeface="Times New Roman"/>
                        </a:rPr>
                        <a:t>TRATADA</a:t>
                      </a:r>
                      <a:endParaRPr lang="es-ES" sz="1000" b="1" dirty="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base" latinLnBrk="0" hangingPunct="1">
                        <a:lnSpc>
                          <a:spcPct val="107000"/>
                        </a:lnSpc>
                        <a:spcBef>
                          <a:spcPts val="0"/>
                        </a:spcBef>
                        <a:spcAft>
                          <a:spcPts val="0"/>
                        </a:spcAft>
                        <a:buClrTx/>
                        <a:buSzTx/>
                        <a:buFontTx/>
                        <a:buNone/>
                        <a:tabLst/>
                        <a:defRPr/>
                      </a:pPr>
                      <a:r>
                        <a:rPr lang="es-ES" sz="1000" b="1" kern="150" dirty="0" smtClean="0">
                          <a:solidFill>
                            <a:srgbClr val="000000"/>
                          </a:solidFill>
                          <a:latin typeface="Arial"/>
                          <a:ea typeface="SimSun"/>
                          <a:cs typeface="Times New Roman"/>
                        </a:rPr>
                        <a:t>Resultado VPH seguimiento</a:t>
                      </a:r>
                      <a:endParaRPr lang="es-ES" sz="1050" dirty="0" smtClean="0">
                        <a:latin typeface="Tw Cen MT"/>
                        <a:ea typeface="Tw Cen MT"/>
                        <a:cs typeface="Times New Roman"/>
                      </a:endParaRPr>
                    </a:p>
                    <a:p>
                      <a:pPr algn="ctr" fontAlgn="base">
                        <a:lnSpc>
                          <a:spcPct val="107000"/>
                        </a:lnSpc>
                        <a:spcAft>
                          <a:spcPts val="0"/>
                        </a:spcAft>
                      </a:pPr>
                      <a:endParaRPr lang="es-ES" sz="1000" dirty="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b="1" kern="150">
                          <a:solidFill>
                            <a:srgbClr val="000000"/>
                          </a:solidFill>
                          <a:latin typeface="Arial"/>
                          <a:ea typeface="SimSun"/>
                          <a:cs typeface="Times New Roman"/>
                        </a:rPr>
                        <a:t>Resultado citología se</a:t>
                      </a:r>
                      <a:endParaRPr lang="es-ES" sz="1000">
                        <a:latin typeface="Tw Cen MT"/>
                        <a:ea typeface="Tw Cen MT"/>
                        <a:cs typeface="Times New Roman"/>
                      </a:endParaRPr>
                    </a:p>
                    <a:p>
                      <a:pPr algn="ctr" fontAlgn="base">
                        <a:lnSpc>
                          <a:spcPct val="107000"/>
                        </a:lnSpc>
                        <a:spcAft>
                          <a:spcPts val="0"/>
                        </a:spcAft>
                      </a:pPr>
                      <a:r>
                        <a:rPr lang="es-ES" sz="900" b="1" kern="150">
                          <a:solidFill>
                            <a:srgbClr val="000000"/>
                          </a:solidFill>
                          <a:latin typeface="Arial"/>
                          <a:ea typeface="SimSun"/>
                          <a:cs typeface="Times New Roman"/>
                        </a:rPr>
                        <a:t>guimiento</a:t>
                      </a:r>
                      <a:endParaRPr lang="es-ES" sz="100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dirty="0">
                          <a:solidFill>
                            <a:srgbClr val="000000"/>
                          </a:solidFill>
                          <a:latin typeface="Arial"/>
                          <a:ea typeface="SimSun"/>
                          <a:cs typeface="Times New Roman"/>
                        </a:rPr>
                        <a:t>% riesgo CIN3+ en un año</a:t>
                      </a:r>
                      <a:endParaRPr lang="es-ES" sz="1000" dirty="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 riesgo CIN3+ en 5 años</a:t>
                      </a:r>
                      <a:endParaRPr lang="es-ES" sz="100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dirty="0">
                          <a:solidFill>
                            <a:srgbClr val="000000"/>
                          </a:solidFill>
                          <a:latin typeface="Arial"/>
                          <a:ea typeface="SimSun"/>
                          <a:cs typeface="Times New Roman"/>
                        </a:rPr>
                        <a:t>Conducta recomendada</a:t>
                      </a:r>
                      <a:endParaRPr lang="es-ES" sz="1000" dirty="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375">
                <a:tc rowSpan="6">
                  <a:txBody>
                    <a:bodyPr/>
                    <a:lstStyle/>
                    <a:p>
                      <a:endParaRPr lang="es-ES" dirty="0"/>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3">
                  <a:txBody>
                    <a:bodyPr/>
                    <a:lstStyle/>
                    <a:p>
                      <a:pPr marL="0" marR="0" indent="0" algn="l" defTabSz="914400" rtl="0" eaLnBrk="1" fontAlgn="base" latinLnBrk="0" hangingPunct="1">
                        <a:lnSpc>
                          <a:spcPct val="107000"/>
                        </a:lnSpc>
                        <a:spcBef>
                          <a:spcPts val="0"/>
                        </a:spcBef>
                        <a:spcAft>
                          <a:spcPts val="0"/>
                        </a:spcAft>
                        <a:buClrTx/>
                        <a:buSzTx/>
                        <a:buFontTx/>
                        <a:buNone/>
                        <a:tabLst/>
                        <a:defRPr/>
                      </a:pPr>
                      <a:endParaRPr lang="es-ES" sz="1000" b="1" kern="150" dirty="0" smtClean="0">
                        <a:solidFill>
                          <a:srgbClr val="000000"/>
                        </a:solidFill>
                        <a:latin typeface="Arial"/>
                        <a:ea typeface="SimSun"/>
                        <a:cs typeface="Times New Roman"/>
                      </a:endParaRPr>
                    </a:p>
                    <a:p>
                      <a:pPr marL="0" marR="0" indent="0" algn="ctr" defTabSz="914400" rtl="0" eaLnBrk="1" fontAlgn="base" latinLnBrk="0" hangingPunct="1">
                        <a:lnSpc>
                          <a:spcPct val="107000"/>
                        </a:lnSpc>
                        <a:spcBef>
                          <a:spcPts val="0"/>
                        </a:spcBef>
                        <a:spcAft>
                          <a:spcPts val="0"/>
                        </a:spcAft>
                        <a:buClrTx/>
                        <a:buSzTx/>
                        <a:buFontTx/>
                        <a:buNone/>
                        <a:tabLst/>
                        <a:defRPr/>
                      </a:pPr>
                      <a:r>
                        <a:rPr lang="es-ES" sz="1000" b="1" kern="150" dirty="0" smtClean="0">
                          <a:solidFill>
                            <a:srgbClr val="000000"/>
                          </a:solidFill>
                          <a:latin typeface="Arial"/>
                          <a:ea typeface="SimSun"/>
                          <a:cs typeface="Times New Roman"/>
                        </a:rPr>
                        <a:t>VPH – negativo</a:t>
                      </a:r>
                    </a:p>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43000"/>
                      </a:srgbClr>
                    </a:solidFill>
                  </a:tcPr>
                </a:tc>
                <a:tc>
                  <a:txBody>
                    <a:bodyPr/>
                    <a:lstStyle/>
                    <a:p>
                      <a:pPr fontAlgn="base">
                        <a:lnSpc>
                          <a:spcPct val="107000"/>
                        </a:lnSpc>
                        <a:spcAft>
                          <a:spcPts val="0"/>
                        </a:spcAft>
                      </a:pPr>
                      <a:r>
                        <a:rPr lang="es-ES" sz="900" kern="150">
                          <a:solidFill>
                            <a:srgbClr val="000000"/>
                          </a:solidFill>
                          <a:latin typeface="Arial"/>
                          <a:ea typeface="SimSun"/>
                          <a:cs typeface="Times New Roman"/>
                        </a:rPr>
                        <a:t>Negativo (*)</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0,03</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1,7</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375">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fontAlgn="base">
                        <a:lnSpc>
                          <a:spcPct val="107000"/>
                        </a:lnSpc>
                        <a:spcAft>
                          <a:spcPts val="0"/>
                        </a:spcAft>
                      </a:pPr>
                      <a:r>
                        <a:rPr lang="es-ES" sz="900" kern="150">
                          <a:solidFill>
                            <a:srgbClr val="000000"/>
                          </a:solidFill>
                          <a:latin typeface="Arial"/>
                          <a:ea typeface="SimSun"/>
                          <a:cs typeface="Times New Roman"/>
                        </a:rPr>
                        <a:t>ASC-US / LSIL</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0,75</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3,8</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Seguimiento 1 año</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375">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fontAlgn="base">
                        <a:lnSpc>
                          <a:spcPct val="107000"/>
                        </a:lnSpc>
                        <a:spcAft>
                          <a:spcPts val="0"/>
                        </a:spcAft>
                      </a:pPr>
                      <a:r>
                        <a:rPr lang="es-ES" sz="900" kern="150">
                          <a:solidFill>
                            <a:srgbClr val="000000"/>
                          </a:solidFill>
                          <a:latin typeface="Arial"/>
                          <a:ea typeface="SimSun"/>
                          <a:cs typeface="Times New Roman"/>
                        </a:rPr>
                        <a:t>ASC-H / AGC / HSIL+</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18</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18</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375">
                <a:tc vMerge="1">
                  <a:txBody>
                    <a:bodyPr/>
                    <a:lstStyle/>
                    <a:p>
                      <a:endParaRPr lang="es-ES" dirty="0"/>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3">
                  <a:txBody>
                    <a:bodyPr/>
                    <a:lstStyle/>
                    <a:p>
                      <a:pPr marL="0" marR="0" indent="0" algn="ctr" defTabSz="914400" rtl="0" eaLnBrk="1" fontAlgn="base" latinLnBrk="0" hangingPunct="1">
                        <a:lnSpc>
                          <a:spcPct val="107000"/>
                        </a:lnSpc>
                        <a:spcBef>
                          <a:spcPts val="0"/>
                        </a:spcBef>
                        <a:spcAft>
                          <a:spcPts val="0"/>
                        </a:spcAft>
                        <a:buClrTx/>
                        <a:buSzTx/>
                        <a:buFontTx/>
                        <a:buNone/>
                        <a:tabLst/>
                        <a:defRPr/>
                      </a:pPr>
                      <a:endParaRPr lang="es-ES" sz="1200" b="1" kern="150" dirty="0" smtClean="0">
                        <a:solidFill>
                          <a:srgbClr val="000000"/>
                        </a:solidFill>
                        <a:latin typeface="Arial"/>
                        <a:ea typeface="SimSun"/>
                        <a:cs typeface="Times New Roman"/>
                      </a:endParaRPr>
                    </a:p>
                    <a:p>
                      <a:pPr marL="0" marR="0" indent="0" algn="ctr" defTabSz="914400" rtl="0" eaLnBrk="1" fontAlgn="base" latinLnBrk="0" hangingPunct="1">
                        <a:lnSpc>
                          <a:spcPct val="107000"/>
                        </a:lnSpc>
                        <a:spcBef>
                          <a:spcPts val="0"/>
                        </a:spcBef>
                        <a:spcAft>
                          <a:spcPts val="0"/>
                        </a:spcAft>
                        <a:buClrTx/>
                        <a:buSzTx/>
                        <a:buFontTx/>
                        <a:buNone/>
                        <a:tabLst/>
                        <a:defRPr/>
                      </a:pPr>
                      <a:r>
                        <a:rPr lang="es-ES" sz="1200" b="1" kern="150" dirty="0" smtClean="0">
                          <a:solidFill>
                            <a:srgbClr val="000000"/>
                          </a:solidFill>
                          <a:latin typeface="Arial"/>
                          <a:ea typeface="SimSun"/>
                          <a:cs typeface="Times New Roman"/>
                        </a:rPr>
                        <a:t>VPH – positivo</a:t>
                      </a:r>
                      <a:endParaRPr lang="es-ES" sz="1200" b="1" dirty="0" smtClean="0">
                        <a:latin typeface="Tw Cen MT"/>
                        <a:ea typeface="Tw Cen MT"/>
                        <a:cs typeface="Times New Roman"/>
                      </a:endParaRPr>
                    </a:p>
                    <a:p>
                      <a:pPr algn="ctr" fontAlgn="base">
                        <a:lnSpc>
                          <a:spcPct val="107000"/>
                        </a:lnSpc>
                        <a:spcAft>
                          <a:spcPts val="0"/>
                        </a:spcAft>
                      </a:pPr>
                      <a:endParaRPr lang="es-ES" sz="1200" b="1"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alpha val="48000"/>
                      </a:srgbClr>
                    </a:solidFill>
                  </a:tcPr>
                </a:tc>
                <a:tc>
                  <a:txBody>
                    <a:bodyPr/>
                    <a:lstStyle/>
                    <a:p>
                      <a:pPr fontAlgn="base">
                        <a:lnSpc>
                          <a:spcPct val="107000"/>
                        </a:lnSpc>
                        <a:spcAft>
                          <a:spcPts val="0"/>
                        </a:spcAft>
                      </a:pPr>
                      <a:r>
                        <a:rPr lang="es-ES" sz="900" kern="150" dirty="0">
                          <a:solidFill>
                            <a:srgbClr val="000000"/>
                          </a:solidFill>
                          <a:latin typeface="Arial"/>
                          <a:ea typeface="SimSun"/>
                          <a:cs typeface="Times New Roman"/>
                        </a:rPr>
                        <a:t>Negativo (*)</a:t>
                      </a: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5,8</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dirty="0">
                          <a:solidFill>
                            <a:srgbClr val="000000"/>
                          </a:solidFill>
                          <a:latin typeface="Arial"/>
                          <a:ea typeface="SimSun"/>
                          <a:cs typeface="Times New Roman"/>
                        </a:rPr>
                        <a:t>12</a:t>
                      </a: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742">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fontAlgn="base">
                        <a:lnSpc>
                          <a:spcPct val="107000"/>
                        </a:lnSpc>
                        <a:spcAft>
                          <a:spcPts val="0"/>
                        </a:spcAft>
                      </a:pPr>
                      <a:r>
                        <a:rPr lang="es-ES" sz="900" kern="150">
                          <a:solidFill>
                            <a:srgbClr val="000000"/>
                          </a:solidFill>
                          <a:latin typeface="Arial"/>
                          <a:ea typeface="SimSun"/>
                          <a:cs typeface="Times New Roman"/>
                        </a:rPr>
                        <a:t>ASC-US / LSIL</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10</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21</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a:solidFill>
                            <a:srgbClr val="000000"/>
                          </a:solidFill>
                          <a:latin typeface="Arial"/>
                          <a:ea typeface="SimSun"/>
                          <a:cs typeface="Times New Roman"/>
                        </a:rPr>
                        <a:t>Colposcopia</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375">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fontAlgn="base">
                        <a:lnSpc>
                          <a:spcPct val="107000"/>
                        </a:lnSpc>
                        <a:spcAft>
                          <a:spcPts val="0"/>
                        </a:spcAft>
                      </a:pPr>
                      <a:r>
                        <a:rPr lang="es-ES" sz="900" kern="150">
                          <a:solidFill>
                            <a:srgbClr val="000000"/>
                          </a:solidFill>
                          <a:latin typeface="Arial"/>
                          <a:ea typeface="SimSun"/>
                          <a:cs typeface="Times New Roman"/>
                        </a:rPr>
                        <a:t>ASC-H / AGC / HSIL+</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53</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kern="150">
                          <a:solidFill>
                            <a:srgbClr val="000000"/>
                          </a:solidFill>
                          <a:latin typeface="Arial"/>
                          <a:ea typeface="SimSun"/>
                          <a:cs typeface="Times New Roman"/>
                        </a:rPr>
                        <a:t>63</a:t>
                      </a:r>
                      <a:endParaRPr lang="es-ES" sz="10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7000"/>
                        </a:lnSpc>
                        <a:spcAft>
                          <a:spcPts val="0"/>
                        </a:spcAft>
                      </a:pPr>
                      <a:r>
                        <a:rPr lang="es-ES" sz="900" kern="150" dirty="0">
                          <a:solidFill>
                            <a:srgbClr val="000000"/>
                          </a:solidFill>
                          <a:latin typeface="Arial"/>
                          <a:ea typeface="SimSun"/>
                          <a:cs typeface="Times New Roman"/>
                        </a:rPr>
                        <a:t>Colposcopia / tratamiento</a:t>
                      </a: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Picture 6" descr="Hospital Edificio Fondo De Dibujos Animados árboles Verdes, Hospital,  Construcción, Verde Imagen de fondo para descarga gratuita"/>
          <p:cNvPicPr>
            <a:picLocks noChangeAspect="1" noChangeArrowheads="1"/>
          </p:cNvPicPr>
          <p:nvPr/>
        </p:nvPicPr>
        <p:blipFill>
          <a:blip r:embed="rId2" cstate="print"/>
          <a:srcRect b="11087"/>
          <a:stretch>
            <a:fillRect/>
          </a:stretch>
        </p:blipFill>
        <p:spPr bwMode="auto">
          <a:xfrm>
            <a:off x="10029372" y="2525486"/>
            <a:ext cx="1669142" cy="1285875"/>
          </a:xfrm>
          <a:prstGeom prst="rect">
            <a:avLst/>
          </a:prstGeom>
          <a:noFill/>
        </p:spPr>
      </p:pic>
      <p:sp>
        <p:nvSpPr>
          <p:cNvPr id="3" name="CuadroTexto 2"/>
          <p:cNvSpPr txBox="1"/>
          <p:nvPr/>
        </p:nvSpPr>
        <p:spPr>
          <a:xfrm rot="16200000">
            <a:off x="-74096" y="2982428"/>
            <a:ext cx="2160564" cy="923330"/>
          </a:xfrm>
          <a:prstGeom prst="rect">
            <a:avLst/>
          </a:prstGeom>
          <a:solidFill>
            <a:srgbClr val="FF0000">
              <a:alpha val="46000"/>
            </a:srgbClr>
          </a:solidFill>
        </p:spPr>
        <p:txBody>
          <a:bodyPr wrap="square" rtlCol="0">
            <a:spAutoFit/>
          </a:bodyPr>
          <a:lstStyle/>
          <a:p>
            <a:pPr algn="ctr"/>
            <a:r>
              <a:rPr lang="es-ES" dirty="0" smtClean="0"/>
              <a:t> </a:t>
            </a:r>
          </a:p>
          <a:p>
            <a:pPr algn="ctr"/>
            <a:r>
              <a:rPr lang="es-ES" b="1" dirty="0" smtClean="0">
                <a:solidFill>
                  <a:schemeClr val="bg1"/>
                </a:solidFill>
              </a:rPr>
              <a:t>CIN 2 o CIN 3</a:t>
            </a:r>
          </a:p>
          <a:p>
            <a:pPr algn="ctr"/>
            <a:endParaRPr lang="es-ES" b="1" dirty="0">
              <a:solidFill>
                <a:schemeClr val="bg1"/>
              </a:solidFill>
            </a:endParaRPr>
          </a:p>
        </p:txBody>
      </p:sp>
      <p:sp>
        <p:nvSpPr>
          <p:cNvPr id="6" name="CuadroTexto 5"/>
          <p:cNvSpPr txBox="1"/>
          <p:nvPr/>
        </p:nvSpPr>
        <p:spPr>
          <a:xfrm>
            <a:off x="771525" y="5231823"/>
            <a:ext cx="8763040" cy="923330"/>
          </a:xfrm>
          <a:prstGeom prst="rect">
            <a:avLst/>
          </a:prstGeom>
          <a:solidFill>
            <a:srgbClr val="FFC000">
              <a:alpha val="36000"/>
            </a:srgbClr>
          </a:solidFill>
          <a:effectLst>
            <a:outerShdw blurRad="50800" dist="38100" dir="2700000" algn="tl" rotWithShape="0">
              <a:prstClr val="black">
                <a:alpha val="40000"/>
              </a:prstClr>
            </a:outerShdw>
          </a:effectLst>
        </p:spPr>
        <p:txBody>
          <a:bodyPr wrap="none" rtlCol="0">
            <a:spAutoFit/>
          </a:bodyPr>
          <a:lstStyle/>
          <a:p>
            <a:pPr algn="just"/>
            <a:r>
              <a:rPr lang="es-ES" b="1" dirty="0"/>
              <a:t>¿Qué pacientes se incluyen en este manejo</a:t>
            </a:r>
            <a:r>
              <a:rPr lang="es-ES" b="1" dirty="0" smtClean="0"/>
              <a:t>?</a:t>
            </a:r>
            <a:endParaRPr lang="es-ES" dirty="0"/>
          </a:p>
          <a:p>
            <a:pPr algn="just"/>
            <a:r>
              <a:rPr lang="es-ES" dirty="0"/>
              <a:t>Pacientes tratadas por CIN3 (CIN2), independientemente del resultado de los test iniciales.  </a:t>
            </a:r>
          </a:p>
          <a:p>
            <a:endParaRPr lang="es-ES" dirty="0"/>
          </a:p>
        </p:txBody>
      </p:sp>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970" y="0"/>
            <a:ext cx="5528310" cy="537844"/>
          </a:xfrm>
          <a:solidFill>
            <a:schemeClr val="accent5">
              <a:lumMod val="60000"/>
              <a:lumOff val="40000"/>
            </a:schemeClr>
          </a:solidFill>
        </p:spPr>
        <p:txBody>
          <a:bodyPr>
            <a:normAutofit/>
          </a:bodyPr>
          <a:lstStyle/>
          <a:p>
            <a:r>
              <a:rPr lang="es-ES" sz="3200" b="1" dirty="0" smtClean="0">
                <a:solidFill>
                  <a:schemeClr val="bg1"/>
                </a:solidFill>
              </a:rPr>
              <a:t>ESCENARIO POST-TRATAMIENTO</a:t>
            </a:r>
          </a:p>
        </p:txBody>
      </p:sp>
      <p:sp>
        <p:nvSpPr>
          <p:cNvPr id="4" name="CuadroTexto 5"/>
          <p:cNvSpPr txBox="1"/>
          <p:nvPr/>
        </p:nvSpPr>
        <p:spPr>
          <a:xfrm>
            <a:off x="692727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9" name="8 CuadroTexto"/>
          <p:cNvSpPr txBox="1"/>
          <p:nvPr/>
        </p:nvSpPr>
        <p:spPr>
          <a:xfrm>
            <a:off x="140970" y="6365557"/>
            <a:ext cx="10158550" cy="492443"/>
          </a:xfrm>
          <a:prstGeom prst="rect">
            <a:avLst/>
          </a:prstGeom>
          <a:noFill/>
        </p:spPr>
        <p:txBody>
          <a:bodyPr wrap="none" rtlCol="0">
            <a:spAutoFit/>
          </a:bodyPr>
          <a:lstStyle/>
          <a:p>
            <a:r>
              <a:rPr lang="es-ES" sz="800" dirty="0" smtClean="0"/>
              <a:t>Adaptado de </a:t>
            </a:r>
            <a:r>
              <a:rPr lang="es-ES" sz="800" dirty="0" err="1" smtClean="0"/>
              <a:t>Egemen</a:t>
            </a:r>
            <a:r>
              <a:rPr lang="es-ES" sz="800" dirty="0" smtClean="0"/>
              <a:t> et al. </a:t>
            </a:r>
            <a:r>
              <a:rPr lang="en-US" sz="800" dirty="0" smtClean="0"/>
              <a:t>Risk Estimates Supporting the 2019 ASCCP Risk-Based Management Consensus Guidelines, Journal of Lower Genital Tract Disease: April 2020 - Volume 24 - Issue 2 - p 132-143 </a:t>
            </a:r>
            <a:r>
              <a:rPr lang="en-US" sz="800" dirty="0" err="1" smtClean="0"/>
              <a:t>doi</a:t>
            </a:r>
            <a:r>
              <a:rPr lang="en-US" sz="800" dirty="0" smtClean="0"/>
              <a:t>: 10.1097/LGT.0000000000000529</a:t>
            </a:r>
            <a:endParaRPr lang="es-ES" sz="800" dirty="0" smtClean="0"/>
          </a:p>
          <a:p>
            <a:endParaRPr lang="es-ES" dirty="0"/>
          </a:p>
        </p:txBody>
      </p:sp>
      <p:sp>
        <p:nvSpPr>
          <p:cNvPr id="12" name="11 CuadroTexto"/>
          <p:cNvSpPr txBox="1"/>
          <p:nvPr/>
        </p:nvSpPr>
        <p:spPr>
          <a:xfrm>
            <a:off x="41751" y="594360"/>
            <a:ext cx="12150249" cy="1107996"/>
          </a:xfrm>
          <a:prstGeom prst="rect">
            <a:avLst/>
          </a:prstGeom>
          <a:noFill/>
        </p:spPr>
        <p:txBody>
          <a:bodyPr wrap="square" rtlCol="0">
            <a:spAutoFit/>
          </a:bodyPr>
          <a:lstStyle/>
          <a:p>
            <a:pPr fontAlgn="base"/>
            <a:r>
              <a:rPr lang="es-ES" b="1" dirty="0" smtClean="0"/>
              <a:t>Tabla 2E: SEGUIMIENTO A LARGO PLAZO </a:t>
            </a:r>
            <a:r>
              <a:rPr lang="es-ES" sz="1600" dirty="0" smtClean="0"/>
              <a:t>de aquellas mujeres que </a:t>
            </a:r>
            <a:r>
              <a:rPr lang="es-ES" sz="1600" b="1" dirty="0" smtClean="0"/>
              <a:t>tuvieron un resultado de 2ª fase de cribado CIN2 o CIN 3 </a:t>
            </a:r>
            <a:r>
              <a:rPr lang="es-ES" sz="1600" dirty="0" smtClean="0"/>
              <a:t>tras la realización de tratamiento.</a:t>
            </a:r>
          </a:p>
          <a:p>
            <a:pPr fontAlgn="base"/>
            <a:r>
              <a:rPr lang="es-ES" sz="1600" dirty="0" smtClean="0"/>
              <a:t> </a:t>
            </a:r>
          </a:p>
          <a:p>
            <a:r>
              <a:rPr lang="es-ES" sz="1600" b="1" dirty="0" smtClean="0"/>
              <a:t>.</a:t>
            </a:r>
            <a:endParaRPr lang="es-ES" sz="1600" b="1" dirty="0"/>
          </a:p>
        </p:txBody>
      </p:sp>
      <p:graphicFrame>
        <p:nvGraphicFramePr>
          <p:cNvPr id="13" name="12 Tabla"/>
          <p:cNvGraphicFramePr>
            <a:graphicFrameLocks noGrp="1"/>
          </p:cNvGraphicFramePr>
          <p:nvPr>
            <p:extLst>
              <p:ext uri="{D42A27DB-BD31-4B8C-83A1-F6EECF244321}">
                <p14:modId xmlns:p14="http://schemas.microsoft.com/office/powerpoint/2010/main" xmlns="" val="511582912"/>
              </p:ext>
            </p:extLst>
          </p:nvPr>
        </p:nvGraphicFramePr>
        <p:xfrm>
          <a:off x="1127760" y="1691640"/>
          <a:ext cx="9753601" cy="2926080"/>
        </p:xfrm>
        <a:graphic>
          <a:graphicData uri="http://schemas.openxmlformats.org/drawingml/2006/table">
            <a:tbl>
              <a:tblPr/>
              <a:tblGrid>
                <a:gridCol w="1625135"/>
                <a:gridCol w="1625135"/>
                <a:gridCol w="1625135"/>
                <a:gridCol w="1427710"/>
                <a:gridCol w="1484596"/>
                <a:gridCol w="1965890"/>
              </a:tblGrid>
              <a:tr h="874592">
                <a:tc>
                  <a:txBody>
                    <a:bodyPr/>
                    <a:lstStyle/>
                    <a:p>
                      <a:pPr algn="ctr" fontAlgn="base">
                        <a:lnSpc>
                          <a:spcPct val="107000"/>
                        </a:lnSpc>
                        <a:spcAft>
                          <a:spcPts val="0"/>
                        </a:spcAft>
                      </a:pPr>
                      <a:r>
                        <a:rPr lang="es-ES" sz="1400" b="1" dirty="0" smtClean="0">
                          <a:latin typeface="Tw Cen MT"/>
                          <a:ea typeface="Tw Cen MT"/>
                          <a:cs typeface="Times New Roman"/>
                        </a:rPr>
                        <a:t>Historia</a:t>
                      </a:r>
                    </a:p>
                    <a:p>
                      <a:pPr algn="ctr" fontAlgn="base">
                        <a:lnSpc>
                          <a:spcPct val="107000"/>
                        </a:lnSpc>
                        <a:spcAft>
                          <a:spcPts val="0"/>
                        </a:spcAft>
                      </a:pPr>
                      <a:r>
                        <a:rPr lang="es-ES" sz="1400" b="1" dirty="0" smtClean="0">
                          <a:latin typeface="Tw Cen MT"/>
                          <a:ea typeface="Tw Cen MT"/>
                          <a:cs typeface="Times New Roman"/>
                        </a:rPr>
                        <a:t>CIN 2-3 tratado</a:t>
                      </a:r>
                    </a:p>
                    <a:p>
                      <a:pPr algn="ctr" fontAlgn="base">
                        <a:lnSpc>
                          <a:spcPct val="107000"/>
                        </a:lnSpc>
                        <a:spcAft>
                          <a:spcPts val="0"/>
                        </a:spcAft>
                      </a:pPr>
                      <a:endParaRPr lang="es-ES" sz="1000" dirty="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dirty="0">
                          <a:solidFill>
                            <a:srgbClr val="000000"/>
                          </a:solidFill>
                          <a:latin typeface="Arial"/>
                          <a:ea typeface="SimSun"/>
                          <a:cs typeface="Times New Roman"/>
                        </a:rPr>
                        <a:t>Antecedentes de </a:t>
                      </a:r>
                      <a:r>
                        <a:rPr lang="es-ES" sz="900" b="1" kern="150" dirty="0" err="1">
                          <a:solidFill>
                            <a:srgbClr val="000000"/>
                          </a:solidFill>
                          <a:latin typeface="Arial"/>
                          <a:ea typeface="SimSun"/>
                          <a:cs typeface="Times New Roman"/>
                        </a:rPr>
                        <a:t>cotest</a:t>
                      </a:r>
                      <a:r>
                        <a:rPr lang="es-ES" sz="900" b="1" kern="150" dirty="0">
                          <a:solidFill>
                            <a:srgbClr val="000000"/>
                          </a:solidFill>
                          <a:latin typeface="Arial"/>
                          <a:ea typeface="SimSun"/>
                          <a:cs typeface="Times New Roman"/>
                        </a:rPr>
                        <a:t> o test de VPH negativo</a:t>
                      </a:r>
                      <a:endParaRPr lang="es-ES" sz="1000" dirty="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Resultado de seguimiento actual</a:t>
                      </a:r>
                      <a:endParaRPr lang="es-ES" sz="100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 riesgo CIN3+ en un año</a:t>
                      </a:r>
                      <a:endParaRPr lang="es-ES" sz="100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 riesgo CIN3+ en 5 años</a:t>
                      </a:r>
                      <a:endParaRPr lang="es-ES" sz="100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0"/>
                        </a:spcAft>
                      </a:pPr>
                      <a:r>
                        <a:rPr lang="es-ES" sz="900" b="1" kern="150">
                          <a:solidFill>
                            <a:srgbClr val="000000"/>
                          </a:solidFill>
                          <a:latin typeface="Arial"/>
                          <a:ea typeface="SimSun"/>
                          <a:cs typeface="Times New Roman"/>
                        </a:rPr>
                        <a:t>Conducta recomendada</a:t>
                      </a:r>
                      <a:endParaRPr lang="es-ES" sz="1000">
                        <a:latin typeface="Tw Cen MT"/>
                        <a:ea typeface="Tw Cen MT"/>
                        <a:cs typeface="Times New Roman"/>
                      </a:endParaRPr>
                    </a:p>
                  </a:txBody>
                  <a:tcPr marL="30661" marR="30661" marT="30661" marB="306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872">
                <a:tc rowSpan="4">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fontAlgn="base">
                        <a:lnSpc>
                          <a:spcPct val="107000"/>
                        </a:lnSpc>
                        <a:spcAft>
                          <a:spcPts val="0"/>
                        </a:spcAft>
                      </a:pPr>
                      <a:r>
                        <a:rPr lang="es-ES" sz="1400" kern="150" dirty="0" err="1">
                          <a:solidFill>
                            <a:srgbClr val="000000"/>
                          </a:solidFill>
                          <a:latin typeface="Arial"/>
                          <a:ea typeface="SimSun"/>
                          <a:cs typeface="Times New Roman"/>
                        </a:rPr>
                        <a:t>Cotest</a:t>
                      </a:r>
                      <a:r>
                        <a:rPr lang="es-ES" sz="1400" kern="150" dirty="0">
                          <a:solidFill>
                            <a:srgbClr val="000000"/>
                          </a:solidFill>
                          <a:latin typeface="Arial"/>
                          <a:ea typeface="SimSun"/>
                          <a:cs typeface="Times New Roman"/>
                        </a:rPr>
                        <a:t> negativo </a:t>
                      </a:r>
                      <a:r>
                        <a:rPr lang="es-ES" sz="1400" kern="150" dirty="0">
                          <a:solidFill>
                            <a:srgbClr val="000000"/>
                          </a:solidFill>
                          <a:latin typeface="Arial"/>
                          <a:ea typeface="Liberation Serif"/>
                          <a:cs typeface="Times New Roman"/>
                        </a:rPr>
                        <a:t>× 1</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fontAlgn="base">
                        <a:lnSpc>
                          <a:spcPct val="107000"/>
                        </a:lnSpc>
                        <a:spcAft>
                          <a:spcPts val="0"/>
                        </a:spcAft>
                      </a:pPr>
                      <a:r>
                        <a:rPr lang="es-ES" sz="1400" kern="150" dirty="0" err="1">
                          <a:solidFill>
                            <a:srgbClr val="000000"/>
                          </a:solidFill>
                          <a:latin typeface="Arial"/>
                          <a:ea typeface="SimSun"/>
                          <a:cs typeface="Times New Roman"/>
                        </a:rPr>
                        <a:t>Cotest</a:t>
                      </a:r>
                      <a:r>
                        <a:rPr lang="es-ES" sz="1400" kern="150" dirty="0">
                          <a:solidFill>
                            <a:srgbClr val="000000"/>
                          </a:solidFill>
                          <a:latin typeface="Arial"/>
                          <a:ea typeface="SimSun"/>
                          <a:cs typeface="Times New Roman"/>
                        </a:rPr>
                        <a:t> negativo</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0,00</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0,68</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rowSpan="2">
                  <a:txBody>
                    <a:bodyPr/>
                    <a:lstStyle/>
                    <a:p>
                      <a:pPr algn="ctr" fontAlgn="base">
                        <a:lnSpc>
                          <a:spcPct val="107000"/>
                        </a:lnSpc>
                        <a:spcAft>
                          <a:spcPts val="0"/>
                        </a:spcAft>
                      </a:pPr>
                      <a:endParaRPr lang="es-ES" sz="1400" b="1" kern="150" dirty="0" smtClean="0">
                        <a:solidFill>
                          <a:srgbClr val="000000"/>
                        </a:solidFill>
                        <a:latin typeface="Arial"/>
                        <a:ea typeface="SimSun"/>
                        <a:cs typeface="Times New Roman"/>
                      </a:endParaRPr>
                    </a:p>
                    <a:p>
                      <a:pPr algn="ctr" fontAlgn="base">
                        <a:lnSpc>
                          <a:spcPct val="107000"/>
                        </a:lnSpc>
                        <a:spcAft>
                          <a:spcPts val="0"/>
                        </a:spcAft>
                      </a:pPr>
                      <a:r>
                        <a:rPr lang="es-ES" sz="1400" b="1" kern="150" dirty="0" smtClean="0">
                          <a:solidFill>
                            <a:srgbClr val="000000"/>
                          </a:solidFill>
                          <a:latin typeface="Arial"/>
                          <a:ea typeface="SimSun"/>
                          <a:cs typeface="Times New Roman"/>
                        </a:rPr>
                        <a:t>Seguimiento </a:t>
                      </a:r>
                      <a:r>
                        <a:rPr lang="es-ES" sz="1400" b="1" kern="150" dirty="0">
                          <a:solidFill>
                            <a:srgbClr val="000000"/>
                          </a:solidFill>
                          <a:latin typeface="Arial"/>
                          <a:ea typeface="SimSun"/>
                          <a:cs typeface="Times New Roman"/>
                        </a:rPr>
                        <a:t>1 </a:t>
                      </a:r>
                      <a:r>
                        <a:rPr lang="es-ES" sz="1400" b="1" kern="150" dirty="0" smtClean="0">
                          <a:solidFill>
                            <a:srgbClr val="000000"/>
                          </a:solidFill>
                          <a:latin typeface="Arial"/>
                          <a:ea typeface="SimSun"/>
                          <a:cs typeface="Times New Roman"/>
                        </a:rPr>
                        <a:t>año</a:t>
                      </a:r>
                      <a:endParaRPr lang="es-ES" sz="1400" b="1"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r>
              <a:tr h="512872">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fontAlgn="base">
                        <a:lnSpc>
                          <a:spcPct val="107000"/>
                        </a:lnSpc>
                        <a:spcAft>
                          <a:spcPts val="0"/>
                        </a:spcAft>
                      </a:pPr>
                      <a:r>
                        <a:rPr lang="es-ES" sz="1400" kern="150">
                          <a:solidFill>
                            <a:srgbClr val="000000"/>
                          </a:solidFill>
                          <a:latin typeface="Arial"/>
                          <a:ea typeface="SimSun"/>
                          <a:cs typeface="Times New Roman"/>
                        </a:rPr>
                        <a:t>VPH negativo </a:t>
                      </a:r>
                      <a:r>
                        <a:rPr lang="es-ES" sz="1400" kern="150">
                          <a:solidFill>
                            <a:srgbClr val="000000"/>
                          </a:solidFill>
                          <a:latin typeface="Arial"/>
                          <a:ea typeface="Liberation Serif"/>
                          <a:cs typeface="Times New Roman"/>
                        </a:rPr>
                        <a:t>× 1</a:t>
                      </a:r>
                      <a:endParaRPr lang="es-ES" sz="14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fontAlgn="base">
                        <a:lnSpc>
                          <a:spcPct val="107000"/>
                        </a:lnSpc>
                        <a:spcAft>
                          <a:spcPts val="0"/>
                        </a:spcAft>
                      </a:pPr>
                      <a:r>
                        <a:rPr lang="es-ES" sz="1400" kern="150">
                          <a:solidFill>
                            <a:srgbClr val="000000"/>
                          </a:solidFill>
                          <a:latin typeface="Arial"/>
                          <a:ea typeface="SimSun"/>
                          <a:cs typeface="Times New Roman"/>
                        </a:rPr>
                        <a:t>HPV negativo</a:t>
                      </a:r>
                      <a:endParaRPr lang="es-ES" sz="140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0,05</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0,91</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alpha val="59000"/>
                      </a:schemeClr>
                    </a:solidFill>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872">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44000"/>
                      </a:schemeClr>
                    </a:solidFill>
                  </a:tcPr>
                </a:tc>
                <a:tc>
                  <a:txBody>
                    <a:bodyPr/>
                    <a:lstStyle/>
                    <a:p>
                      <a:pPr fontAlgn="base">
                        <a:lnSpc>
                          <a:spcPct val="107000"/>
                        </a:lnSpc>
                        <a:spcAft>
                          <a:spcPts val="0"/>
                        </a:spcAft>
                      </a:pPr>
                      <a:r>
                        <a:rPr lang="es-ES" sz="1400" kern="150" dirty="0" err="1">
                          <a:solidFill>
                            <a:srgbClr val="000000"/>
                          </a:solidFill>
                          <a:latin typeface="Arial"/>
                          <a:ea typeface="SimSun"/>
                          <a:cs typeface="Times New Roman"/>
                        </a:rPr>
                        <a:t>Cotest</a:t>
                      </a:r>
                      <a:r>
                        <a:rPr lang="es-ES" sz="1400" kern="150" dirty="0">
                          <a:solidFill>
                            <a:srgbClr val="000000"/>
                          </a:solidFill>
                          <a:latin typeface="Arial"/>
                          <a:ea typeface="SimSun"/>
                          <a:cs typeface="Times New Roman"/>
                        </a:rPr>
                        <a:t> negativo </a:t>
                      </a:r>
                      <a:r>
                        <a:rPr lang="es-ES" sz="1400" kern="150" dirty="0">
                          <a:solidFill>
                            <a:srgbClr val="000000"/>
                          </a:solidFill>
                          <a:latin typeface="Arial"/>
                          <a:ea typeface="Liberation Serif"/>
                          <a:cs typeface="Times New Roman"/>
                        </a:rPr>
                        <a:t>× 2</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44000"/>
                      </a:schemeClr>
                    </a:solidFill>
                  </a:tcPr>
                </a:tc>
                <a:tc>
                  <a:txBody>
                    <a:bodyPr/>
                    <a:lstStyle/>
                    <a:p>
                      <a:pPr fontAlgn="base">
                        <a:lnSpc>
                          <a:spcPct val="107000"/>
                        </a:lnSpc>
                        <a:spcAft>
                          <a:spcPts val="0"/>
                        </a:spcAft>
                      </a:pPr>
                      <a:r>
                        <a:rPr lang="es-ES" sz="1400" kern="150" dirty="0" err="1">
                          <a:solidFill>
                            <a:srgbClr val="000000"/>
                          </a:solidFill>
                          <a:latin typeface="Arial"/>
                          <a:ea typeface="SimSun"/>
                          <a:cs typeface="Times New Roman"/>
                        </a:rPr>
                        <a:t>Cotest</a:t>
                      </a:r>
                      <a:r>
                        <a:rPr lang="es-ES" sz="1400" kern="150" dirty="0">
                          <a:solidFill>
                            <a:srgbClr val="000000"/>
                          </a:solidFill>
                          <a:latin typeface="Arial"/>
                          <a:ea typeface="SimSun"/>
                          <a:cs typeface="Times New Roman"/>
                        </a:rPr>
                        <a:t> negativo</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44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0,00</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44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0,35</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44000"/>
                      </a:schemeClr>
                    </a:solidFill>
                  </a:tcPr>
                </a:tc>
                <a:tc rowSpan="2">
                  <a:txBody>
                    <a:bodyPr/>
                    <a:lstStyle/>
                    <a:p>
                      <a:pPr algn="ctr" fontAlgn="base">
                        <a:lnSpc>
                          <a:spcPct val="107000"/>
                        </a:lnSpc>
                        <a:spcAft>
                          <a:spcPts val="0"/>
                        </a:spcAft>
                      </a:pPr>
                      <a:r>
                        <a:rPr lang="es-ES" sz="1400" b="1" i="0" kern="150" dirty="0">
                          <a:solidFill>
                            <a:srgbClr val="000000"/>
                          </a:solidFill>
                          <a:latin typeface="Arial"/>
                          <a:ea typeface="SimSun"/>
                          <a:cs typeface="Times New Roman"/>
                        </a:rPr>
                        <a:t>Seguimiento 3 </a:t>
                      </a:r>
                      <a:r>
                        <a:rPr lang="es-ES" sz="1400" b="1" i="0" kern="150" dirty="0" smtClean="0">
                          <a:solidFill>
                            <a:srgbClr val="000000"/>
                          </a:solidFill>
                          <a:latin typeface="Arial"/>
                          <a:ea typeface="SimSun"/>
                          <a:cs typeface="Times New Roman"/>
                        </a:rPr>
                        <a:t>años</a:t>
                      </a:r>
                      <a:endParaRPr lang="es-ES" sz="1400" b="1" i="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44000"/>
                      </a:schemeClr>
                    </a:solidFill>
                  </a:tcPr>
                </a:tc>
              </a:tr>
              <a:tr h="512872">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51000"/>
                      </a:schemeClr>
                    </a:solidFill>
                  </a:tcPr>
                </a:tc>
                <a:tc>
                  <a:txBody>
                    <a:bodyPr/>
                    <a:lstStyle/>
                    <a:p>
                      <a:pPr fontAlgn="base">
                        <a:lnSpc>
                          <a:spcPct val="107000"/>
                        </a:lnSpc>
                        <a:spcAft>
                          <a:spcPts val="0"/>
                        </a:spcAft>
                      </a:pPr>
                      <a:r>
                        <a:rPr lang="es-ES" sz="1400" kern="150" dirty="0">
                          <a:solidFill>
                            <a:srgbClr val="000000"/>
                          </a:solidFill>
                          <a:latin typeface="Arial"/>
                          <a:ea typeface="Liberation Serif"/>
                          <a:cs typeface="Times New Roman"/>
                        </a:rPr>
                        <a:t>VPH negativo × 2</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51000"/>
                      </a:schemeClr>
                    </a:solidFill>
                  </a:tcPr>
                </a:tc>
                <a:tc>
                  <a:txBody>
                    <a:bodyPr/>
                    <a:lstStyle/>
                    <a:p>
                      <a:pPr fontAlgn="base">
                        <a:lnSpc>
                          <a:spcPct val="107000"/>
                        </a:lnSpc>
                        <a:spcAft>
                          <a:spcPts val="0"/>
                        </a:spcAft>
                      </a:pPr>
                      <a:r>
                        <a:rPr lang="es-ES" sz="1400" kern="150" dirty="0">
                          <a:solidFill>
                            <a:srgbClr val="000000"/>
                          </a:solidFill>
                          <a:latin typeface="Arial"/>
                          <a:ea typeface="SimSun"/>
                          <a:cs typeface="Times New Roman"/>
                        </a:rPr>
                        <a:t>HPV negativo</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51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0,15</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51000"/>
                      </a:schemeClr>
                    </a:solidFill>
                  </a:tcPr>
                </a:tc>
                <a:tc>
                  <a:txBody>
                    <a:bodyPr/>
                    <a:lstStyle/>
                    <a:p>
                      <a:pPr algn="ctr" fontAlgn="base">
                        <a:lnSpc>
                          <a:spcPct val="107000"/>
                        </a:lnSpc>
                        <a:spcAft>
                          <a:spcPts val="0"/>
                        </a:spcAft>
                      </a:pPr>
                      <a:r>
                        <a:rPr lang="es-ES" sz="1400" kern="150" dirty="0">
                          <a:solidFill>
                            <a:srgbClr val="000000"/>
                          </a:solidFill>
                          <a:latin typeface="Arial"/>
                          <a:ea typeface="SimSun"/>
                          <a:cs typeface="Times New Roman"/>
                        </a:rPr>
                        <a:t>0,44</a:t>
                      </a:r>
                      <a:endParaRPr lang="es-ES" sz="14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alpha val="51000"/>
                      </a:schemeClr>
                    </a:solidFill>
                  </a:tcPr>
                </a:tc>
                <a:tc vMerge="1">
                  <a:txBody>
                    <a:bodyPr/>
                    <a:lstStyle/>
                    <a:p>
                      <a:pPr fontAlgn="base">
                        <a:lnSpc>
                          <a:spcPct val="107000"/>
                        </a:lnSpc>
                        <a:spcAft>
                          <a:spcPts val="0"/>
                        </a:spcAft>
                      </a:pPr>
                      <a:endParaRPr lang="es-ES" sz="1000" dirty="0">
                        <a:latin typeface="Tw Cen MT"/>
                        <a:ea typeface="Tw Cen MT"/>
                        <a:cs typeface="Times New Roman"/>
                      </a:endParaRPr>
                    </a:p>
                  </a:txBody>
                  <a:tcPr marL="30661" marR="30661" marT="30661" marB="30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6" descr="Hospital Edificio Fondo De Dibujos Animados árboles Verdes, Hospital,  Construcción, Verde Imagen de fondo para descarga gratuita"/>
          <p:cNvPicPr>
            <a:picLocks noChangeAspect="1" noChangeArrowheads="1"/>
          </p:cNvPicPr>
          <p:nvPr/>
        </p:nvPicPr>
        <p:blipFill>
          <a:blip r:embed="rId2" cstate="print"/>
          <a:srcRect b="11087"/>
          <a:stretch>
            <a:fillRect/>
          </a:stretch>
        </p:blipFill>
        <p:spPr bwMode="auto">
          <a:xfrm>
            <a:off x="10880544" y="2699658"/>
            <a:ext cx="1122771" cy="864961"/>
          </a:xfrm>
          <a:prstGeom prst="rect">
            <a:avLst/>
          </a:prstGeom>
          <a:noFill/>
        </p:spPr>
      </p:pic>
      <p:sp>
        <p:nvSpPr>
          <p:cNvPr id="8" name="CuadroTexto 7"/>
          <p:cNvSpPr txBox="1"/>
          <p:nvPr/>
        </p:nvSpPr>
        <p:spPr>
          <a:xfrm>
            <a:off x="1840230" y="5058689"/>
            <a:ext cx="7658100" cy="923330"/>
          </a:xfrm>
          <a:prstGeom prst="rect">
            <a:avLst/>
          </a:prstGeom>
          <a:solidFill>
            <a:srgbClr val="FFC000">
              <a:alpha val="30000"/>
            </a:srgbClr>
          </a:solidFill>
          <a:effectLst>
            <a:outerShdw blurRad="76200" dir="13500000" sy="23000" kx="1200000" algn="br" rotWithShape="0">
              <a:prstClr val="black">
                <a:alpha val="20000"/>
              </a:prstClr>
            </a:outerShdw>
          </a:effectLst>
        </p:spPr>
        <p:txBody>
          <a:bodyPr wrap="square" rtlCol="0">
            <a:spAutoFit/>
          </a:bodyPr>
          <a:lstStyle/>
          <a:p>
            <a:r>
              <a:rPr lang="es-ES" b="1" dirty="0"/>
              <a:t>Qué pacientes se incluyen en este manejo?</a:t>
            </a:r>
            <a:endParaRPr lang="es-ES" dirty="0"/>
          </a:p>
          <a:p>
            <a:r>
              <a:rPr lang="es-ES" dirty="0"/>
              <a:t>Pacientes tratadas por CIN3 (CIN2), en seguimiento.  </a:t>
            </a:r>
          </a:p>
          <a:p>
            <a:endParaRPr lang="es-ES" dirty="0"/>
          </a:p>
        </p:txBody>
      </p:sp>
      <p:sp>
        <p:nvSpPr>
          <p:cNvPr id="10" name="CuadroTexto 2"/>
          <p:cNvSpPr txBox="1"/>
          <p:nvPr/>
        </p:nvSpPr>
        <p:spPr>
          <a:xfrm rot="16200000">
            <a:off x="938912" y="2745194"/>
            <a:ext cx="1965960" cy="1631216"/>
          </a:xfrm>
          <a:prstGeom prst="rect">
            <a:avLst/>
          </a:prstGeom>
          <a:solidFill>
            <a:srgbClr val="FF0000">
              <a:alpha val="46000"/>
            </a:srgbClr>
          </a:solidFill>
        </p:spPr>
        <p:txBody>
          <a:bodyPr wrap="square" rtlCol="0">
            <a:spAutoFit/>
          </a:bodyPr>
          <a:lstStyle/>
          <a:p>
            <a:pPr algn="ctr"/>
            <a:r>
              <a:rPr lang="es-ES" sz="1600" dirty="0" smtClean="0"/>
              <a:t> </a:t>
            </a:r>
          </a:p>
          <a:p>
            <a:pPr algn="ctr"/>
            <a:endParaRPr lang="es-ES" sz="1600" b="1" dirty="0" smtClean="0">
              <a:solidFill>
                <a:schemeClr val="bg1"/>
              </a:solidFill>
            </a:endParaRPr>
          </a:p>
          <a:p>
            <a:pPr algn="ctr"/>
            <a:r>
              <a:rPr lang="es-ES" sz="1600" b="1" dirty="0" smtClean="0">
                <a:solidFill>
                  <a:schemeClr val="bg1"/>
                </a:solidFill>
              </a:rPr>
              <a:t>CIN 2 o CIN 3</a:t>
            </a:r>
          </a:p>
          <a:p>
            <a:pPr algn="ctr"/>
            <a:endParaRPr lang="es-ES" sz="1600" b="1" dirty="0" smtClean="0">
              <a:solidFill>
                <a:schemeClr val="bg1"/>
              </a:solidFill>
            </a:endParaRPr>
          </a:p>
          <a:p>
            <a:pPr algn="ctr"/>
            <a:endParaRPr lang="es-ES" sz="1600" b="1" dirty="0" smtClean="0">
              <a:solidFill>
                <a:schemeClr val="bg1"/>
              </a:solidFill>
            </a:endParaRPr>
          </a:p>
          <a:p>
            <a:pPr algn="ctr"/>
            <a:endParaRPr lang="es-ES" sz="2000" b="1" dirty="0">
              <a:solidFill>
                <a:schemeClr val="bg1"/>
              </a:solidFill>
            </a:endParaRPr>
          </a:p>
        </p:txBody>
      </p:sp>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ersona cansada: vectores, gráficos, imágenes vectoriales | Depositphotos®"/>
          <p:cNvPicPr>
            <a:picLocks noChangeAspect="1" noChangeArrowheads="1"/>
          </p:cNvPicPr>
          <p:nvPr/>
        </p:nvPicPr>
        <p:blipFill>
          <a:blip r:embed="rId2" cstate="print"/>
          <a:srcRect/>
          <a:stretch>
            <a:fillRect/>
          </a:stretch>
        </p:blipFill>
        <p:spPr bwMode="auto">
          <a:xfrm>
            <a:off x="1026937" y="564444"/>
            <a:ext cx="4735690" cy="47356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9938" name="Picture 2" descr="Políticos dormidos: un meme internacional que llega a España | Verne EL PAÍS"/>
          <p:cNvPicPr>
            <a:picLocks noChangeAspect="1" noChangeArrowheads="1"/>
          </p:cNvPicPr>
          <p:nvPr/>
        </p:nvPicPr>
        <p:blipFill>
          <a:blip r:embed="rId3" cstate="print"/>
          <a:srcRect/>
          <a:stretch>
            <a:fillRect/>
          </a:stretch>
        </p:blipFill>
        <p:spPr bwMode="auto">
          <a:xfrm>
            <a:off x="7089422" y="1603528"/>
            <a:ext cx="4548124" cy="23814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srcRect l="29868" t="19167" r="12855" b="6250"/>
          <a:stretch>
            <a:fillRect/>
          </a:stretch>
        </p:blipFill>
        <p:spPr bwMode="auto">
          <a:xfrm>
            <a:off x="3689209" y="626534"/>
            <a:ext cx="7452360" cy="5455920"/>
          </a:xfrm>
          <a:prstGeom prst="rect">
            <a:avLst/>
          </a:prstGeom>
          <a:noFill/>
          <a:ln w="9525">
            <a:noFill/>
            <a:miter lim="800000"/>
            <a:headEnd/>
            <a:tailEnd/>
          </a:ln>
        </p:spPr>
      </p:pic>
      <p:pic>
        <p:nvPicPr>
          <p:cNvPr id="24578" name="Picture 2" descr="Doctor Pensando Imágenes y Fotos - 123RF"/>
          <p:cNvPicPr>
            <a:picLocks noChangeAspect="1" noChangeArrowheads="1"/>
          </p:cNvPicPr>
          <p:nvPr/>
        </p:nvPicPr>
        <p:blipFill>
          <a:blip r:embed="rId4" cstate="print"/>
          <a:srcRect/>
          <a:stretch>
            <a:fillRect/>
          </a:stretch>
        </p:blipFill>
        <p:spPr bwMode="auto">
          <a:xfrm>
            <a:off x="0" y="1915885"/>
            <a:ext cx="2764298" cy="3680279"/>
          </a:xfrm>
          <a:prstGeom prst="rect">
            <a:avLst/>
          </a:prstGeom>
          <a:noFill/>
        </p:spPr>
      </p:pic>
      <p:pic>
        <p:nvPicPr>
          <p:cNvPr id="5" name="Imagen 6"/>
          <p:cNvPicPr>
            <a:picLocks noChangeAspect="1"/>
          </p:cNvPicPr>
          <p:nvPr/>
        </p:nvPicPr>
        <p:blipFill>
          <a:blip r:embed="rId5" cstate="print"/>
          <a:srcRect t="3277" r="87938" b="36301"/>
          <a:stretch>
            <a:fillRect/>
          </a:stretch>
        </p:blipFill>
        <p:spPr>
          <a:xfrm>
            <a:off x="3436157" y="747959"/>
            <a:ext cx="7920465" cy="5435782"/>
          </a:xfrm>
          <a:prstGeom prst="rect">
            <a:avLst/>
          </a:prstGeom>
        </p:spPr>
      </p:pic>
      <p:pic>
        <p:nvPicPr>
          <p:cNvPr id="6" name="Picture 2"/>
          <p:cNvPicPr>
            <a:picLocks noChangeAspect="1" noChangeArrowheads="1"/>
          </p:cNvPicPr>
          <p:nvPr/>
        </p:nvPicPr>
        <p:blipFill>
          <a:blip r:embed="rId6"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custDataLst>
      <p:tags r:id="rId1"/>
    </p:custData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down)">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5"/>
                                        </p:tgtEl>
                                        <p:attrNameLst>
                                          <p:attrName>style.visibility</p:attrName>
                                        </p:attrNameLst>
                                      </p:cBhvr>
                                      <p:to>
                                        <p:strVal val="visible"/>
                                      </p:to>
                                    </p:set>
                                    <p:animEffect transition="in" filter="wipe(down)">
                                      <p:cBhvr>
                                        <p:cTn id="12" dur="500"/>
                                        <p:tgtEl>
                                          <p:spTgt spid="1126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831850" y="1709738"/>
            <a:ext cx="10515600" cy="2335789"/>
          </a:xfrm>
        </p:spPr>
        <p:txBody>
          <a:bodyPr/>
          <a:lstStyle/>
          <a:p>
            <a:pPr algn="r"/>
            <a:r>
              <a:rPr lang="es-ES" b="1" dirty="0" smtClean="0">
                <a:solidFill>
                  <a:schemeClr val="tx1">
                    <a:lumMod val="65000"/>
                    <a:lumOff val="35000"/>
                  </a:schemeClr>
                </a:solidFill>
              </a:rPr>
              <a:t>NUEVOS PRINCIPIOS ASCPP 2019</a:t>
            </a:r>
            <a:endParaRPr lang="es-ES" b="1" dirty="0">
              <a:solidFill>
                <a:schemeClr val="tx1">
                  <a:lumMod val="65000"/>
                  <a:lumOff val="35000"/>
                </a:schemeClr>
              </a:solidFill>
            </a:endParaRPr>
          </a:p>
        </p:txBody>
      </p:sp>
      <p:pic>
        <p:nvPicPr>
          <p:cNvPr id="6" name="Imagen 6"/>
          <p:cNvPicPr>
            <a:picLocks noChangeAspect="1"/>
          </p:cNvPicPr>
          <p:nvPr/>
        </p:nvPicPr>
        <p:blipFill>
          <a:blip r:embed="rId2" cstate="print"/>
          <a:stretch>
            <a:fillRect/>
          </a:stretch>
        </p:blipFill>
        <p:spPr>
          <a:xfrm>
            <a:off x="8619462" y="1144399"/>
            <a:ext cx="2349500" cy="466725"/>
          </a:xfrm>
          <a:prstGeom prst="rect">
            <a:avLst/>
          </a:prstGeom>
        </p:spPr>
      </p:pic>
      <p:sp>
        <p:nvSpPr>
          <p:cNvPr id="7"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8"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pic>
        <p:nvPicPr>
          <p:cNvPr id="9" name="Picture 2"/>
          <p:cNvPicPr>
            <a:picLocks noChangeAspect="1" noChangeArrowheads="1"/>
          </p:cNvPicPr>
          <p:nvPr/>
        </p:nvPicPr>
        <p:blipFill>
          <a:blip r:embed="rId3" cstate="print"/>
          <a:srcRect l="26120" t="76666" r="10044" b="15000"/>
          <a:stretch>
            <a:fillRect/>
          </a:stretch>
        </p:blipFill>
        <p:spPr bwMode="auto">
          <a:xfrm>
            <a:off x="0" y="6217920"/>
            <a:ext cx="12192000" cy="640080"/>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p:cNvSpPr txBox="1"/>
          <p:nvPr/>
        </p:nvSpPr>
        <p:spPr>
          <a:xfrm>
            <a:off x="7125533" y="6265889"/>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6" name="CuadroTexto 5"/>
          <p:cNvSpPr txBox="1"/>
          <p:nvPr/>
        </p:nvSpPr>
        <p:spPr>
          <a:xfrm>
            <a:off x="0" y="0"/>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8" name="6 Marcador de contenido"/>
          <p:cNvSpPr txBox="1">
            <a:spLocks/>
          </p:cNvSpPr>
          <p:nvPr/>
        </p:nvSpPr>
        <p:spPr>
          <a:xfrm>
            <a:off x="538527" y="1204423"/>
            <a:ext cx="11183781" cy="4926554"/>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Las recomendaciones se basan en riesgos, no </a:t>
            </a:r>
            <a:r>
              <a:rPr lang="es-ES" sz="2800" b="1" dirty="0" smtClean="0">
                <a:solidFill>
                  <a:schemeClr val="bg1">
                    <a:lumMod val="75000"/>
                  </a:schemeClr>
                </a:solidFill>
              </a:rPr>
              <a:t>SOLO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 los resultados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(riesgo de CIN3+ determinado por la combinación de resultados actuales y la historia previa</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La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colposcopia puede ser diferida en ciertas pacientes</a:t>
            </a: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(repetir el HPV o hacer </a:t>
            </a:r>
            <a:r>
              <a:rPr kumimoji="0" lang="es-ES" sz="2400" b="0" i="0" u="none" strike="noStrike" kern="1200" cap="none" spc="0" normalizeH="0" baseline="0" noProof="0" dirty="0" err="1" smtClean="0">
                <a:ln>
                  <a:noFill/>
                </a:ln>
                <a:solidFill>
                  <a:schemeClr val="bg1">
                    <a:lumMod val="75000"/>
                  </a:schemeClr>
                </a:solidFill>
                <a:effectLst/>
                <a:uLnTx/>
                <a:uFillTx/>
                <a:latin typeface="+mn-lt"/>
                <a:ea typeface="+mn-ea"/>
                <a:cs typeface="+mn-cs"/>
              </a:rPr>
              <a:t>cotest</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al año en pacientes infección por HPV con bajo riesgo de CIN3+ subyacente)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Se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amplía recomendación de tratamiento acelerado</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tratamiento sin biopsias </a:t>
            </a:r>
            <a:r>
              <a:rPr kumimoji="0" lang="es-ES" sz="2800" b="1" i="0" u="none" strike="noStrike" kern="1200" cap="none" spc="0" normalizeH="0" baseline="0" noProof="0" dirty="0" err="1" smtClean="0">
                <a:ln>
                  <a:noFill/>
                </a:ln>
                <a:solidFill>
                  <a:schemeClr val="bg1">
                    <a:lumMod val="75000"/>
                  </a:schemeClr>
                </a:solidFill>
                <a:effectLst/>
                <a:uLnTx/>
                <a:uFillTx/>
                <a:latin typeface="+mn-lt"/>
                <a:ea typeface="+mn-ea"/>
                <a:cs typeface="+mn-cs"/>
              </a:rPr>
              <a:t>colposcópicas</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 previas</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si el riesgo de CIN3+ es ≥ 60% y es aceptable si es del 25-60%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p:txBody>
      </p:sp>
      <p:pic>
        <p:nvPicPr>
          <p:cNvPr id="11" name="Imagen 6"/>
          <p:cNvPicPr>
            <a:picLocks noChangeAspect="1"/>
          </p:cNvPicPr>
          <p:nvPr/>
        </p:nvPicPr>
        <p:blipFill>
          <a:blip r:embed="rId3" cstate="print"/>
          <a:stretch>
            <a:fillRect/>
          </a:stretch>
        </p:blipFill>
        <p:spPr>
          <a:xfrm>
            <a:off x="9548852" y="229999"/>
            <a:ext cx="2349500" cy="466725"/>
          </a:xfrm>
          <a:prstGeom prst="rect">
            <a:avLst/>
          </a:prstGeom>
        </p:spPr>
      </p:pic>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dir="cw">
                                      <p:cBhvr override="childStyle">
                                        <p:cTn id="8" dur="2000" fill="hold"/>
                                        <p:tgtEl>
                                          <p:spTgt spid="8">
                                            <p:txEl>
                                              <p:pRg st="1" end="1"/>
                                            </p:txEl>
                                          </p:spTgt>
                                        </p:tgtEl>
                                        <p:attrNameLst>
                                          <p:attrName>style.color</p:attrName>
                                        </p:attrNameLst>
                                      </p:cBhvr>
                                      <p:to>
                                        <a:srgbClr val="000000"/>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8">
                                            <p:txEl>
                                              <p:pRg st="3" end="3"/>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dir="cw">
                                      <p:cBhvr override="childStyle">
                                        <p:cTn id="14" dur="2000" fill="hold"/>
                                        <p:tgtEl>
                                          <p:spTgt spid="8">
                                            <p:txEl>
                                              <p:pRg st="4" end="4"/>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8">
                                            <p:txEl>
                                              <p:pRg st="6" end="6"/>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dir="cw">
                                      <p:cBhvr override="childStyle">
                                        <p:cTn id="20" dur="2000" fill="hold"/>
                                        <p:tgtEl>
                                          <p:spTgt spid="8">
                                            <p:txEl>
                                              <p:pRg st="7" end="7"/>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p:cNvSpPr txBox="1"/>
          <p:nvPr/>
        </p:nvSpPr>
        <p:spPr>
          <a:xfrm>
            <a:off x="7125533" y="6250898"/>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6" name="CuadroTexto 5"/>
          <p:cNvSpPr txBox="1"/>
          <p:nvPr/>
        </p:nvSpPr>
        <p:spPr>
          <a:xfrm>
            <a:off x="194412" y="6261264"/>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8" name="6 Marcador de contenido"/>
          <p:cNvSpPr txBox="1">
            <a:spLocks/>
          </p:cNvSpPr>
          <p:nvPr/>
        </p:nvSpPr>
        <p:spPr>
          <a:xfrm>
            <a:off x="581025" y="1323975"/>
            <a:ext cx="10672183" cy="4533711"/>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Se debe continuar el seguimiento</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(con test de HPV o </a:t>
            </a:r>
            <a:r>
              <a:rPr kumimoji="0" lang="es-ES" sz="2400" b="0" i="0" u="none" strike="noStrike" kern="1200" cap="none" spc="0" normalizeH="0" baseline="0" noProof="0" dirty="0" err="1" smtClean="0">
                <a:ln>
                  <a:noFill/>
                </a:ln>
                <a:solidFill>
                  <a:schemeClr val="bg1">
                    <a:lumMod val="75000"/>
                  </a:schemeClr>
                </a:solidFill>
                <a:effectLst/>
                <a:uLnTx/>
                <a:uFillTx/>
                <a:latin typeface="+mn-lt"/>
                <a:ea typeface="+mn-ea"/>
                <a:cs typeface="+mn-cs"/>
              </a:rPr>
              <a:t>cotest</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3 años) </a:t>
            </a:r>
            <a:r>
              <a:rPr kumimoji="0" lang="es-ES" sz="2400" b="1" i="0" u="none" strike="noStrike" kern="1200" cap="none" spc="0" normalizeH="0" baseline="0" noProof="0" dirty="0" smtClean="0">
                <a:ln>
                  <a:noFill/>
                </a:ln>
                <a:solidFill>
                  <a:schemeClr val="bg1">
                    <a:lumMod val="75000"/>
                  </a:schemeClr>
                </a:solidFill>
                <a:effectLst/>
                <a:uLnTx/>
                <a:uFillTx/>
                <a:latin typeface="+mn-lt"/>
                <a:ea typeface="+mn-ea"/>
                <a:cs typeface="+mn-cs"/>
              </a:rPr>
              <a:t>durante al menos 25 años</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en pacientes que han sido tratadas por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HSIL, CIN2, CIN3 o AIS</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El seguimiento solo con citología es aceptable solo si el HPV o </a:t>
            </a:r>
            <a:r>
              <a:rPr kumimoji="0" lang="es-ES" sz="2800" b="1" i="0" u="none" strike="noStrike" kern="1200" cap="none" spc="0" normalizeH="0" baseline="0" noProof="0" dirty="0" err="1" smtClean="0">
                <a:ln>
                  <a:noFill/>
                </a:ln>
                <a:solidFill>
                  <a:schemeClr val="bg1">
                    <a:lumMod val="75000"/>
                  </a:schemeClr>
                </a:solidFill>
                <a:effectLst/>
                <a:uLnTx/>
                <a:uFillTx/>
                <a:latin typeface="+mn-lt"/>
                <a:ea typeface="+mn-ea"/>
                <a:cs typeface="+mn-cs"/>
              </a:rPr>
              <a:t>cotest</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 no están disponibles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(La citología es menos sensible que el HPV para la detección de lesiones precancerosas)</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endParaRPr lang="es-ES" sz="2400" dirty="0" smtClean="0">
              <a:solidFill>
                <a:schemeClr val="bg1">
                  <a:lumMod val="75000"/>
                </a:schemeClr>
              </a:solidFill>
            </a:endParaRP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Los test de HPV aprobados por la FDA solo para cribado</a:t>
            </a: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p:txBody>
      </p:sp>
      <p:sp>
        <p:nvSpPr>
          <p:cNvPr id="11" name="3 Título"/>
          <p:cNvSpPr>
            <a:spLocks noGrp="1"/>
          </p:cNvSpPr>
          <p:nvPr>
            <p:ph type="title"/>
          </p:nvPr>
        </p:nvSpPr>
        <p:spPr>
          <a:xfrm>
            <a:off x="748259" y="470056"/>
            <a:ext cx="6716843" cy="699177"/>
          </a:xfrm>
        </p:spPr>
        <p:txBody>
          <a:bodyPr>
            <a:normAutofit fontScale="90000"/>
          </a:bodyPr>
          <a:lstStyle/>
          <a:p>
            <a:r>
              <a:rPr lang="es-ES" sz="4000" dirty="0" smtClean="0"/>
              <a:t>Guías de consenso de la ASCCP</a:t>
            </a:r>
            <a:br>
              <a:rPr lang="es-ES" sz="4000" dirty="0" smtClean="0"/>
            </a:br>
            <a:r>
              <a:rPr lang="es-ES" dirty="0" smtClean="0"/>
              <a:t> </a:t>
            </a:r>
            <a:endParaRPr lang="es-ES" dirty="0"/>
          </a:p>
        </p:txBody>
      </p:sp>
      <p:pic>
        <p:nvPicPr>
          <p:cNvPr id="12" name="Imagen 6"/>
          <p:cNvPicPr>
            <a:picLocks noChangeAspect="1"/>
          </p:cNvPicPr>
          <p:nvPr/>
        </p:nvPicPr>
        <p:blipFill>
          <a:blip r:embed="rId4" cstate="print"/>
          <a:stretch>
            <a:fillRect/>
          </a:stretch>
        </p:blipFill>
        <p:spPr>
          <a:xfrm>
            <a:off x="9548852" y="229999"/>
            <a:ext cx="2349500" cy="466725"/>
          </a:xfrm>
          <a:prstGeom prst="rect">
            <a:avLst/>
          </a:prstGeom>
        </p:spPr>
      </p:pic>
      <p:graphicFrame>
        <p:nvGraphicFramePr>
          <p:cNvPr id="7" name="6 Tabla"/>
          <p:cNvGraphicFramePr>
            <a:graphicFrameLocks noGrp="1"/>
          </p:cNvGraphicFramePr>
          <p:nvPr/>
        </p:nvGraphicFramePr>
        <p:xfrm>
          <a:off x="1582055" y="4057951"/>
          <a:ext cx="8534402" cy="876906"/>
        </p:xfrm>
        <a:graphic>
          <a:graphicData uri="http://schemas.openxmlformats.org/drawingml/2006/table">
            <a:tbl>
              <a:tblPr firstRow="1" bandRow="1">
                <a:tableStyleId>{5C22544A-7EE6-4342-B048-85BDC9FD1C3A}</a:tableStyleId>
              </a:tblPr>
              <a:tblGrid>
                <a:gridCol w="4267201"/>
                <a:gridCol w="4267201"/>
              </a:tblGrid>
              <a:tr h="438453">
                <a:tc>
                  <a:txBody>
                    <a:bodyPr/>
                    <a:lstStyle/>
                    <a:p>
                      <a:pPr algn="ctr"/>
                      <a:r>
                        <a:rPr lang="es-ES" dirty="0" err="1" smtClean="0"/>
                        <a:t>Citologia</a:t>
                      </a:r>
                      <a:r>
                        <a:rPr lang="es-ES" dirty="0" smtClean="0"/>
                        <a:t> 6 meses</a:t>
                      </a:r>
                      <a:r>
                        <a:rPr lang="es-ES" baseline="0" dirty="0" smtClean="0"/>
                        <a:t> </a:t>
                      </a:r>
                      <a:endParaRPr lang="es-ES" dirty="0"/>
                    </a:p>
                  </a:txBody>
                  <a:tcPr/>
                </a:tc>
                <a:tc>
                  <a:txBody>
                    <a:bodyPr/>
                    <a:lstStyle/>
                    <a:p>
                      <a:pPr algn="ctr"/>
                      <a:r>
                        <a:rPr lang="es-ES" dirty="0" smtClean="0"/>
                        <a:t>        TEST</a:t>
                      </a:r>
                      <a:r>
                        <a:rPr lang="es-ES" baseline="0" dirty="0" smtClean="0"/>
                        <a:t> HPV ANUAL </a:t>
                      </a:r>
                      <a:endParaRPr lang="es-ES" dirty="0"/>
                    </a:p>
                  </a:txBody>
                  <a:tcPr/>
                </a:tc>
              </a:tr>
              <a:tr h="438453">
                <a:tc>
                  <a:txBody>
                    <a:bodyPr/>
                    <a:lstStyle/>
                    <a:p>
                      <a:pPr marL="0" algn="ctr" defTabSz="914400" rtl="0" eaLnBrk="1" latinLnBrk="0" hangingPunct="1"/>
                      <a:r>
                        <a:rPr lang="es-ES" sz="1800" b="1" kern="1200" dirty="0" err="1" smtClean="0">
                          <a:solidFill>
                            <a:schemeClr val="lt1"/>
                          </a:solidFill>
                          <a:latin typeface="+mn-lt"/>
                          <a:ea typeface="+mn-ea"/>
                          <a:cs typeface="+mn-cs"/>
                        </a:rPr>
                        <a:t>Citologia</a:t>
                      </a:r>
                      <a:r>
                        <a:rPr lang="es-ES" sz="1800" b="1" kern="1200" dirty="0" smtClean="0">
                          <a:solidFill>
                            <a:schemeClr val="lt1"/>
                          </a:solidFill>
                          <a:latin typeface="+mn-lt"/>
                          <a:ea typeface="+mn-ea"/>
                          <a:cs typeface="+mn-cs"/>
                        </a:rPr>
                        <a:t> anual </a:t>
                      </a:r>
                    </a:p>
                  </a:txBody>
                  <a:tcPr/>
                </a:tc>
                <a:tc>
                  <a:txBody>
                    <a:bodyPr/>
                    <a:lstStyle/>
                    <a:p>
                      <a:pPr marL="0" algn="ctr" defTabSz="914400" rtl="0" eaLnBrk="1" latinLnBrk="0" hangingPunct="1"/>
                      <a:r>
                        <a:rPr lang="es-ES" sz="1800" b="1" kern="1200" dirty="0" smtClean="0">
                          <a:solidFill>
                            <a:schemeClr val="lt1"/>
                          </a:solidFill>
                          <a:latin typeface="+mn-lt"/>
                          <a:ea typeface="+mn-ea"/>
                          <a:cs typeface="+mn-cs"/>
                        </a:rPr>
                        <a:t>          TEST HPV CADA 3 AÑOS</a:t>
                      </a:r>
                    </a:p>
                  </a:txBody>
                  <a:tcPr/>
                </a:tc>
              </a:tr>
            </a:tbl>
          </a:graphicData>
        </a:graphic>
      </p:graphicFrame>
      <p:sp>
        <p:nvSpPr>
          <p:cNvPr id="10" name="9 Flecha derecha"/>
          <p:cNvSpPr/>
          <p:nvPr/>
        </p:nvSpPr>
        <p:spPr>
          <a:xfrm>
            <a:off x="5450115" y="4230915"/>
            <a:ext cx="1081314" cy="5152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8">
                                            <p:txEl>
                                              <p:pRg st="0" end="0"/>
                                            </p:txEl>
                                          </p:spTgt>
                                        </p:tgtEl>
                                        <p:attrNameLst>
                                          <p:attrName>style.color</p:attrName>
                                        </p:attrNameLst>
                                      </p:cBhvr>
                                      <p:to>
                                        <a:srgbClr val="000000"/>
                                      </p:to>
                                    </p:animClr>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nodeType="clickEffect">
                                  <p:stCondLst>
                                    <p:cond delay="0"/>
                                  </p:stCondLst>
                                  <p:childTnLst>
                                    <p:animClr clrSpc="rgb" dir="cw">
                                      <p:cBhvr override="childStyle">
                                        <p:cTn id="17" dur="2000" fill="hold"/>
                                        <p:tgtEl>
                                          <p:spTgt spid="8">
                                            <p:txEl>
                                              <p:pRg st="2" end="2"/>
                                            </p:txEl>
                                          </p:spTgt>
                                        </p:tgtEl>
                                        <p:attrNameLst>
                                          <p:attrName>style.color</p:attrName>
                                        </p:attrNameLst>
                                      </p:cBhvr>
                                      <p:to>
                                        <a:srgbClr val="000000"/>
                                      </p:to>
                                    </p:animClr>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8">
                                            <p:txEl>
                                              <p:pRg st="6" end="6"/>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p:cNvSpPr txBox="1"/>
          <p:nvPr/>
        </p:nvSpPr>
        <p:spPr>
          <a:xfrm>
            <a:off x="6897292" y="635583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6"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8" name="6 Marcador de contenido"/>
          <p:cNvSpPr txBox="1">
            <a:spLocks/>
          </p:cNvSpPr>
          <p:nvPr/>
        </p:nvSpPr>
        <p:spPr>
          <a:xfrm>
            <a:off x="479686" y="891915"/>
            <a:ext cx="11332564" cy="542643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Se prefiere el tratamiento </a:t>
            </a:r>
            <a:r>
              <a:rPr kumimoji="0" lang="es-ES" sz="2800" b="1" i="0" u="none" strike="noStrike" kern="1200" cap="none" spc="0" normalizeH="0" baseline="0" noProof="0" dirty="0" err="1" smtClean="0">
                <a:ln>
                  <a:noFill/>
                </a:ln>
                <a:solidFill>
                  <a:schemeClr val="bg1">
                    <a:lumMod val="75000"/>
                  </a:schemeClr>
                </a:solidFill>
                <a:effectLst/>
                <a:uLnTx/>
                <a:uFillTx/>
                <a:latin typeface="+mn-lt"/>
                <a:ea typeface="+mn-ea"/>
                <a:cs typeface="+mn-cs"/>
              </a:rPr>
              <a:t>escisional</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 al ablativo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para el tratamiento de HSIL (CIN2 o CIN3). Se recomienda también escisión para AIS. </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Se prefiere la observación sobre el tratamiento en CIN1</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Los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informes de AP basados en terminología LAST o de la OMS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deben además incluir el </a:t>
            </a:r>
            <a:r>
              <a:rPr kumimoji="0" lang="es-ES" sz="2400" b="0" i="0" u="none" strike="noStrike" kern="1200" cap="none" spc="0" normalizeH="0" baseline="0" noProof="0" dirty="0" err="1" smtClean="0">
                <a:ln>
                  <a:noFill/>
                </a:ln>
                <a:solidFill>
                  <a:schemeClr val="bg1">
                    <a:lumMod val="75000"/>
                  </a:schemeClr>
                </a:solidFill>
                <a:effectLst/>
                <a:uLnTx/>
                <a:uFillTx/>
                <a:latin typeface="+mn-lt"/>
                <a:ea typeface="+mn-ea"/>
                <a:cs typeface="+mn-cs"/>
              </a:rPr>
              <a:t>cualificador</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(CIN2 o CIN3), </a:t>
            </a:r>
            <a:r>
              <a:rPr kumimoji="0" lang="es-ES" sz="2400" b="0" i="0" u="none" strike="noStrike" kern="1200" cap="none" spc="0" normalizeH="0" baseline="0" noProof="0" dirty="0" err="1" smtClean="0">
                <a:ln>
                  <a:noFill/>
                </a:ln>
                <a:solidFill>
                  <a:schemeClr val="bg1">
                    <a:lumMod val="75000"/>
                  </a:schemeClr>
                </a:solidFill>
                <a:effectLst/>
                <a:uLnTx/>
                <a:uFillTx/>
                <a:latin typeface="+mn-lt"/>
                <a:ea typeface="+mn-ea"/>
                <a:cs typeface="+mn-cs"/>
              </a:rPr>
              <a:t>p.e.</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HSIL (CIN2) o HSIL (CIN3).</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228600" marR="0" lvl="1"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Si el HPV 16 o 18 es positivo</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 se debe remitir a </a:t>
            </a:r>
            <a:r>
              <a:rPr kumimoji="0" lang="es-ES" sz="2400" b="1" i="0" u="none" strike="noStrike" kern="1200" cap="none" spc="0" normalizeH="0" baseline="0" noProof="0" dirty="0" smtClean="0">
                <a:ln>
                  <a:noFill/>
                </a:ln>
                <a:solidFill>
                  <a:schemeClr val="bg1">
                    <a:lumMod val="75000"/>
                  </a:schemeClr>
                </a:solidFill>
                <a:effectLst/>
                <a:uLnTx/>
                <a:uFillTx/>
                <a:latin typeface="+mn-lt"/>
                <a:ea typeface="+mn-ea"/>
                <a:cs typeface="+mn-cs"/>
              </a:rPr>
              <a:t>colposcopia directamente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si no es factible tener pruebas adicionales.</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 name="Imagen 6"/>
          <p:cNvPicPr>
            <a:picLocks noChangeAspect="1"/>
          </p:cNvPicPr>
          <p:nvPr/>
        </p:nvPicPr>
        <p:blipFill>
          <a:blip r:embed="rId4" cstate="print"/>
          <a:stretch>
            <a:fillRect/>
          </a:stretch>
        </p:blipFill>
        <p:spPr>
          <a:xfrm>
            <a:off x="9548852" y="229999"/>
            <a:ext cx="2349500" cy="466725"/>
          </a:xfrm>
          <a:prstGeom prst="rect">
            <a:avLst/>
          </a:prstGeom>
        </p:spPr>
      </p:pic>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8">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8">
                                            <p:txEl>
                                              <p:pRg st="4" end="4"/>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8">
                                            <p:txEl>
                                              <p:pRg st="7" end="7"/>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
            </a:r>
            <a:br>
              <a:rPr lang="es-ES" dirty="0" smtClean="0"/>
            </a:br>
            <a:endParaRPr lang="es-ES" dirty="0"/>
          </a:p>
        </p:txBody>
      </p:sp>
      <p:sp>
        <p:nvSpPr>
          <p:cNvPr id="6" name="5 Marcador de contenido"/>
          <p:cNvSpPr>
            <a:spLocks noGrp="1"/>
          </p:cNvSpPr>
          <p:nvPr>
            <p:ph idx="1"/>
          </p:nvPr>
        </p:nvSpPr>
        <p:spPr>
          <a:xfrm>
            <a:off x="753754" y="868342"/>
            <a:ext cx="10515600" cy="1014556"/>
          </a:xfrm>
        </p:spPr>
        <p:txBody>
          <a:bodyPr/>
          <a:lstStyle/>
          <a:p>
            <a:r>
              <a:rPr lang="es-ES" b="1" dirty="0" smtClean="0"/>
              <a:t>Las colposcopias deberán realizarse ateniéndose estrictamente al protocolo de estándares de la ASCCP</a:t>
            </a:r>
            <a:endParaRPr lang="es-ES" dirty="0"/>
          </a:p>
        </p:txBody>
      </p:sp>
      <p:sp>
        <p:nvSpPr>
          <p:cNvPr id="7" name="6 Rectángulo"/>
          <p:cNvSpPr/>
          <p:nvPr/>
        </p:nvSpPr>
        <p:spPr>
          <a:xfrm>
            <a:off x="2515026" y="443345"/>
            <a:ext cx="6725956" cy="584775"/>
          </a:xfrm>
          <a:prstGeom prst="rect">
            <a:avLst/>
          </a:prstGeom>
        </p:spPr>
        <p:txBody>
          <a:bodyPr wrap="square">
            <a:spAutoFit/>
          </a:bodyPr>
          <a:lstStyle/>
          <a:p>
            <a:pPr algn="r"/>
            <a:r>
              <a:rPr lang="es-ES" sz="3200" b="1" dirty="0" smtClean="0">
                <a:solidFill>
                  <a:schemeClr val="tx1">
                    <a:lumMod val="65000"/>
                    <a:lumOff val="35000"/>
                  </a:schemeClr>
                </a:solidFill>
              </a:rPr>
              <a:t>NUEVOS PRINCIPIOS ASCPP 2019</a:t>
            </a:r>
            <a:endParaRPr lang="es-ES" sz="3200" dirty="0"/>
          </a:p>
        </p:txBody>
      </p:sp>
      <p:sp>
        <p:nvSpPr>
          <p:cNvPr id="8"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9"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pic>
        <p:nvPicPr>
          <p:cNvPr id="5122" name="Picture 2" descr="La colposcopia y el tratamiento de la neoplasia intraepitelial cervical:  Manual para principiantes"/>
          <p:cNvPicPr>
            <a:picLocks noChangeAspect="1" noChangeArrowheads="1"/>
          </p:cNvPicPr>
          <p:nvPr/>
        </p:nvPicPr>
        <p:blipFill>
          <a:blip r:embed="rId3" cstate="print"/>
          <a:srcRect l="31553" r="33133" b="20630"/>
          <a:stretch>
            <a:fillRect/>
          </a:stretch>
        </p:blipFill>
        <p:spPr bwMode="auto">
          <a:xfrm>
            <a:off x="5233645" y="2612572"/>
            <a:ext cx="847182" cy="614220"/>
          </a:xfrm>
          <a:prstGeom prst="rect">
            <a:avLst/>
          </a:prstGeom>
          <a:noFill/>
        </p:spPr>
      </p:pic>
      <p:pic>
        <p:nvPicPr>
          <p:cNvPr id="5124" name="Picture 4" descr="Médica Sur: Diagnóstico"/>
          <p:cNvPicPr>
            <a:picLocks noChangeAspect="1" noChangeArrowheads="1"/>
          </p:cNvPicPr>
          <p:nvPr/>
        </p:nvPicPr>
        <p:blipFill>
          <a:blip r:embed="rId4" cstate="print"/>
          <a:srcRect t="35906" r="55006" b="26557"/>
          <a:stretch>
            <a:fillRect/>
          </a:stretch>
        </p:blipFill>
        <p:spPr bwMode="auto">
          <a:xfrm>
            <a:off x="1485611" y="3796145"/>
            <a:ext cx="1409989" cy="1219200"/>
          </a:xfrm>
          <a:prstGeom prst="rect">
            <a:avLst/>
          </a:prstGeom>
          <a:noFill/>
        </p:spPr>
      </p:pic>
      <p:pic>
        <p:nvPicPr>
          <p:cNvPr id="15" name="Picture 4" descr="Médica Sur: Diagnóstico"/>
          <p:cNvPicPr>
            <a:picLocks noChangeAspect="1" noChangeArrowheads="1"/>
          </p:cNvPicPr>
          <p:nvPr/>
        </p:nvPicPr>
        <p:blipFill>
          <a:blip r:embed="rId4" cstate="print"/>
          <a:srcRect t="35906" r="55006" b="26557"/>
          <a:stretch>
            <a:fillRect/>
          </a:stretch>
        </p:blipFill>
        <p:spPr bwMode="auto">
          <a:xfrm>
            <a:off x="8933419" y="4422238"/>
            <a:ext cx="1409989" cy="1219200"/>
          </a:xfrm>
          <a:prstGeom prst="rect">
            <a:avLst/>
          </a:prstGeom>
          <a:noFill/>
        </p:spPr>
      </p:pic>
      <p:pic>
        <p:nvPicPr>
          <p:cNvPr id="16" name="Picture 4" descr="Médica Sur: Diagnóstico"/>
          <p:cNvPicPr>
            <a:picLocks noChangeAspect="1" noChangeArrowheads="1"/>
          </p:cNvPicPr>
          <p:nvPr/>
        </p:nvPicPr>
        <p:blipFill>
          <a:blip r:embed="rId4" cstate="print"/>
          <a:srcRect l="19351" t="50409" r="59869" b="28690"/>
          <a:stretch>
            <a:fillRect/>
          </a:stretch>
        </p:blipFill>
        <p:spPr bwMode="auto">
          <a:xfrm rot="9877110">
            <a:off x="1593271" y="3796146"/>
            <a:ext cx="651164" cy="678873"/>
          </a:xfrm>
          <a:prstGeom prst="rect">
            <a:avLst/>
          </a:prstGeom>
          <a:noFill/>
        </p:spPr>
      </p:pic>
      <p:sp>
        <p:nvSpPr>
          <p:cNvPr id="17" name="16 CuadroTexto"/>
          <p:cNvSpPr txBox="1"/>
          <p:nvPr/>
        </p:nvSpPr>
        <p:spPr>
          <a:xfrm>
            <a:off x="781602" y="5171703"/>
            <a:ext cx="2864567" cy="1200329"/>
          </a:xfrm>
          <a:prstGeom prst="rect">
            <a:avLst/>
          </a:prstGeom>
          <a:solidFill>
            <a:schemeClr val="accent2">
              <a:lumMod val="20000"/>
              <a:lumOff val="80000"/>
            </a:schemeClr>
          </a:solidFill>
        </p:spPr>
        <p:txBody>
          <a:bodyPr wrap="none" rtlCol="0">
            <a:spAutoFit/>
          </a:bodyPr>
          <a:lstStyle/>
          <a:p>
            <a:pPr algn="ctr"/>
            <a:r>
              <a:rPr lang="es-ES" b="1" dirty="0" smtClean="0"/>
              <a:t>BIOPSIA SIEMPRE </a:t>
            </a:r>
          </a:p>
          <a:p>
            <a:r>
              <a:rPr lang="es-ES" dirty="0" smtClean="0"/>
              <a:t> </a:t>
            </a:r>
          </a:p>
          <a:p>
            <a:pPr algn="ctr"/>
            <a:r>
              <a:rPr lang="es-ES" dirty="0" smtClean="0"/>
              <a:t>SI NO CAMBIOS MAYORES </a:t>
            </a:r>
          </a:p>
          <a:p>
            <a:pPr algn="ctr"/>
            <a:r>
              <a:rPr lang="es-ES" dirty="0" smtClean="0"/>
              <a:t>DE FORMA ALEATORIA</a:t>
            </a:r>
            <a:endParaRPr lang="es-ES" dirty="0"/>
          </a:p>
        </p:txBody>
      </p:sp>
      <p:pic>
        <p:nvPicPr>
          <p:cNvPr id="18" name="Picture 4" descr="Médica Sur: Diagnóstico"/>
          <p:cNvPicPr>
            <a:picLocks noChangeAspect="1" noChangeArrowheads="1"/>
          </p:cNvPicPr>
          <p:nvPr/>
        </p:nvPicPr>
        <p:blipFill>
          <a:blip r:embed="rId4" cstate="print"/>
          <a:srcRect l="19351" t="50409" r="59869" b="28690"/>
          <a:stretch>
            <a:fillRect/>
          </a:stretch>
        </p:blipFill>
        <p:spPr bwMode="auto">
          <a:xfrm rot="17062015">
            <a:off x="2105889" y="3809999"/>
            <a:ext cx="651164" cy="678873"/>
          </a:xfrm>
          <a:prstGeom prst="rect">
            <a:avLst/>
          </a:prstGeom>
          <a:noFill/>
        </p:spPr>
      </p:pic>
      <p:pic>
        <p:nvPicPr>
          <p:cNvPr id="19" name="Picture 4" descr="Médica Sur: Diagnóstico"/>
          <p:cNvPicPr>
            <a:picLocks noChangeAspect="1" noChangeArrowheads="1"/>
          </p:cNvPicPr>
          <p:nvPr/>
        </p:nvPicPr>
        <p:blipFill>
          <a:blip r:embed="rId4" cstate="print"/>
          <a:srcRect l="19351" t="50409" r="59869" b="28690"/>
          <a:stretch>
            <a:fillRect/>
          </a:stretch>
        </p:blipFill>
        <p:spPr bwMode="auto">
          <a:xfrm rot="7046934">
            <a:off x="1537856" y="4114800"/>
            <a:ext cx="651164" cy="678873"/>
          </a:xfrm>
          <a:prstGeom prst="rect">
            <a:avLst/>
          </a:prstGeom>
          <a:noFill/>
        </p:spPr>
      </p:pic>
      <p:sp>
        <p:nvSpPr>
          <p:cNvPr id="20" name="19 CuadroTexto"/>
          <p:cNvSpPr txBox="1"/>
          <p:nvPr/>
        </p:nvSpPr>
        <p:spPr>
          <a:xfrm>
            <a:off x="182750" y="2828966"/>
            <a:ext cx="3427220" cy="369332"/>
          </a:xfrm>
          <a:prstGeom prst="rect">
            <a:avLst/>
          </a:prstGeom>
          <a:solidFill>
            <a:schemeClr val="accent4">
              <a:lumMod val="20000"/>
              <a:lumOff val="80000"/>
            </a:schemeClr>
          </a:solidFill>
        </p:spPr>
        <p:txBody>
          <a:bodyPr wrap="none" rtlCol="0">
            <a:spAutoFit/>
          </a:bodyPr>
          <a:lstStyle/>
          <a:p>
            <a:r>
              <a:rPr lang="es-ES" dirty="0" smtClean="0"/>
              <a:t>SI NO CRITERIOS DE BAJO RIESGO  </a:t>
            </a:r>
            <a:endParaRPr lang="es-ES" dirty="0"/>
          </a:p>
        </p:txBody>
      </p:sp>
      <p:sp>
        <p:nvSpPr>
          <p:cNvPr id="21" name="20 CuadroTexto"/>
          <p:cNvSpPr txBox="1"/>
          <p:nvPr/>
        </p:nvSpPr>
        <p:spPr>
          <a:xfrm>
            <a:off x="8215086" y="2472709"/>
            <a:ext cx="3607130" cy="2031325"/>
          </a:xfrm>
          <a:prstGeom prst="rect">
            <a:avLst/>
          </a:prstGeom>
          <a:solidFill>
            <a:schemeClr val="accent6">
              <a:lumMod val="20000"/>
              <a:lumOff val="80000"/>
            </a:schemeClr>
          </a:solidFill>
        </p:spPr>
        <p:txBody>
          <a:bodyPr wrap="square" rtlCol="0">
            <a:spAutoFit/>
          </a:bodyPr>
          <a:lstStyle/>
          <a:p>
            <a:pPr algn="ctr"/>
            <a:r>
              <a:rPr lang="es-ES" b="1" dirty="0" smtClean="0"/>
              <a:t>CRITERIOS DE  BAJO RIESGO</a:t>
            </a:r>
          </a:p>
          <a:p>
            <a:r>
              <a:rPr lang="es-ES" dirty="0" smtClean="0"/>
              <a:t>citología &lt; HSIL </a:t>
            </a:r>
          </a:p>
          <a:p>
            <a:r>
              <a:rPr lang="es-ES" dirty="0" smtClean="0"/>
              <a:t>sin HPV 16/18 </a:t>
            </a:r>
          </a:p>
          <a:p>
            <a:r>
              <a:rPr lang="es-ES" dirty="0" smtClean="0"/>
              <a:t> Colposcopia </a:t>
            </a:r>
            <a:r>
              <a:rPr lang="es-ES" b="1" dirty="0" smtClean="0"/>
              <a:t>ESTRICTAMENTE</a:t>
            </a:r>
            <a:r>
              <a:rPr lang="es-ES" dirty="0" smtClean="0"/>
              <a:t> normal </a:t>
            </a:r>
          </a:p>
          <a:p>
            <a:r>
              <a:rPr lang="es-ES" dirty="0" smtClean="0"/>
              <a:t>(sin áreas </a:t>
            </a:r>
            <a:r>
              <a:rPr lang="es-ES" dirty="0" err="1" smtClean="0"/>
              <a:t>acetoblancas</a:t>
            </a:r>
            <a:r>
              <a:rPr lang="es-ES" dirty="0" smtClean="0"/>
              <a:t> sin </a:t>
            </a:r>
            <a:r>
              <a:rPr lang="es-ES" dirty="0" err="1" smtClean="0"/>
              <a:t>metaplasia</a:t>
            </a:r>
            <a:r>
              <a:rPr lang="es-ES" dirty="0" smtClean="0"/>
              <a:t>, ZT VISIBLE</a:t>
            </a:r>
            <a:endParaRPr lang="es-ES" dirty="0"/>
          </a:p>
        </p:txBody>
      </p:sp>
      <p:sp>
        <p:nvSpPr>
          <p:cNvPr id="22" name="21 CuadroTexto"/>
          <p:cNvSpPr txBox="1"/>
          <p:nvPr/>
        </p:nvSpPr>
        <p:spPr>
          <a:xfrm>
            <a:off x="8486239" y="5851236"/>
            <a:ext cx="2881745" cy="369332"/>
          </a:xfrm>
          <a:prstGeom prst="rect">
            <a:avLst/>
          </a:prstGeom>
          <a:solidFill>
            <a:schemeClr val="accent6">
              <a:lumMod val="20000"/>
              <a:lumOff val="80000"/>
            </a:schemeClr>
          </a:solidFill>
        </p:spPr>
        <p:txBody>
          <a:bodyPr wrap="square" rtlCol="0">
            <a:spAutoFit/>
          </a:bodyPr>
          <a:lstStyle/>
          <a:p>
            <a:pPr algn="ctr"/>
            <a:r>
              <a:rPr lang="es-ES" b="1" dirty="0" smtClean="0"/>
              <a:t>NO BIOPSIAS </a:t>
            </a:r>
            <a:endParaRPr lang="es-ES" b="1" dirty="0"/>
          </a:p>
        </p:txBody>
      </p:sp>
      <p:sp>
        <p:nvSpPr>
          <p:cNvPr id="25" name="24 Flecha izquierda"/>
          <p:cNvSpPr/>
          <p:nvPr/>
        </p:nvSpPr>
        <p:spPr>
          <a:xfrm>
            <a:off x="3115294" y="4393210"/>
            <a:ext cx="1136073" cy="2355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Flecha izquierda"/>
          <p:cNvSpPr/>
          <p:nvPr/>
        </p:nvSpPr>
        <p:spPr>
          <a:xfrm rot="10800000">
            <a:off x="6962899" y="4470400"/>
            <a:ext cx="1876300" cy="3212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CuadroTexto"/>
          <p:cNvSpPr txBox="1"/>
          <p:nvPr/>
        </p:nvSpPr>
        <p:spPr>
          <a:xfrm>
            <a:off x="4368799" y="5834743"/>
            <a:ext cx="3301032" cy="369332"/>
          </a:xfrm>
          <a:prstGeom prst="rect">
            <a:avLst/>
          </a:prstGeom>
          <a:solidFill>
            <a:schemeClr val="accent4">
              <a:lumMod val="60000"/>
              <a:lumOff val="40000"/>
            </a:schemeClr>
          </a:solidFill>
        </p:spPr>
        <p:txBody>
          <a:bodyPr wrap="none" rtlCol="0">
            <a:spAutoFit/>
          </a:bodyPr>
          <a:lstStyle/>
          <a:p>
            <a:r>
              <a:rPr lang="es-ES" b="1" dirty="0" smtClean="0"/>
              <a:t>Maximizar la detección de CIN2</a:t>
            </a:r>
            <a:r>
              <a:rPr lang="es-ES" dirty="0" smtClean="0"/>
              <a:t>+</a:t>
            </a:r>
            <a:endParaRPr lang="es-ES" dirty="0"/>
          </a:p>
        </p:txBody>
      </p:sp>
      <p:sp>
        <p:nvSpPr>
          <p:cNvPr id="24" name="23 CuadroTexto"/>
          <p:cNvSpPr txBox="1"/>
          <p:nvPr/>
        </p:nvSpPr>
        <p:spPr>
          <a:xfrm>
            <a:off x="4223656" y="2002972"/>
            <a:ext cx="3131370" cy="369332"/>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none" rtlCol="0">
            <a:spAutoFit/>
          </a:bodyPr>
          <a:lstStyle/>
          <a:p>
            <a:r>
              <a:rPr lang="es-ES" b="1" dirty="0" smtClean="0"/>
              <a:t>INDICACION DE COLPOSCOPIA </a:t>
            </a:r>
            <a:endParaRPr lang="es-ES" b="1" dirty="0"/>
          </a:p>
        </p:txBody>
      </p:sp>
      <p:pic>
        <p:nvPicPr>
          <p:cNvPr id="27" name="Picture 2" descr="▷ COLPOSCOPIA ¿QUÉ ES?. Técnica aplicada a GINECOLOGÍA."/>
          <p:cNvPicPr>
            <a:picLocks noChangeAspect="1" noChangeArrowheads="1"/>
          </p:cNvPicPr>
          <p:nvPr/>
        </p:nvPicPr>
        <p:blipFill>
          <a:blip r:embed="rId5" cstate="print"/>
          <a:srcRect/>
          <a:stretch>
            <a:fillRect/>
          </a:stretch>
        </p:blipFill>
        <p:spPr bwMode="auto">
          <a:xfrm>
            <a:off x="4507427" y="3585028"/>
            <a:ext cx="2406669" cy="1460046"/>
          </a:xfrm>
          <a:prstGeom prst="rect">
            <a:avLst/>
          </a:prstGeom>
          <a:noFill/>
          <a:scene3d>
            <a:camera prst="orthographicFront"/>
            <a:lightRig rig="threePt" dir="t"/>
          </a:scene3d>
          <a:sp3d>
            <a:bevelT/>
          </a:sp3d>
        </p:spPr>
      </p:pic>
    </p:spTree>
  </p:cSld>
  <p:clrMapOvr>
    <a:masterClrMapping/>
  </p:clrMapOvr>
  <p:transition spd="slow">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28700" y="1680224"/>
            <a:ext cx="10170928" cy="4390969"/>
          </a:xfrm>
        </p:spPr>
        <p:txBody>
          <a:bodyPr>
            <a:normAutofit/>
          </a:bodyPr>
          <a:lstStyle/>
          <a:p>
            <a:r>
              <a:rPr lang="es-ES" sz="2000" dirty="0"/>
              <a:t>Población objetivo: </a:t>
            </a:r>
          </a:p>
          <a:p>
            <a:pPr lvl="1"/>
            <a:r>
              <a:rPr lang="es-ES" sz="1600" dirty="0"/>
              <a:t> </a:t>
            </a:r>
            <a:r>
              <a:rPr lang="es-ES" sz="2000" dirty="0"/>
              <a:t>mujeres con edades comprendidas entre 25 y 65 años.</a:t>
            </a:r>
          </a:p>
          <a:p>
            <a:pPr marL="457200" lvl="1" indent="0">
              <a:buNone/>
            </a:pPr>
            <a:endParaRPr lang="es-ES" sz="2000" dirty="0"/>
          </a:p>
          <a:p>
            <a:r>
              <a:rPr lang="es-ES" sz="2000" dirty="0"/>
              <a:t>Prueba </a:t>
            </a:r>
            <a:r>
              <a:rPr lang="es-ES" sz="2000" b="1" u="sng" dirty="0"/>
              <a:t>primaria de cribado en mujeres &gt;35 años: VPH </a:t>
            </a:r>
            <a:endParaRPr lang="es-ES" sz="2000" dirty="0"/>
          </a:p>
          <a:p>
            <a:r>
              <a:rPr lang="es-ES" sz="2000" dirty="0"/>
              <a:t> Por lo que el </a:t>
            </a:r>
            <a:r>
              <a:rPr lang="es-ES" sz="2000" b="1" u="sng" dirty="0"/>
              <a:t>intervalo entre exploraciones </a:t>
            </a:r>
            <a:r>
              <a:rPr lang="es-ES" sz="2000" dirty="0"/>
              <a:t>según rango de edad</a:t>
            </a:r>
          </a:p>
          <a:p>
            <a:pPr lvl="1"/>
            <a:r>
              <a:rPr lang="es-ES" sz="2000" dirty="0"/>
              <a:t>25-34 años: citología cada 3 años.</a:t>
            </a:r>
          </a:p>
          <a:p>
            <a:pPr lvl="1"/>
            <a:r>
              <a:rPr lang="es-ES" sz="2000" dirty="0"/>
              <a:t>35-65 años: determinación VPH de alto riesgo (VPH-AR).</a:t>
            </a:r>
          </a:p>
          <a:p>
            <a:pPr lvl="2"/>
            <a:r>
              <a:rPr lang="es-ES" sz="1800" dirty="0"/>
              <a:t>Si VPH-AR Negativo: repetir prueba VPH-AR a los 5 años.</a:t>
            </a:r>
          </a:p>
          <a:p>
            <a:pPr lvl="2"/>
            <a:r>
              <a:rPr lang="es-ES" sz="1800" dirty="0"/>
              <a:t>Si VPH-AR positivo: </a:t>
            </a:r>
            <a:r>
              <a:rPr lang="es-ES" sz="1800" dirty="0" err="1"/>
              <a:t>triaje</a:t>
            </a:r>
            <a:r>
              <a:rPr lang="es-ES" sz="1800" dirty="0"/>
              <a:t> con citología. Si VPH-AR positivo y citología negativa: repetir VPH-AR al año.</a:t>
            </a:r>
          </a:p>
          <a:p>
            <a:pPr marL="0" indent="0">
              <a:buNone/>
            </a:pPr>
            <a:endParaRPr lang="es-ES" dirty="0"/>
          </a:p>
        </p:txBody>
      </p:sp>
      <p:sp>
        <p:nvSpPr>
          <p:cNvPr id="5" name="Marcador de número de diapositiva 4"/>
          <p:cNvSpPr>
            <a:spLocks noGrp="1"/>
          </p:cNvSpPr>
          <p:nvPr>
            <p:ph type="sldNum" sz="quarter" idx="12"/>
          </p:nvPr>
        </p:nvSpPr>
        <p:spPr/>
        <p:txBody>
          <a:bodyPr/>
          <a:lstStyle/>
          <a:p>
            <a:fld id="{E2FCF84C-4EB8-46EC-993D-244E3CAE20B6}" type="slidenum">
              <a:rPr lang="es-ES" smtClean="0"/>
              <a:pPr/>
              <a:t>4</a:t>
            </a:fld>
            <a:endParaRPr lang="es-ES"/>
          </a:p>
        </p:txBody>
      </p:sp>
      <p:sp>
        <p:nvSpPr>
          <p:cNvPr id="7" name="Título 1"/>
          <p:cNvSpPr>
            <a:spLocks noGrp="1"/>
          </p:cNvSpPr>
          <p:nvPr>
            <p:ph type="title"/>
          </p:nvPr>
        </p:nvSpPr>
        <p:spPr>
          <a:xfrm>
            <a:off x="825304" y="733805"/>
            <a:ext cx="10515600" cy="592137"/>
          </a:xfrm>
        </p:spPr>
        <p:txBody>
          <a:bodyPr>
            <a:noAutofit/>
          </a:bodyPr>
          <a:lstStyle/>
          <a:p>
            <a:pPr>
              <a:spcBef>
                <a:spcPts val="1000"/>
              </a:spcBef>
            </a:pPr>
            <a:r>
              <a:rPr lang="es-ES" sz="2400" b="1" u="sng" dirty="0">
                <a:solidFill>
                  <a:srgbClr val="2F5597"/>
                </a:solidFill>
                <a:latin typeface="+mn-lt"/>
                <a:ea typeface="+mn-ea"/>
                <a:cs typeface="+mn-cs"/>
              </a:rPr>
              <a:t>Criterios de prueba de cribado (Orden SCB/480/2019</a:t>
            </a:r>
            <a:r>
              <a:rPr lang="es-ES" sz="2400" u="sng" dirty="0">
                <a:solidFill>
                  <a:srgbClr val="2F5597"/>
                </a:solidFill>
                <a:latin typeface="+mn-lt"/>
                <a:ea typeface="+mn-ea"/>
                <a:cs typeface="+mn-cs"/>
              </a:rPr>
              <a:t>)</a:t>
            </a:r>
          </a:p>
        </p:txBody>
      </p:sp>
      <p:pic>
        <p:nvPicPr>
          <p:cNvPr id="6" name="Picture 2"/>
          <p:cNvPicPr>
            <a:picLocks noChangeAspect="1" noChangeArrowheads="1"/>
          </p:cNvPicPr>
          <p:nvPr/>
        </p:nvPicPr>
        <p:blipFill>
          <a:blip r:embed="rId2" cstate="print"/>
          <a:srcRect l="26120" t="76666" r="10044" b="15000"/>
          <a:stretch>
            <a:fillRect/>
          </a:stretch>
        </p:blipFill>
        <p:spPr bwMode="auto">
          <a:xfrm>
            <a:off x="0" y="6217920"/>
            <a:ext cx="12192000" cy="640080"/>
          </a:xfrm>
          <a:prstGeom prst="rect">
            <a:avLst/>
          </a:prstGeom>
          <a:noFill/>
          <a:ln w="9525">
            <a:noFill/>
            <a:miter lim="800000"/>
            <a:headEnd/>
            <a:tailEnd/>
          </a:ln>
        </p:spPr>
      </p:pic>
      <p:sp>
        <p:nvSpPr>
          <p:cNvPr id="8" name="7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pic>
        <p:nvPicPr>
          <p:cNvPr id="75778" name="Picture 2" descr="Los objetivos del Diseño – mordecki.com"/>
          <p:cNvPicPr>
            <a:picLocks noChangeAspect="1" noChangeArrowheads="1"/>
          </p:cNvPicPr>
          <p:nvPr/>
        </p:nvPicPr>
        <p:blipFill>
          <a:blip r:embed="rId3" cstate="print"/>
          <a:srcRect l="6995" b="6074"/>
          <a:stretch>
            <a:fillRect/>
          </a:stretch>
        </p:blipFill>
        <p:spPr bwMode="auto">
          <a:xfrm>
            <a:off x="9398085" y="880533"/>
            <a:ext cx="1967355" cy="9934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5199437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831850" y="1709738"/>
            <a:ext cx="10515600" cy="2335789"/>
          </a:xfrm>
        </p:spPr>
        <p:txBody>
          <a:bodyPr/>
          <a:lstStyle/>
          <a:p>
            <a:pPr algn="r"/>
            <a:r>
              <a:rPr lang="es-ES" b="1" dirty="0" smtClean="0">
                <a:solidFill>
                  <a:schemeClr val="tx1">
                    <a:lumMod val="65000"/>
                    <a:lumOff val="35000"/>
                  </a:schemeClr>
                </a:solidFill>
              </a:rPr>
              <a:t>SITUACIONES ESPECIALES</a:t>
            </a:r>
            <a:endParaRPr lang="es-ES" b="1" dirty="0">
              <a:solidFill>
                <a:schemeClr val="tx1">
                  <a:lumMod val="65000"/>
                  <a:lumOff val="35000"/>
                </a:schemeClr>
              </a:solidFill>
            </a:endParaRPr>
          </a:p>
        </p:txBody>
      </p:sp>
      <p:pic>
        <p:nvPicPr>
          <p:cNvPr id="6" name="Imagen 6"/>
          <p:cNvPicPr>
            <a:picLocks noChangeAspect="1"/>
          </p:cNvPicPr>
          <p:nvPr/>
        </p:nvPicPr>
        <p:blipFill>
          <a:blip r:embed="rId2" cstate="print"/>
          <a:stretch>
            <a:fillRect/>
          </a:stretch>
        </p:blipFill>
        <p:spPr>
          <a:xfrm>
            <a:off x="8619462" y="1144399"/>
            <a:ext cx="2349500" cy="466725"/>
          </a:xfrm>
          <a:prstGeom prst="rect">
            <a:avLst/>
          </a:prstGeom>
        </p:spPr>
      </p:pic>
      <p:sp>
        <p:nvSpPr>
          <p:cNvPr id="7"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8"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838200" y="365126"/>
            <a:ext cx="10515600" cy="907084"/>
          </a:xfrm>
        </p:spPr>
        <p:txBody>
          <a:bodyPr>
            <a:normAutofit/>
          </a:bodyPr>
          <a:lstStyle/>
          <a:p>
            <a:r>
              <a:rPr lang="es-ES" sz="3200" b="1" dirty="0" smtClean="0">
                <a:solidFill>
                  <a:schemeClr val="tx1">
                    <a:lumMod val="65000"/>
                    <a:lumOff val="35000"/>
                  </a:schemeClr>
                </a:solidFill>
              </a:rPr>
              <a:t>SITUACIONES ESPECIALES</a:t>
            </a:r>
            <a:endParaRPr lang="es-ES" sz="3200" b="1" dirty="0"/>
          </a:p>
        </p:txBody>
      </p:sp>
      <p:sp>
        <p:nvSpPr>
          <p:cNvPr id="5" name="4 Marcador de contenido"/>
          <p:cNvSpPr>
            <a:spLocks noGrp="1"/>
          </p:cNvSpPr>
          <p:nvPr>
            <p:ph idx="1"/>
          </p:nvPr>
        </p:nvSpPr>
        <p:spPr>
          <a:xfrm>
            <a:off x="353458" y="1172817"/>
            <a:ext cx="11374715" cy="4989444"/>
          </a:xfrm>
        </p:spPr>
        <p:txBody>
          <a:bodyPr>
            <a:normAutofit/>
          </a:bodyPr>
          <a:lstStyle/>
          <a:p>
            <a:pPr lvl="0" fontAlgn="base">
              <a:buNone/>
            </a:pPr>
            <a:endParaRPr lang="es-ES" sz="5100" dirty="0" smtClean="0"/>
          </a:p>
          <a:p>
            <a:endParaRPr lang="es-ES" dirty="0" smtClean="0"/>
          </a:p>
          <a:p>
            <a:endParaRPr lang="es-ES" dirty="0"/>
          </a:p>
        </p:txBody>
      </p:sp>
      <p:sp>
        <p:nvSpPr>
          <p:cNvPr id="6"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7"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9" name="8 CuadroTexto"/>
          <p:cNvSpPr txBox="1"/>
          <p:nvPr/>
        </p:nvSpPr>
        <p:spPr>
          <a:xfrm>
            <a:off x="187286" y="6354889"/>
            <a:ext cx="3143809" cy="507831"/>
          </a:xfrm>
          <a:prstGeom prst="rect">
            <a:avLst/>
          </a:prstGeom>
          <a:noFill/>
        </p:spPr>
        <p:txBody>
          <a:bodyPr wrap="none" rtlCol="0">
            <a:spAutoFit/>
          </a:bodyPr>
          <a:lstStyle/>
          <a:p>
            <a:r>
              <a:rPr lang="es-ES" sz="900" dirty="0" err="1" smtClean="0"/>
              <a:t>Oncoguía</a:t>
            </a:r>
            <a:r>
              <a:rPr lang="es-ES" sz="900" dirty="0" smtClean="0"/>
              <a:t> sobre prevención del cáncer de cuello de útero, 2014</a:t>
            </a:r>
            <a:endParaRPr lang="es-ES" dirty="0" smtClean="0"/>
          </a:p>
          <a:p>
            <a:endParaRPr lang="es-ES" dirty="0"/>
          </a:p>
        </p:txBody>
      </p:sp>
      <p:sp>
        <p:nvSpPr>
          <p:cNvPr id="10" name="4 Marcador de contenido"/>
          <p:cNvSpPr txBox="1">
            <a:spLocks/>
          </p:cNvSpPr>
          <p:nvPr/>
        </p:nvSpPr>
        <p:spPr>
          <a:xfrm>
            <a:off x="187286" y="1360229"/>
            <a:ext cx="11638070" cy="5497772"/>
          </a:xfrm>
          <a:prstGeom prst="rect">
            <a:avLst/>
          </a:prstGeom>
        </p:spPr>
        <p:txBody>
          <a:bodyPr vert="horz" lIns="91440" tIns="45720" rIns="91440" bIns="45720" rtlCol="0">
            <a:normAutofit fontScale="47500" lnSpcReduction="20000"/>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51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Wingdings" pitchFamily="2" charset="2"/>
              <a:buChar char="Ø"/>
              <a:tabLst/>
              <a:defRPr/>
            </a:pPr>
            <a:r>
              <a:rPr kumimoji="0" lang="es-ES" sz="5100" b="1" i="0" u="none" strike="noStrike" kern="1200" cap="none" spc="0" normalizeH="0" baseline="0" noProof="0" dirty="0" smtClean="0">
                <a:ln>
                  <a:noFill/>
                </a:ln>
                <a:solidFill>
                  <a:schemeClr val="bg1">
                    <a:lumMod val="75000"/>
                  </a:schemeClr>
                </a:solidFill>
                <a:effectLst/>
                <a:uLnTx/>
                <a:uFillTx/>
                <a:latin typeface="+mn-lt"/>
                <a:ea typeface="+mn-ea"/>
                <a:cs typeface="+mn-cs"/>
              </a:rPr>
              <a:t>INMUNODEPRESIÓN (EN ESPECIAL POR INFECCIÓN VIH)</a:t>
            </a:r>
          </a:p>
          <a:p>
            <a:pPr marR="0" lvl="0" algn="l" defTabSz="914400" rtl="0" eaLnBrk="1" fontAlgn="base" latinLnBrk="0" hangingPunct="1">
              <a:lnSpc>
                <a:spcPct val="90000"/>
              </a:lnSpc>
              <a:spcBef>
                <a:spcPts val="1000"/>
              </a:spcBef>
              <a:spcAft>
                <a:spcPts val="0"/>
              </a:spcAft>
              <a:buClrTx/>
              <a:buSzTx/>
              <a:tabLst/>
              <a:defRPr/>
            </a:pPr>
            <a:endParaRPr lang="es-ES" sz="5100" b="1" dirty="0">
              <a:solidFill>
                <a:schemeClr val="bg1">
                  <a:lumMod val="75000"/>
                </a:schemeClr>
              </a:solidFill>
            </a:endParaRPr>
          </a:p>
          <a:p>
            <a:pPr marR="0" lvl="0" algn="l" defTabSz="914400" rtl="0" eaLnBrk="1" fontAlgn="base" latinLnBrk="0" hangingPunct="1">
              <a:lnSpc>
                <a:spcPct val="90000"/>
              </a:lnSpc>
              <a:spcBef>
                <a:spcPts val="1000"/>
              </a:spcBef>
              <a:spcAft>
                <a:spcPts val="0"/>
              </a:spcAft>
              <a:buClrTx/>
              <a:buSzTx/>
              <a:tabLst/>
              <a:defRPr/>
            </a:pP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kumimoji="0" lang="es-ES" sz="5100" b="1" i="0" u="none" strike="noStrike" kern="1200" cap="none" spc="0" normalizeH="0" baseline="0" noProof="0" dirty="0" smtClean="0">
                <a:ln>
                  <a:noFill/>
                </a:ln>
                <a:solidFill>
                  <a:schemeClr val="bg1">
                    <a:lumMod val="75000"/>
                  </a:schemeClr>
                </a:solidFill>
                <a:effectLst/>
                <a:uLnTx/>
                <a:uFillTx/>
                <a:latin typeface="+mn-lt"/>
                <a:ea typeface="+mn-ea"/>
                <a:cs typeface="+mn-cs"/>
              </a:rPr>
              <a:t>Citología anual a partir de los 21 años</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durante los 3 primeros años y, 	posteriormente, cada 3 años hasta la edad de 30 años.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5100" dirty="0">
                <a:solidFill>
                  <a:schemeClr val="bg1">
                    <a:lumMod val="75000"/>
                  </a:schemeClr>
                </a:solidFill>
              </a:rPr>
              <a:t>	</a:t>
            </a:r>
            <a:r>
              <a:rPr lang="es-ES" sz="5100" dirty="0" smtClean="0">
                <a:solidFill>
                  <a:schemeClr val="bg1">
                    <a:lumMod val="75000"/>
                  </a:schemeClr>
                </a:solidFill>
              </a:rPr>
              <a:t>	</a:t>
            </a:r>
            <a:r>
              <a:rPr kumimoji="0" lang="es-ES" sz="5100" b="1" i="0" u="none" strike="noStrike" kern="1200" cap="none" spc="0" normalizeH="0" baseline="0" noProof="0" dirty="0" smtClean="0">
                <a:ln>
                  <a:noFill/>
                </a:ln>
                <a:solidFill>
                  <a:schemeClr val="bg1">
                    <a:lumMod val="75000"/>
                  </a:schemeClr>
                </a:solidFill>
                <a:effectLst/>
                <a:uLnTx/>
                <a:uFillTx/>
                <a:latin typeface="+mn-lt"/>
                <a:ea typeface="+mn-ea"/>
                <a:cs typeface="+mn-cs"/>
              </a:rPr>
              <a:t>A partir de los 30 años</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L="514350" marR="0" lvl="0" indent="-51435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kumimoji="0" lang="es-ES" sz="5100" b="0" i="0" u="none" strike="noStrike" kern="1200" cap="none" spc="0" normalizeH="0" baseline="0" noProof="0" dirty="0" err="1" smtClean="0">
                <a:ln>
                  <a:noFill/>
                </a:ln>
                <a:solidFill>
                  <a:schemeClr val="bg1">
                    <a:lumMod val="75000"/>
                  </a:schemeClr>
                </a:solidFill>
                <a:effectLst/>
                <a:uLnTx/>
                <a:uFillTx/>
                <a:latin typeface="+mn-lt"/>
                <a:ea typeface="+mn-ea"/>
                <a:cs typeface="+mn-cs"/>
              </a:rPr>
              <a:t>Cotest</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trienal en mujeres con linfocitos CD4 ³ 200 cl/ml o con tratamiento 	antirretroviral activo.</a:t>
            </a:r>
          </a:p>
          <a:p>
            <a:pPr marL="514350" marR="0" lvl="0" indent="-51435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kumimoji="0" lang="es-ES" sz="5100" b="0" i="0" u="none" strike="noStrike" kern="1200" cap="none" spc="0" normalizeH="0" baseline="0" noProof="0" dirty="0" err="1" smtClean="0">
                <a:ln>
                  <a:noFill/>
                </a:ln>
                <a:solidFill>
                  <a:schemeClr val="bg1">
                    <a:lumMod val="75000"/>
                  </a:schemeClr>
                </a:solidFill>
                <a:effectLst/>
                <a:uLnTx/>
                <a:uFillTx/>
                <a:latin typeface="+mn-lt"/>
                <a:ea typeface="+mn-ea"/>
                <a:cs typeface="+mn-cs"/>
              </a:rPr>
              <a:t>Cotest</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anual si los linfocitos CD4 están por debajo de 200 cl/ml. </a:t>
            </a:r>
          </a:p>
          <a:p>
            <a:pPr marL="514350" marR="0" lvl="0" indent="-51435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514350" marR="0" lvl="0" indent="-514350" algn="l" defTabSz="914400" rtl="0" eaLnBrk="1" fontAlgn="base" latinLnBrk="0" hangingPunct="1">
              <a:lnSpc>
                <a:spcPct val="90000"/>
              </a:lnSpc>
              <a:spcBef>
                <a:spcPts val="1000"/>
              </a:spcBef>
              <a:spcAft>
                <a:spcPts val="0"/>
              </a:spcAft>
              <a:buClrTx/>
              <a:buSzTx/>
              <a:buFont typeface="Wingdings" pitchFamily="2" charset="2"/>
              <a:buChar char="Ø"/>
              <a:tabLst/>
              <a:defRPr/>
            </a:pPr>
            <a:r>
              <a:rPr kumimoji="0" lang="es-ES" sz="5100" b="1" i="0" u="none" strike="noStrike" kern="1200" cap="none" spc="0" normalizeH="0" baseline="0" noProof="0" dirty="0" smtClean="0">
                <a:ln>
                  <a:noFill/>
                </a:ln>
                <a:solidFill>
                  <a:schemeClr val="bg1">
                    <a:lumMod val="75000"/>
                  </a:schemeClr>
                </a:solidFill>
                <a:effectLst/>
                <a:uLnTx/>
                <a:uFillTx/>
                <a:latin typeface="+mn-lt"/>
                <a:ea typeface="+mn-ea"/>
                <a:cs typeface="+mn-cs"/>
              </a:rPr>
              <a:t>INMUNOSUPRESIÓN DE OTRA CAUSA</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 </a:t>
            </a:r>
            <a:r>
              <a:rPr kumimoji="0" lang="es-ES" sz="5100" b="0" i="0" u="none" strike="noStrike" kern="1200" cap="none" spc="0" normalizeH="0" baseline="0" noProof="0" dirty="0" err="1" smtClean="0">
                <a:ln>
                  <a:noFill/>
                </a:ln>
                <a:solidFill>
                  <a:schemeClr val="bg1">
                    <a:lumMod val="75000"/>
                  </a:schemeClr>
                </a:solidFill>
                <a:effectLst/>
                <a:uLnTx/>
                <a:uFillTx/>
                <a:latin typeface="+mn-lt"/>
                <a:ea typeface="+mn-ea"/>
                <a:cs typeface="+mn-cs"/>
              </a:rPr>
              <a:t>individualiar</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pauta </a:t>
            </a:r>
            <a:r>
              <a:rPr kumimoji="0" lang="es-ES" sz="5100" b="0" i="0" u="none" strike="noStrike" kern="1200" cap="none" spc="0" normalizeH="0" baseline="0" noProof="0" dirty="0" err="1" smtClean="0">
                <a:ln>
                  <a:noFill/>
                </a:ln>
                <a:solidFill>
                  <a:schemeClr val="bg1">
                    <a:lumMod val="75000"/>
                  </a:schemeClr>
                </a:solidFill>
                <a:effectLst/>
                <a:uLnTx/>
                <a:uFillTx/>
                <a:latin typeface="+mn-lt"/>
                <a:ea typeface="+mn-ea"/>
                <a:cs typeface="+mn-cs"/>
              </a:rPr>
              <a:t>recomenda</a:t>
            </a: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infección VIH</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51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R="0" lvl="0" algn="l" defTabSz="914400" rtl="0" eaLnBrk="1" fontAlgn="auto" latinLnBrk="0" hangingPunct="1">
              <a:lnSpc>
                <a:spcPct val="90000"/>
              </a:lnSpc>
              <a:spcBef>
                <a:spcPts val="1000"/>
              </a:spcBef>
              <a:spcAft>
                <a:spcPts val="0"/>
              </a:spcAft>
              <a:buClrTx/>
              <a:buSzTx/>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xmlns="" val="0"/>
              </a:ext>
            </a:extLst>
          </a:blip>
          <a:srcRect l="21672" r="19283"/>
          <a:stretch/>
        </p:blipFill>
        <p:spPr>
          <a:xfrm>
            <a:off x="8008699" y="380079"/>
            <a:ext cx="1029077" cy="1023129"/>
          </a:xfrm>
          <a:prstGeom prst="rect">
            <a:avLst/>
          </a:prstGeom>
        </p:spPr>
      </p:pic>
      <p:pic>
        <p:nvPicPr>
          <p:cNvPr id="8" name="Imagen 7"/>
          <p:cNvPicPr>
            <a:picLocks noChangeAspect="1"/>
          </p:cNvPicPr>
          <p:nvPr/>
        </p:nvPicPr>
        <p:blipFill>
          <a:blip r:embed="rId5" cstate="print"/>
          <a:stretch>
            <a:fillRect/>
          </a:stretch>
        </p:blipFill>
        <p:spPr>
          <a:xfrm>
            <a:off x="9504425" y="349325"/>
            <a:ext cx="1089261" cy="1261728"/>
          </a:xfrm>
          <a:prstGeom prst="rect">
            <a:avLst/>
          </a:prstGeom>
        </p:spPr>
      </p:pic>
      <p:sp>
        <p:nvSpPr>
          <p:cNvPr id="11" name="CuadroTexto 10"/>
          <p:cNvSpPr txBox="1"/>
          <p:nvPr/>
        </p:nvSpPr>
        <p:spPr>
          <a:xfrm>
            <a:off x="8731739" y="1197080"/>
            <a:ext cx="579005" cy="369332"/>
          </a:xfrm>
          <a:prstGeom prst="rect">
            <a:avLst/>
          </a:prstGeom>
          <a:noFill/>
        </p:spPr>
        <p:txBody>
          <a:bodyPr wrap="none" rtlCol="0">
            <a:spAutoFit/>
          </a:bodyPr>
          <a:lstStyle/>
          <a:p>
            <a:r>
              <a:rPr lang="es-ES" dirty="0" smtClean="0"/>
              <a:t>VPH</a:t>
            </a:r>
            <a:endParaRPr lang="es-ES" dirty="0"/>
          </a:p>
        </p:txBody>
      </p:sp>
      <p:sp>
        <p:nvSpPr>
          <p:cNvPr id="12" name="CuadroTexto 11"/>
          <p:cNvSpPr txBox="1"/>
          <p:nvPr/>
        </p:nvSpPr>
        <p:spPr>
          <a:xfrm>
            <a:off x="10582608" y="1250748"/>
            <a:ext cx="518091" cy="369332"/>
          </a:xfrm>
          <a:prstGeom prst="rect">
            <a:avLst/>
          </a:prstGeom>
          <a:noFill/>
        </p:spPr>
        <p:txBody>
          <a:bodyPr wrap="none" rtlCol="0">
            <a:spAutoFit/>
          </a:bodyPr>
          <a:lstStyle/>
          <a:p>
            <a:r>
              <a:rPr lang="es-ES" dirty="0" smtClean="0"/>
              <a:t>VIH</a:t>
            </a:r>
            <a:endParaRPr lang="es-ES" dirty="0"/>
          </a:p>
        </p:txBody>
      </p:sp>
      <p:pic>
        <p:nvPicPr>
          <p:cNvPr id="45058" name="Picture 2" descr="Ilustración De Dibujos Animados Lindo De Chicas Adolescentes O Adolescentes  Ilustraciones Vectoriales, Clip Art Vectorizado Libre De Derechos. Image  41708812."/>
          <p:cNvPicPr>
            <a:picLocks noChangeAspect="1" noChangeArrowheads="1"/>
          </p:cNvPicPr>
          <p:nvPr/>
        </p:nvPicPr>
        <p:blipFill>
          <a:blip r:embed="rId6" cstate="print"/>
          <a:srcRect l="72641" t="6429" r="6713" b="5383"/>
          <a:stretch>
            <a:fillRect/>
          </a:stretch>
        </p:blipFill>
        <p:spPr bwMode="auto">
          <a:xfrm>
            <a:off x="469572" y="3470987"/>
            <a:ext cx="444828" cy="1772816"/>
          </a:xfrm>
          <a:prstGeom prst="rect">
            <a:avLst/>
          </a:prstGeom>
          <a:noFill/>
        </p:spPr>
      </p:pic>
      <p:pic>
        <p:nvPicPr>
          <p:cNvPr id="45060" name="Picture 4" descr="Estudiantes universitarios png imágenes | PNGWing"/>
          <p:cNvPicPr>
            <a:picLocks noChangeAspect="1" noChangeArrowheads="1"/>
          </p:cNvPicPr>
          <p:nvPr/>
        </p:nvPicPr>
        <p:blipFill>
          <a:blip r:embed="rId7" cstate="print"/>
          <a:srcRect l="42199" t="9370" r="40930" b="1923"/>
          <a:stretch>
            <a:fillRect/>
          </a:stretch>
        </p:blipFill>
        <p:spPr bwMode="auto">
          <a:xfrm>
            <a:off x="765110" y="2003575"/>
            <a:ext cx="311020" cy="1635363"/>
          </a:xfrm>
          <a:prstGeom prst="rect">
            <a:avLst/>
          </a:prstGeom>
          <a:noFill/>
        </p:spPr>
      </p:pic>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1" end="1"/>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10">
                                            <p:txEl>
                                              <p:pRg st="3" end="3"/>
                                            </p:txEl>
                                          </p:spTgt>
                                        </p:tgtEl>
                                        <p:attrNameLst>
                                          <p:attrName>style.color</p:attrName>
                                        </p:attrNameLst>
                                      </p:cBhvr>
                                      <p:to>
                                        <a:srgbClr val="000000"/>
                                      </p:to>
                                    </p:animClr>
                                  </p:childTnLst>
                                </p:cTn>
                              </p:par>
                              <p:par>
                                <p:cTn id="11" presetID="22" presetClass="entr" presetSubtype="4" fill="hold" nodeType="withEffect">
                                  <p:stCondLst>
                                    <p:cond delay="0"/>
                                  </p:stCondLst>
                                  <p:childTnLst>
                                    <p:set>
                                      <p:cBhvr>
                                        <p:cTn id="12" dur="1" fill="hold">
                                          <p:stCondLst>
                                            <p:cond delay="0"/>
                                          </p:stCondLst>
                                        </p:cTn>
                                        <p:tgtEl>
                                          <p:spTgt spid="45060"/>
                                        </p:tgtEl>
                                        <p:attrNameLst>
                                          <p:attrName>style.visibility</p:attrName>
                                        </p:attrNameLst>
                                      </p:cBhvr>
                                      <p:to>
                                        <p:strVal val="visible"/>
                                      </p:to>
                                    </p:set>
                                    <p:animEffect transition="in" filter="wipe(down)">
                                      <p:cBhvr>
                                        <p:cTn id="13" dur="500"/>
                                        <p:tgtEl>
                                          <p:spTgt spid="4506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nodeType="clickEffect">
                                  <p:stCondLst>
                                    <p:cond delay="0"/>
                                  </p:stCondLst>
                                  <p:childTnLst>
                                    <p:animClr clrSpc="rgb" dir="cw">
                                      <p:cBhvr override="childStyle">
                                        <p:cTn id="17" dur="2000" fill="hold"/>
                                        <p:tgtEl>
                                          <p:spTgt spid="10">
                                            <p:txEl>
                                              <p:pRg st="5" end="5"/>
                                            </p:txEl>
                                          </p:spTgt>
                                        </p:tgtEl>
                                        <p:attrNameLst>
                                          <p:attrName>style.color</p:attrName>
                                        </p:attrNameLst>
                                      </p:cBhvr>
                                      <p:to>
                                        <a:srgbClr val="000000"/>
                                      </p:to>
                                    </p:animClr>
                                  </p:childTnLst>
                                </p:cTn>
                              </p:par>
                              <p:par>
                                <p:cTn id="18" presetID="3" presetClass="emph" presetSubtype="2" fill="hold" nodeType="withEffect">
                                  <p:stCondLst>
                                    <p:cond delay="0"/>
                                  </p:stCondLst>
                                  <p:childTnLst>
                                    <p:animClr clrSpc="rgb" dir="cw">
                                      <p:cBhvr override="childStyle">
                                        <p:cTn id="19" dur="2000" fill="hold"/>
                                        <p:tgtEl>
                                          <p:spTgt spid="10">
                                            <p:txEl>
                                              <p:pRg st="6" end="6"/>
                                            </p:txEl>
                                          </p:spTgt>
                                        </p:tgtEl>
                                        <p:attrNameLst>
                                          <p:attrName>style.color</p:attrName>
                                        </p:attrNameLst>
                                      </p:cBhvr>
                                      <p:to>
                                        <a:srgbClr val="000000"/>
                                      </p:to>
                                    </p:animClr>
                                  </p:childTnLst>
                                </p:cTn>
                              </p:par>
                              <p:par>
                                <p:cTn id="20" presetID="3" presetClass="emph" presetSubtype="2" fill="hold" nodeType="withEffect">
                                  <p:stCondLst>
                                    <p:cond delay="0"/>
                                  </p:stCondLst>
                                  <p:childTnLst>
                                    <p:animClr clrSpc="rgb" dir="cw">
                                      <p:cBhvr override="childStyle">
                                        <p:cTn id="21" dur="2000" fill="hold"/>
                                        <p:tgtEl>
                                          <p:spTgt spid="10">
                                            <p:txEl>
                                              <p:pRg st="7" end="7"/>
                                            </p:txEl>
                                          </p:spTgt>
                                        </p:tgtEl>
                                        <p:attrNameLst>
                                          <p:attrName>style.color</p:attrName>
                                        </p:attrNameLst>
                                      </p:cBhvr>
                                      <p:to>
                                        <a:srgbClr val="000000"/>
                                      </p:to>
                                    </p:animClr>
                                  </p:childTnLst>
                                </p:cTn>
                              </p:par>
                              <p:par>
                                <p:cTn id="22" presetID="22" presetClass="entr" presetSubtype="4" fill="hold" nodeType="withEffect">
                                  <p:stCondLst>
                                    <p:cond delay="0"/>
                                  </p:stCondLst>
                                  <p:childTnLst>
                                    <p:set>
                                      <p:cBhvr>
                                        <p:cTn id="23" dur="1" fill="hold">
                                          <p:stCondLst>
                                            <p:cond delay="0"/>
                                          </p:stCondLst>
                                        </p:cTn>
                                        <p:tgtEl>
                                          <p:spTgt spid="45058"/>
                                        </p:tgtEl>
                                        <p:attrNameLst>
                                          <p:attrName>style.visibility</p:attrName>
                                        </p:attrNameLst>
                                      </p:cBhvr>
                                      <p:to>
                                        <p:strVal val="visible"/>
                                      </p:to>
                                    </p:set>
                                    <p:animEffect transition="in" filter="wipe(down)">
                                      <p:cBhvr>
                                        <p:cTn id="24" dur="500"/>
                                        <p:tgtEl>
                                          <p:spTgt spid="4505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10">
                                            <p:txEl>
                                              <p:pRg st="9" end="9"/>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dir="cw">
                                      <p:cBhvr override="childStyle">
                                        <p:cTn id="30" dur="2000" fill="hold"/>
                                        <p:tgtEl>
                                          <p:spTgt spid="10">
                                            <p:txEl>
                                              <p:pRg st="10" end="10"/>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47925" y="170892"/>
            <a:ext cx="4105274" cy="381645"/>
          </a:xfrm>
        </p:spPr>
        <p:txBody>
          <a:bodyPr>
            <a:normAutofit fontScale="90000"/>
          </a:bodyPr>
          <a:lstStyle/>
          <a:p>
            <a:r>
              <a:rPr lang="es-ES" sz="3200" b="1" dirty="0" smtClean="0">
                <a:solidFill>
                  <a:schemeClr val="tx1">
                    <a:lumMod val="65000"/>
                    <a:lumOff val="35000"/>
                  </a:schemeClr>
                </a:solidFill>
              </a:rPr>
              <a:t>SITUACIONES ESPECIALES</a:t>
            </a:r>
            <a:endParaRPr lang="es-ES" sz="3200" b="1" dirty="0"/>
          </a:p>
        </p:txBody>
      </p:sp>
      <p:sp>
        <p:nvSpPr>
          <p:cNvPr id="6"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7"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pic>
        <p:nvPicPr>
          <p:cNvPr id="8" name="7 Imagen"/>
          <p:cNvPicPr/>
          <p:nvPr/>
        </p:nvPicPr>
        <p:blipFill rotWithShape="1">
          <a:blip r:embed="rId3" cstate="print">
            <a:extLst>
              <a:ext uri="{28A0092B-C50C-407E-A947-70E740481C1C}">
                <a14:useLocalDpi xmlns:a14="http://schemas.microsoft.com/office/drawing/2010/main" xmlns="" val="0"/>
              </a:ext>
            </a:extLst>
          </a:blip>
          <a:srcRect t="18061"/>
          <a:stretch/>
        </p:blipFill>
        <p:spPr bwMode="auto">
          <a:xfrm>
            <a:off x="8275320" y="517622"/>
            <a:ext cx="3504202" cy="4084858"/>
          </a:xfrm>
          <a:prstGeom prst="rect">
            <a:avLst/>
          </a:prstGeom>
          <a:noFill/>
          <a:ln>
            <a:noFill/>
          </a:ln>
          <a:extLst>
            <a:ext uri="{53640926-AAD7-44D8-BBD7-CCE9431645EC}">
              <a14:shadowObscured xmlns:a14="http://schemas.microsoft.com/office/drawing/2010/main" xmlns=""/>
            </a:ext>
          </a:extLst>
        </p:spPr>
      </p:pic>
      <p:sp>
        <p:nvSpPr>
          <p:cNvPr id="9" name="8 CuadroTexto"/>
          <p:cNvSpPr txBox="1"/>
          <p:nvPr/>
        </p:nvSpPr>
        <p:spPr>
          <a:xfrm>
            <a:off x="187286" y="6354889"/>
            <a:ext cx="3143809" cy="507831"/>
          </a:xfrm>
          <a:prstGeom prst="rect">
            <a:avLst/>
          </a:prstGeom>
          <a:noFill/>
        </p:spPr>
        <p:txBody>
          <a:bodyPr wrap="none" rtlCol="0">
            <a:spAutoFit/>
          </a:bodyPr>
          <a:lstStyle/>
          <a:p>
            <a:r>
              <a:rPr lang="es-ES" sz="900" dirty="0" err="1" smtClean="0"/>
              <a:t>Oncoguía</a:t>
            </a:r>
            <a:r>
              <a:rPr lang="es-ES" sz="900" dirty="0" smtClean="0"/>
              <a:t> sobre prevención del cáncer de cuello de útero, 2014</a:t>
            </a:r>
            <a:endParaRPr lang="es-ES" dirty="0" smtClean="0"/>
          </a:p>
          <a:p>
            <a:endParaRPr lang="es-ES" dirty="0"/>
          </a:p>
        </p:txBody>
      </p:sp>
      <p:sp>
        <p:nvSpPr>
          <p:cNvPr id="10" name="4 Marcador de contenido"/>
          <p:cNvSpPr txBox="1">
            <a:spLocks/>
          </p:cNvSpPr>
          <p:nvPr/>
        </p:nvSpPr>
        <p:spPr>
          <a:xfrm>
            <a:off x="0" y="914400"/>
            <a:ext cx="8880514" cy="5317351"/>
          </a:xfrm>
          <a:prstGeom prst="rect">
            <a:avLst/>
          </a:prstGeom>
        </p:spPr>
        <p:txBody>
          <a:bodyPr vert="horz" lIns="91440" tIns="45720" rIns="91440" bIns="45720" rtlCol="0">
            <a:normAutofit fontScale="55000" lnSpcReduction="20000"/>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51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70000"/>
              </a:lnSpc>
              <a:spcBef>
                <a:spcPts val="1000"/>
              </a:spcBef>
              <a:spcAft>
                <a:spcPts val="0"/>
              </a:spcAft>
              <a:buClrTx/>
              <a:buSzTx/>
              <a:buFont typeface="Wingdings" pitchFamily="2" charset="2"/>
              <a:buChar char="Ø"/>
              <a:tabLst/>
              <a:defRPr/>
            </a:pPr>
            <a:r>
              <a:rPr kumimoji="0" lang="es-ES" sz="5800" b="1" i="0" u="none" strike="noStrike" kern="1200" cap="none" spc="0" normalizeH="0" baseline="0" noProof="0" dirty="0" smtClean="0">
                <a:ln>
                  <a:noFill/>
                </a:ln>
                <a:solidFill>
                  <a:schemeClr val="bg1">
                    <a:lumMod val="85000"/>
                  </a:schemeClr>
                </a:solidFill>
                <a:effectLst/>
                <a:uLnTx/>
                <a:uFillTx/>
                <a:latin typeface="+mn-lt"/>
                <a:ea typeface="+mn-ea"/>
                <a:cs typeface="+mn-cs"/>
              </a:rPr>
              <a:t>CONIZACIÓN </a:t>
            </a:r>
            <a:r>
              <a:rPr kumimoji="0" lang="es-ES" sz="5800" b="1" i="0" u="none" strike="noStrike" kern="1200" cap="none" spc="0" normalizeH="0" baseline="0" noProof="0" dirty="0" err="1" smtClean="0">
                <a:ln>
                  <a:noFill/>
                </a:ln>
                <a:solidFill>
                  <a:schemeClr val="bg1">
                    <a:lumMod val="85000"/>
                  </a:schemeClr>
                </a:solidFill>
                <a:effectLst/>
                <a:uLnTx/>
                <a:uFillTx/>
                <a:latin typeface="+mn-lt"/>
                <a:ea typeface="+mn-ea"/>
                <a:cs typeface="+mn-cs"/>
              </a:rPr>
              <a:t>CERVICAL</a:t>
            </a:r>
            <a:r>
              <a:rPr kumimoji="0" lang="es-ES" sz="5800" b="0" i="0" u="none" strike="noStrike" kern="1200" cap="none" spc="0" normalizeH="0" baseline="0" noProof="0" dirty="0" err="1" smtClean="0">
                <a:ln>
                  <a:noFill/>
                </a:ln>
                <a:solidFill>
                  <a:schemeClr val="bg1">
                    <a:lumMod val="85000"/>
                  </a:schemeClr>
                </a:solidFill>
                <a:effectLst/>
                <a:uLnTx/>
                <a:uFillTx/>
                <a:latin typeface="+mn-lt"/>
                <a:ea typeface="+mn-ea"/>
                <a:cs typeface="+mn-cs"/>
              </a:rPr>
              <a:t>tras</a:t>
            </a:r>
            <a:r>
              <a:rPr kumimoji="0" lang="es-ES" sz="5800" b="0" i="0" u="none" strike="noStrike" kern="1200" cap="none" spc="0" normalizeH="0" baseline="0" noProof="0" dirty="0" smtClean="0">
                <a:ln>
                  <a:noFill/>
                </a:ln>
                <a:solidFill>
                  <a:schemeClr val="bg1">
                    <a:lumMod val="85000"/>
                  </a:schemeClr>
                </a:solidFill>
                <a:effectLst/>
                <a:uLnTx/>
                <a:uFillTx/>
                <a:latin typeface="+mn-lt"/>
                <a:ea typeface="+mn-ea"/>
                <a:cs typeface="+mn-cs"/>
              </a:rPr>
              <a:t> </a:t>
            </a:r>
            <a:r>
              <a:rPr lang="es-ES" sz="5800" b="1" dirty="0">
                <a:solidFill>
                  <a:schemeClr val="bg1">
                    <a:lumMod val="85000"/>
                  </a:schemeClr>
                </a:solidFill>
              </a:rPr>
              <a:t>3</a:t>
            </a:r>
            <a:r>
              <a:rPr kumimoji="0" lang="es-ES" sz="5800" b="1" i="0" u="none" strike="noStrike" kern="1200" cap="none" spc="0" normalizeH="0" baseline="0" noProof="0" dirty="0" smtClean="0">
                <a:ln>
                  <a:noFill/>
                </a:ln>
                <a:solidFill>
                  <a:schemeClr val="bg1">
                    <a:lumMod val="85000"/>
                  </a:schemeClr>
                </a:solidFill>
                <a:effectLst/>
                <a:uLnTx/>
                <a:uFillTx/>
                <a:latin typeface="+mn-lt"/>
                <a:ea typeface="+mn-ea"/>
                <a:cs typeface="+mn-cs"/>
              </a:rPr>
              <a:t> años de controles negativos</a:t>
            </a:r>
            <a:r>
              <a:rPr kumimoji="0" lang="es-ES" sz="5800" b="0" i="0" u="none" strike="noStrike" kern="1200" cap="none" spc="0" normalizeH="0" baseline="0" noProof="0" dirty="0" smtClean="0">
                <a:ln>
                  <a:noFill/>
                </a:ln>
                <a:solidFill>
                  <a:schemeClr val="bg1">
                    <a:lumMod val="85000"/>
                  </a:schemeClr>
                </a:solidFill>
                <a:effectLst/>
                <a:uLnTx/>
                <a:uFillTx/>
                <a:latin typeface="+mn-lt"/>
                <a:ea typeface="+mn-ea"/>
                <a:cs typeface="+mn-cs"/>
              </a:rPr>
              <a:t>, vuelven al programa cribado</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Wingdings" pitchFamily="2" charset="2"/>
              <a:buChar char="Ø"/>
              <a:tabLst/>
              <a:defRPr/>
            </a:pPr>
            <a:r>
              <a:rPr kumimoji="0" lang="es-ES" sz="5100" b="1" i="0" u="none" strike="noStrike" kern="1200" cap="none" spc="0" normalizeH="0" baseline="0" noProof="0" dirty="0" smtClean="0">
                <a:ln>
                  <a:noFill/>
                </a:ln>
                <a:solidFill>
                  <a:schemeClr val="bg1">
                    <a:lumMod val="85000"/>
                  </a:schemeClr>
                </a:solidFill>
                <a:effectLst/>
                <a:uLnTx/>
                <a:uFillTx/>
                <a:latin typeface="+mn-lt"/>
                <a:ea typeface="+mn-ea"/>
                <a:cs typeface="+mn-cs"/>
              </a:rPr>
              <a:t>MUJERES CON HISTERECTOMÍA</a:t>
            </a:r>
            <a:r>
              <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rPr>
              <a:t>:</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rPr>
              <a:t> 		</a:t>
            </a:r>
            <a:r>
              <a:rPr kumimoji="0" lang="es-ES" sz="5100" b="0" i="0" u="sng" strike="noStrike" kern="1200" cap="none" spc="0" normalizeH="0" baseline="0" noProof="0" dirty="0" smtClean="0">
                <a:ln>
                  <a:noFill/>
                </a:ln>
                <a:solidFill>
                  <a:schemeClr val="bg1">
                    <a:lumMod val="85000"/>
                  </a:schemeClr>
                </a:solidFill>
                <a:effectLst/>
                <a:uLnTx/>
                <a:uFillTx/>
                <a:latin typeface="+mn-lt"/>
                <a:ea typeface="+mn-ea"/>
                <a:cs typeface="+mn-cs"/>
              </a:rPr>
              <a:t>Por </a:t>
            </a:r>
            <a:r>
              <a:rPr kumimoji="0" lang="es-ES" sz="5100" b="0" i="0" u="sng" strike="noStrike" kern="1200" cap="none" spc="0" normalizeH="0" baseline="0" noProof="0" dirty="0" err="1" smtClean="0">
                <a:ln>
                  <a:noFill/>
                </a:ln>
                <a:solidFill>
                  <a:schemeClr val="bg1">
                    <a:lumMod val="85000"/>
                  </a:schemeClr>
                </a:solidFill>
                <a:effectLst/>
                <a:uLnTx/>
                <a:uFillTx/>
                <a:latin typeface="+mn-lt"/>
                <a:ea typeface="+mn-ea"/>
                <a:cs typeface="+mn-cs"/>
              </a:rPr>
              <a:t>patologia</a:t>
            </a:r>
            <a:r>
              <a:rPr kumimoji="0" lang="es-ES" sz="5100" b="0" i="0" u="sng" strike="noStrike" kern="1200" cap="none" spc="0" normalizeH="0" baseline="0" noProof="0" dirty="0" smtClean="0">
                <a:ln>
                  <a:noFill/>
                </a:ln>
                <a:solidFill>
                  <a:schemeClr val="bg1">
                    <a:lumMod val="85000"/>
                  </a:schemeClr>
                </a:solidFill>
                <a:effectLst/>
                <a:uLnTx/>
                <a:uFillTx/>
                <a:latin typeface="+mn-lt"/>
                <a:ea typeface="+mn-ea"/>
                <a:cs typeface="+mn-cs"/>
              </a:rPr>
              <a:t> benigna: </a:t>
            </a:r>
            <a:r>
              <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rPr>
              <a:t>alta del cribado</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rPr>
              <a:t>		</a:t>
            </a:r>
            <a:r>
              <a:rPr kumimoji="0" lang="es-ES" sz="5100" b="0" i="0" u="sng" strike="noStrike" kern="1200" cap="none" spc="0" normalizeH="0" baseline="0" noProof="0" dirty="0" smtClean="0">
                <a:ln>
                  <a:noFill/>
                </a:ln>
                <a:solidFill>
                  <a:schemeClr val="bg1">
                    <a:lumMod val="85000"/>
                  </a:schemeClr>
                </a:solidFill>
                <a:effectLst/>
                <a:uLnTx/>
                <a:uFillTx/>
                <a:latin typeface="+mn-lt"/>
                <a:ea typeface="+mn-ea"/>
                <a:cs typeface="+mn-cs"/>
              </a:rPr>
              <a:t>Lesión HSIL o AIS : </a:t>
            </a:r>
            <a:r>
              <a:rPr kumimoji="0" lang="es-ES" sz="5100" b="1" i="0" u="none" strike="noStrike" kern="1200" cap="none" spc="0" normalizeH="0" baseline="0" noProof="0" dirty="0" smtClean="0">
                <a:ln>
                  <a:noFill/>
                </a:ln>
                <a:solidFill>
                  <a:schemeClr val="bg1">
                    <a:lumMod val="85000"/>
                  </a:schemeClr>
                </a:solidFill>
                <a:effectLst/>
                <a:uLnTx/>
                <a:uFillTx/>
                <a:latin typeface="+mn-lt"/>
                <a:ea typeface="+mn-ea"/>
                <a:cs typeface="+mn-cs"/>
              </a:rPr>
              <a:t>tres test VPH</a:t>
            </a:r>
            <a:r>
              <a:rPr kumimoji="0" lang="es-ES" sz="5100" b="0" i="0" u="none" strike="noStrike" kern="1200" cap="none" spc="0" normalizeH="0" baseline="0" noProof="0" dirty="0" smtClean="0">
                <a:ln>
                  <a:noFill/>
                </a:ln>
                <a:solidFill>
                  <a:schemeClr val="bg1">
                    <a:lumMod val="85000"/>
                  </a:schemeClr>
                </a:solidFill>
                <a:effectLst/>
                <a:uLnTx/>
                <a:uFillTx/>
                <a:latin typeface="+mn-lt"/>
                <a:ea typeface="+mn-ea"/>
                <a:cs typeface="+mn-cs"/>
              </a:rPr>
              <a:t>. El seguimiento se realizará en intervalos de tres años durante 25 años (</a:t>
            </a:r>
            <a:r>
              <a:rPr kumimoji="0" lang="es-ES" sz="5100" b="1" i="0" u="none" strike="noStrike" kern="1200" cap="none" spc="0" normalizeH="0" baseline="0" noProof="0" dirty="0" smtClean="0">
                <a:ln>
                  <a:noFill/>
                </a:ln>
                <a:solidFill>
                  <a:schemeClr val="bg1">
                    <a:lumMod val="85000"/>
                  </a:schemeClr>
                </a:solidFill>
                <a:effectLst/>
                <a:uLnTx/>
                <a:uFillTx/>
                <a:latin typeface="+mn-lt"/>
                <a:ea typeface="+mn-ea"/>
                <a:cs typeface="+mn-cs"/>
              </a:rPr>
              <a:t>ESPECIALIZADA)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10">
                                            <p:txEl>
                                              <p:pRg st="1" end="1"/>
                                            </p:txEl>
                                          </p:spTgt>
                                        </p:tgtEl>
                                        <p:attrNameLst>
                                          <p:attrName>style.color</p:attrName>
                                        </p:attrNameLst>
                                      </p:cBhvr>
                                      <p:to>
                                        <a:srgbClr val="000000"/>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10">
                                            <p:txEl>
                                              <p:pRg st="3" end="3"/>
                                            </p:txEl>
                                          </p:spTgt>
                                        </p:tgtEl>
                                        <p:attrNameLst>
                                          <p:attrName>style.color</p:attrName>
                                        </p:attrNameLst>
                                      </p:cBhvr>
                                      <p:to>
                                        <a:srgbClr val="000000"/>
                                      </p:to>
                                    </p:animClr>
                                  </p:childTnLst>
                                </p:cTn>
                              </p:par>
                              <p:par>
                                <p:cTn id="16" presetID="3" presetClass="emph" presetSubtype="2" fill="hold" nodeType="withEffect">
                                  <p:stCondLst>
                                    <p:cond delay="0"/>
                                  </p:stCondLst>
                                  <p:childTnLst>
                                    <p:animClr clrSpc="rgb" dir="cw">
                                      <p:cBhvr override="childStyle">
                                        <p:cTn id="17" dur="2000" fill="hold"/>
                                        <p:tgtEl>
                                          <p:spTgt spid="10">
                                            <p:txEl>
                                              <p:pRg st="4" end="4"/>
                                            </p:txEl>
                                          </p:spTgt>
                                        </p:tgtEl>
                                        <p:attrNameLst>
                                          <p:attrName>style.color</p:attrName>
                                        </p:attrNameLst>
                                      </p:cBhvr>
                                      <p:to>
                                        <a:srgbClr val="000000"/>
                                      </p:to>
                                    </p:animClr>
                                  </p:childTnLst>
                                </p:cTn>
                              </p:par>
                              <p:par>
                                <p:cTn id="18" presetID="3" presetClass="emph" presetSubtype="2" fill="hold" nodeType="withEffect">
                                  <p:stCondLst>
                                    <p:cond delay="0"/>
                                  </p:stCondLst>
                                  <p:childTnLst>
                                    <p:animClr clrSpc="rgb" dir="cw">
                                      <p:cBhvr override="childStyle">
                                        <p:cTn id="19" dur="2000" fill="hold"/>
                                        <p:tgtEl>
                                          <p:spTgt spid="10">
                                            <p:txEl>
                                              <p:pRg st="6" end="6"/>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44302" y="367871"/>
            <a:ext cx="12351553" cy="771181"/>
          </a:xfrm>
        </p:spPr>
        <p:txBody>
          <a:bodyPr>
            <a:normAutofit/>
          </a:bodyPr>
          <a:lstStyle/>
          <a:p>
            <a:r>
              <a:rPr lang="es-ES" sz="3200" b="1" dirty="0" smtClean="0">
                <a:solidFill>
                  <a:schemeClr val="tx1">
                    <a:lumMod val="65000"/>
                    <a:lumOff val="35000"/>
                  </a:schemeClr>
                </a:solidFill>
              </a:rPr>
              <a:t>SITUACIONES ESPECIALES: EMBARAZO </a:t>
            </a:r>
            <a:endParaRPr lang="es-ES" sz="3200" b="1" dirty="0"/>
          </a:p>
        </p:txBody>
      </p:sp>
      <p:sp>
        <p:nvSpPr>
          <p:cNvPr id="6"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7"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sp>
        <p:nvSpPr>
          <p:cNvPr id="1026" name="AutoShape 2" descr="🎖▷ Virus del papiloma humano (VPH) durante el embarazo: síntomas,  prevención y trata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8" name="Picture 4" descr="VPH durante el embarazo"/>
          <p:cNvPicPr>
            <a:picLocks noChangeAspect="1" noChangeArrowheads="1"/>
          </p:cNvPicPr>
          <p:nvPr/>
        </p:nvPicPr>
        <p:blipFill>
          <a:blip r:embed="rId4" cstate="print"/>
          <a:srcRect/>
          <a:stretch>
            <a:fillRect/>
          </a:stretch>
        </p:blipFill>
        <p:spPr bwMode="auto">
          <a:xfrm>
            <a:off x="8437542" y="4360330"/>
            <a:ext cx="2442448" cy="1628298"/>
          </a:xfrm>
          <a:prstGeom prst="rect">
            <a:avLst/>
          </a:prstGeom>
          <a:ln>
            <a:noFill/>
          </a:ln>
          <a:effectLst>
            <a:outerShdw blurRad="292100" dist="139700" dir="2700000" algn="tl" rotWithShape="0">
              <a:srgbClr val="333333">
                <a:alpha val="65000"/>
              </a:srgbClr>
            </a:outerShdw>
          </a:effectLst>
        </p:spPr>
      </p:pic>
      <p:sp>
        <p:nvSpPr>
          <p:cNvPr id="8" name="4 Marcador de contenido"/>
          <p:cNvSpPr txBox="1">
            <a:spLocks/>
          </p:cNvSpPr>
          <p:nvPr/>
        </p:nvSpPr>
        <p:spPr>
          <a:xfrm>
            <a:off x="544302" y="1229924"/>
            <a:ext cx="7630136" cy="5718947"/>
          </a:xfrm>
          <a:prstGeom prst="rect">
            <a:avLst/>
          </a:prstGeom>
        </p:spPr>
        <p:txBody>
          <a:bodyPr vert="horz" lIns="91440" tIns="45720" rIns="91440" bIns="45720" rtlCol="0">
            <a:normAutofit fontScale="775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Se recomienda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usar los mismos umbrales de acción clínicos</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lang="es-ES" sz="2800" dirty="0">
              <a:solidFill>
                <a:schemeClr val="bg1">
                  <a:lumMod val="75000"/>
                </a:schemeClr>
              </a:solidFill>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Solo se recomienda </a:t>
            </a:r>
            <a:r>
              <a:rPr kumimoji="0" lang="es-ES" sz="2800" b="1" i="0" u="none" strike="noStrike" kern="1200" cap="none" spc="0" normalizeH="0" baseline="0" noProof="0" dirty="0" err="1" smtClean="0">
                <a:ln>
                  <a:noFill/>
                </a:ln>
                <a:solidFill>
                  <a:schemeClr val="bg1">
                    <a:lumMod val="75000"/>
                  </a:schemeClr>
                </a:solidFill>
                <a:effectLst/>
                <a:uLnTx/>
                <a:uFillTx/>
                <a:latin typeface="+mn-lt"/>
                <a:ea typeface="+mn-ea"/>
                <a:cs typeface="+mn-cs"/>
              </a:rPr>
              <a:t>conización</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 </a:t>
            </a:r>
            <a:r>
              <a:rPr lang="es-ES" sz="2800" b="1" dirty="0" smtClean="0">
                <a:solidFill>
                  <a:schemeClr val="bg1">
                    <a:lumMod val="75000"/>
                  </a:schemeClr>
                </a:solidFill>
              </a:rPr>
              <a:t>/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biopsias si hay sospecha de cáncer invasor</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Si se diagnostica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HSIL en el primer examen </a:t>
            </a:r>
            <a:r>
              <a:rPr kumimoji="0" lang="es-ES" sz="2800" b="1" i="0" u="none" strike="noStrike" kern="1200" cap="none" spc="0" normalizeH="0" baseline="0" noProof="0" dirty="0" err="1" smtClean="0">
                <a:ln>
                  <a:noFill/>
                </a:ln>
                <a:solidFill>
                  <a:schemeClr val="bg1">
                    <a:lumMod val="75000"/>
                  </a:schemeClr>
                </a:solidFill>
                <a:effectLst/>
                <a:uLnTx/>
                <a:uFillTx/>
                <a:latin typeface="+mn-lt"/>
                <a:ea typeface="+mn-ea"/>
                <a:cs typeface="+mn-cs"/>
              </a:rPr>
              <a:t>colposcópico</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se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recomienda seguimiento con test (cito/HPV según edad) y colposcopia cada 12 o 24 semanas</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aunque se considera aceptable diferirlo a postparto.</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No se recomienda tratamiento de HSIL</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(CIN2 o CIN3)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durante el embarazo</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En el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postparto, </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se recomienda colposcopia no antes de 4 semanas tras el parto. </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La </a:t>
            </a:r>
            <a:r>
              <a:rPr kumimoji="0" lang="es-ES" sz="2800" b="1" i="0" u="none" strike="noStrike" kern="1200" cap="none" spc="0" normalizeH="0" baseline="0" noProof="0" dirty="0" smtClean="0">
                <a:ln>
                  <a:noFill/>
                </a:ln>
                <a:solidFill>
                  <a:schemeClr val="bg1">
                    <a:lumMod val="75000"/>
                  </a:schemeClr>
                </a:solidFill>
                <a:effectLst/>
                <a:uLnTx/>
                <a:uFillTx/>
                <a:latin typeface="+mn-lt"/>
                <a:ea typeface="+mn-ea"/>
                <a:cs typeface="+mn-cs"/>
              </a:rPr>
              <a:t>tasa de progresión a cáncer no parece ser diferente </a:t>
            </a:r>
            <a:r>
              <a:rPr kumimoji="0" lang="es-ES" sz="2800" b="0" i="0" u="none" strike="noStrike" kern="1200" cap="none" spc="0" normalizeH="0" baseline="0" noProof="0" dirty="0" smtClean="0">
                <a:ln>
                  <a:noFill/>
                </a:ln>
                <a:solidFill>
                  <a:schemeClr val="bg1">
                    <a:lumMod val="75000"/>
                  </a:schemeClr>
                </a:solidFill>
                <a:effectLst/>
                <a:uLnTx/>
                <a:uFillTx/>
                <a:latin typeface="+mn-lt"/>
                <a:ea typeface="+mn-ea"/>
                <a:cs typeface="+mn-cs"/>
              </a:rPr>
              <a:t>durante el embarazo.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Imagen 1"/>
          <p:cNvPicPr>
            <a:picLocks noChangeAspect="1"/>
          </p:cNvPicPr>
          <p:nvPr/>
        </p:nvPicPr>
        <p:blipFill>
          <a:blip r:embed="rId5" cstate="print"/>
          <a:stretch>
            <a:fillRect/>
          </a:stretch>
        </p:blipFill>
        <p:spPr>
          <a:xfrm>
            <a:off x="8582636" y="685617"/>
            <a:ext cx="2417313" cy="1468845"/>
          </a:xfrm>
          <a:prstGeom prst="rect">
            <a:avLst/>
          </a:prstGeom>
        </p:spPr>
      </p:pic>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8">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8">
                                            <p:txEl>
                                              <p:pRg st="4" end="4"/>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8">
                                            <p:txEl>
                                              <p:pRg st="6" end="6"/>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8">
                                            <p:txEl>
                                              <p:pRg st="8" end="8"/>
                                            </p:txEl>
                                          </p:spTgt>
                                        </p:tgtEl>
                                        <p:attrNameLst>
                                          <p:attrName>style.color</p:attrName>
                                        </p:attrNameLst>
                                      </p:cBhvr>
                                      <p:to>
                                        <a:srgbClr val="000000"/>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8">
                                            <p:txEl>
                                              <p:pRg st="10" end="10"/>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199" y="1339703"/>
            <a:ext cx="10787743" cy="4117667"/>
          </a:xfrm>
        </p:spPr>
        <p:txBody>
          <a:bodyPr>
            <a:normAutofit/>
          </a:bodyPr>
          <a:lstStyle/>
          <a:p>
            <a:endParaRPr lang="es-ES" dirty="0"/>
          </a:p>
          <a:p>
            <a:r>
              <a:rPr lang="es-ES" dirty="0"/>
              <a:t> </a:t>
            </a:r>
            <a:r>
              <a:rPr lang="es-ES" sz="2200" dirty="0"/>
              <a:t>Debemos conseguir </a:t>
            </a:r>
            <a:r>
              <a:rPr lang="es-ES" sz="2200" b="1" dirty="0" smtClean="0"/>
              <a:t>un </a:t>
            </a:r>
            <a:r>
              <a:rPr lang="es-ES" sz="2200" b="1" dirty="0"/>
              <a:t>programa de cribado de calidad</a:t>
            </a:r>
            <a:r>
              <a:rPr lang="es-ES" sz="2200" dirty="0"/>
              <a:t>. </a:t>
            </a:r>
          </a:p>
          <a:p>
            <a:r>
              <a:rPr lang="es-ES" sz="2200" dirty="0"/>
              <a:t>Esta calidad se basa, como objetivos prioritarios, en su carácter poblacional y en el uso de </a:t>
            </a:r>
            <a:r>
              <a:rPr lang="es-ES" sz="2200" b="1" dirty="0"/>
              <a:t>pruebas diagnósticas con mayor sensibilidad </a:t>
            </a:r>
            <a:r>
              <a:rPr lang="es-ES" sz="2200" dirty="0"/>
              <a:t>(VPH vs. citología por encima de los 35 años)</a:t>
            </a:r>
          </a:p>
          <a:p>
            <a:r>
              <a:rPr lang="es-ES" sz="2200" dirty="0"/>
              <a:t>El manejo del seguimiento y tratamiento de las mujeres con alteraciones en las pruebas de cribado debe basarse en el </a:t>
            </a:r>
            <a:r>
              <a:rPr lang="es-ES" sz="2200" b="1" dirty="0"/>
              <a:t>riesgo individual </a:t>
            </a:r>
            <a:r>
              <a:rPr lang="es-ES" sz="2200" dirty="0"/>
              <a:t>y no sólo en los resultados de los test diagnósticos.</a:t>
            </a:r>
          </a:p>
        </p:txBody>
      </p:sp>
      <p:sp>
        <p:nvSpPr>
          <p:cNvPr id="4" name="Marcador de número de diapositiva 3"/>
          <p:cNvSpPr>
            <a:spLocks noGrp="1"/>
          </p:cNvSpPr>
          <p:nvPr>
            <p:ph type="sldNum" sz="quarter" idx="12"/>
          </p:nvPr>
        </p:nvSpPr>
        <p:spPr/>
        <p:txBody>
          <a:bodyPr/>
          <a:lstStyle/>
          <a:p>
            <a:fld id="{E2FCF84C-4EB8-46EC-993D-244E3CAE20B6}" type="slidenum">
              <a:rPr lang="es-ES" smtClean="0"/>
              <a:pPr/>
              <a:t>44</a:t>
            </a:fld>
            <a:endParaRPr lang="es-ES"/>
          </a:p>
        </p:txBody>
      </p:sp>
      <p:sp>
        <p:nvSpPr>
          <p:cNvPr id="5" name="CuadroTexto 4"/>
          <p:cNvSpPr txBox="1"/>
          <p:nvPr/>
        </p:nvSpPr>
        <p:spPr>
          <a:xfrm>
            <a:off x="6591300" y="284886"/>
            <a:ext cx="4834403"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 2021</a:t>
            </a:r>
          </a:p>
        </p:txBody>
      </p:sp>
      <p:sp>
        <p:nvSpPr>
          <p:cNvPr id="6" name="Título 1"/>
          <p:cNvSpPr>
            <a:spLocks noGrp="1"/>
          </p:cNvSpPr>
          <p:nvPr>
            <p:ph type="title"/>
          </p:nvPr>
        </p:nvSpPr>
        <p:spPr>
          <a:xfrm>
            <a:off x="886260" y="858689"/>
            <a:ext cx="10515600" cy="603250"/>
          </a:xfrm>
        </p:spPr>
        <p:txBody>
          <a:bodyPr>
            <a:noAutofit/>
          </a:bodyPr>
          <a:lstStyle/>
          <a:p>
            <a:r>
              <a:rPr lang="es-ES" sz="2400" b="1" u="sng" dirty="0"/>
              <a:t>Conclusiones</a:t>
            </a:r>
          </a:p>
        </p:txBody>
      </p:sp>
      <p:sp>
        <p:nvSpPr>
          <p:cNvPr id="7" name="6 CuadroTexto"/>
          <p:cNvSpPr txBox="1"/>
          <p:nvPr/>
        </p:nvSpPr>
        <p:spPr>
          <a:xfrm>
            <a:off x="2373717" y="4731657"/>
            <a:ext cx="6915426" cy="526060"/>
          </a:xfrm>
          <a:prstGeom prst="rect">
            <a:avLst/>
          </a:prstGeom>
          <a:solidFill>
            <a:srgbClr val="DC2CCF">
              <a:alpha val="63000"/>
            </a:srgbClr>
          </a:solidFill>
        </p:spPr>
        <p:txBody>
          <a:bodyPr wrap="square" rtlCol="0">
            <a:spAutoFit/>
          </a:bodyPr>
          <a:lstStyle/>
          <a:p>
            <a:pPr algn="ctr"/>
            <a:r>
              <a:rPr lang="es-ES" sz="2800" b="1" dirty="0" smtClean="0"/>
              <a:t>IGUAL RIESGO             IGUAL  MANEJO </a:t>
            </a:r>
            <a:endParaRPr lang="es-ES" sz="2800" b="1" dirty="0"/>
          </a:p>
        </p:txBody>
      </p:sp>
      <p:sp>
        <p:nvSpPr>
          <p:cNvPr id="8" name="7 Flecha derecha"/>
          <p:cNvSpPr/>
          <p:nvPr/>
        </p:nvSpPr>
        <p:spPr>
          <a:xfrm>
            <a:off x="5529942" y="4876799"/>
            <a:ext cx="290285" cy="275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2242020508"/>
      </p:ext>
    </p:extLst>
  </p:cSld>
  <p:clrMapOvr>
    <a:masterClrMapping/>
  </p:clrMapOvr>
  <p:transition spd="slow">
    <p:wipe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966460" y="1623060"/>
            <a:ext cx="5120640" cy="2953009"/>
          </a:xfrm>
        </p:spPr>
        <p:txBody>
          <a:bodyPr>
            <a:normAutofit fontScale="90000"/>
          </a:bodyPr>
          <a:lstStyle/>
          <a:p>
            <a:pPr algn="ct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b="1" dirty="0" smtClean="0">
                <a:solidFill>
                  <a:schemeClr val="tx1">
                    <a:lumMod val="65000"/>
                    <a:lumOff val="35000"/>
                  </a:schemeClr>
                </a:solidFill>
              </a:rPr>
              <a:t/>
            </a:r>
            <a:br>
              <a:rPr lang="es-ES" b="1" dirty="0" smtClean="0">
                <a:solidFill>
                  <a:schemeClr val="tx1">
                    <a:lumMod val="65000"/>
                    <a:lumOff val="35000"/>
                  </a:schemeClr>
                </a:solidFill>
              </a:rPr>
            </a:br>
            <a:r>
              <a:rPr lang="es-ES" sz="4900" b="1" dirty="0" smtClean="0">
                <a:solidFill>
                  <a:schemeClr val="tx1">
                    <a:lumMod val="65000"/>
                    <a:lumOff val="35000"/>
                  </a:schemeClr>
                </a:solidFill>
                <a:effectLst>
                  <a:outerShdw blurRad="38100" dist="38100" dir="2700000" algn="tl">
                    <a:srgbClr val="000000">
                      <a:alpha val="43137"/>
                    </a:srgbClr>
                  </a:outerShdw>
                </a:effectLst>
              </a:rPr>
              <a:t>SITUACION DE VACUNACION  HPV</a:t>
            </a:r>
            <a:br>
              <a:rPr lang="es-ES" sz="4900" b="1" dirty="0" smtClean="0">
                <a:solidFill>
                  <a:schemeClr val="tx1">
                    <a:lumMod val="65000"/>
                    <a:lumOff val="35000"/>
                  </a:schemeClr>
                </a:solidFill>
                <a:effectLst>
                  <a:outerShdw blurRad="38100" dist="38100" dir="2700000" algn="tl">
                    <a:srgbClr val="000000">
                      <a:alpha val="43137"/>
                    </a:srgbClr>
                  </a:outerShdw>
                </a:effectLst>
              </a:rPr>
            </a:br>
            <a:r>
              <a:rPr lang="es-ES" sz="4900" b="1" dirty="0" smtClean="0">
                <a:solidFill>
                  <a:schemeClr val="tx1">
                    <a:lumMod val="65000"/>
                    <a:lumOff val="35000"/>
                  </a:schemeClr>
                </a:solidFill>
                <a:effectLst>
                  <a:outerShdw blurRad="38100" dist="38100" dir="2700000" algn="tl">
                    <a:srgbClr val="000000">
                      <a:alpha val="43137"/>
                    </a:srgbClr>
                  </a:outerShdw>
                </a:effectLst>
              </a:rPr>
              <a:t>EN ESPAÑA</a:t>
            </a:r>
            <a:br>
              <a:rPr lang="es-ES" sz="4900" b="1" dirty="0" smtClean="0">
                <a:solidFill>
                  <a:schemeClr val="tx1">
                    <a:lumMod val="65000"/>
                    <a:lumOff val="35000"/>
                  </a:schemeClr>
                </a:solidFill>
                <a:effectLst>
                  <a:outerShdw blurRad="38100" dist="38100" dir="2700000" algn="tl">
                    <a:srgbClr val="000000">
                      <a:alpha val="43137"/>
                    </a:srgbClr>
                  </a:outerShdw>
                </a:effectLst>
              </a:rPr>
            </a:br>
            <a:r>
              <a:rPr lang="es-ES" sz="4900" b="1" dirty="0" smtClean="0">
                <a:solidFill>
                  <a:schemeClr val="tx1">
                    <a:lumMod val="65000"/>
                    <a:lumOff val="35000"/>
                  </a:schemeClr>
                </a:solidFill>
              </a:rPr>
              <a:t> </a:t>
            </a:r>
            <a:endParaRPr lang="es-ES" sz="4900" b="1" dirty="0">
              <a:solidFill>
                <a:schemeClr val="tx1">
                  <a:lumMod val="65000"/>
                  <a:lumOff val="35000"/>
                </a:schemeClr>
              </a:solidFill>
            </a:endParaRPr>
          </a:p>
        </p:txBody>
      </p:sp>
      <p:sp>
        <p:nvSpPr>
          <p:cNvPr id="7" name="CuadroTexto 5"/>
          <p:cNvSpPr txBox="1"/>
          <p:nvPr/>
        </p:nvSpPr>
        <p:spPr>
          <a:xfrm>
            <a:off x="7125533" y="0"/>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8" name="CuadroTexto 5"/>
          <p:cNvSpPr txBox="1"/>
          <p:nvPr/>
        </p:nvSpPr>
        <p:spPr>
          <a:xfrm>
            <a:off x="0" y="183205"/>
            <a:ext cx="2149050" cy="369332"/>
          </a:xfrm>
          <a:prstGeom prst="rect">
            <a:avLst/>
          </a:prstGeom>
          <a:noFill/>
        </p:spPr>
        <p:txBody>
          <a:bodyPr wrap="none" rtlCol="0">
            <a:spAutoFit/>
          </a:bodyPr>
          <a:lstStyle/>
          <a:p>
            <a:r>
              <a:rPr lang="es-ES" b="1" dirty="0">
                <a:solidFill>
                  <a:srgbClr val="0070C0"/>
                </a:solidFill>
              </a:rPr>
              <a:t>2ª FASE DE CRIBADO</a:t>
            </a:r>
          </a:p>
        </p:txBody>
      </p:sp>
      <p:pic>
        <p:nvPicPr>
          <p:cNvPr id="9" name="Picture 2" descr="Cataluña: la vacunación sistemática frente al VPH en menores reduce la  incidencia de verrugas genitales | @diariofarma"/>
          <p:cNvPicPr>
            <a:picLocks noChangeAspect="1" noChangeArrowheads="1"/>
          </p:cNvPicPr>
          <p:nvPr/>
        </p:nvPicPr>
        <p:blipFill>
          <a:blip r:embed="rId2" cstate="print"/>
          <a:srcRect/>
          <a:stretch>
            <a:fillRect/>
          </a:stretch>
        </p:blipFill>
        <p:spPr bwMode="auto">
          <a:xfrm>
            <a:off x="1103000" y="1805216"/>
            <a:ext cx="4085184" cy="27234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p:cNvSpPr txBox="1"/>
          <p:nvPr/>
        </p:nvSpPr>
        <p:spPr>
          <a:xfrm>
            <a:off x="6822342" y="6250898"/>
            <a:ext cx="5066467" cy="276999"/>
          </a:xfrm>
          <a:prstGeom prst="rect">
            <a:avLst/>
          </a:prstGeom>
          <a:solidFill>
            <a:srgbClr val="FFCCFF"/>
          </a:solidFill>
          <a:ln>
            <a:solidFill>
              <a:srgbClr val="D60093"/>
            </a:solidFill>
          </a:ln>
        </p:spPr>
        <p:txBody>
          <a:bodyPr wrap="square" rtlCol="0">
            <a:spAutoFit/>
          </a:bodyPr>
          <a:lstStyle/>
          <a:p>
            <a:pPr algn="r"/>
            <a:r>
              <a:rPr lang="es-ES" sz="1200" i="1" dirty="0">
                <a:solidFill>
                  <a:srgbClr val="800080"/>
                </a:solidFill>
              </a:rPr>
              <a:t>Programa de prevención y detección precoz del CCU. Castilla y León.2021</a:t>
            </a:r>
          </a:p>
        </p:txBody>
      </p:sp>
      <p:sp>
        <p:nvSpPr>
          <p:cNvPr id="6" name="CuadroTexto 5"/>
          <p:cNvSpPr txBox="1"/>
          <p:nvPr/>
        </p:nvSpPr>
        <p:spPr>
          <a:xfrm>
            <a:off x="329784" y="6209251"/>
            <a:ext cx="2149050" cy="369332"/>
          </a:xfrm>
          <a:prstGeom prst="rect">
            <a:avLst/>
          </a:prstGeom>
          <a:noFill/>
        </p:spPr>
        <p:txBody>
          <a:bodyPr wrap="none" rtlCol="0">
            <a:spAutoFit/>
          </a:bodyPr>
          <a:lstStyle/>
          <a:p>
            <a:r>
              <a:rPr lang="es-ES" b="1" dirty="0">
                <a:solidFill>
                  <a:srgbClr val="0070C0"/>
                </a:solidFill>
              </a:rPr>
              <a:t>2ª FASE DE CRIBADO</a:t>
            </a:r>
          </a:p>
        </p:txBody>
      </p:sp>
      <p:pic>
        <p:nvPicPr>
          <p:cNvPr id="3074" name="Picture 2" descr="Colegas exige que la vacuna del VPH a varones se incluya en el calendario |  @diariofarma"/>
          <p:cNvPicPr>
            <a:picLocks noChangeAspect="1" noChangeArrowheads="1"/>
          </p:cNvPicPr>
          <p:nvPr/>
        </p:nvPicPr>
        <p:blipFill>
          <a:blip r:embed="rId4" cstate="print"/>
          <a:srcRect/>
          <a:stretch>
            <a:fillRect/>
          </a:stretch>
        </p:blipFill>
        <p:spPr bwMode="auto">
          <a:xfrm>
            <a:off x="8388812" y="4169831"/>
            <a:ext cx="914541" cy="609077"/>
          </a:xfrm>
          <a:prstGeom prst="rect">
            <a:avLst/>
          </a:prstGeom>
          <a:noFill/>
        </p:spPr>
      </p:pic>
      <p:sp>
        <p:nvSpPr>
          <p:cNvPr id="10" name="9 CuadroTexto"/>
          <p:cNvSpPr txBox="1"/>
          <p:nvPr/>
        </p:nvSpPr>
        <p:spPr>
          <a:xfrm>
            <a:off x="2229901" y="4062335"/>
            <a:ext cx="1118576" cy="369332"/>
          </a:xfrm>
          <a:prstGeom prst="rect">
            <a:avLst/>
          </a:prstGeom>
          <a:noFill/>
        </p:spPr>
        <p:txBody>
          <a:bodyPr wrap="square" rtlCol="0">
            <a:spAutoFit/>
          </a:bodyPr>
          <a:lstStyle/>
          <a:p>
            <a:r>
              <a:rPr lang="es-ES" b="1" dirty="0" smtClean="0"/>
              <a:t>CRIBADO </a:t>
            </a:r>
            <a:endParaRPr lang="es-ES" b="1" dirty="0"/>
          </a:p>
        </p:txBody>
      </p:sp>
      <p:pic>
        <p:nvPicPr>
          <p:cNvPr id="3078" name="Picture 6" descr="En juicio, a veces la mejor pregunta es la que no se hace - LegalToday"/>
          <p:cNvPicPr>
            <a:picLocks noChangeAspect="1" noChangeArrowheads="1"/>
          </p:cNvPicPr>
          <p:nvPr/>
        </p:nvPicPr>
        <p:blipFill>
          <a:blip r:embed="rId5" cstate="print"/>
          <a:srcRect/>
          <a:stretch>
            <a:fillRect/>
          </a:stretch>
        </p:blipFill>
        <p:spPr bwMode="auto">
          <a:xfrm>
            <a:off x="4539744" y="3367584"/>
            <a:ext cx="2286000" cy="1619251"/>
          </a:xfrm>
          <a:prstGeom prst="rect">
            <a:avLst/>
          </a:prstGeom>
          <a:noFill/>
        </p:spPr>
      </p:pic>
      <p:sp>
        <p:nvSpPr>
          <p:cNvPr id="3080" name="AutoShape 8" descr="Mitos (y verdades) sobre la vacuna del Virus del Papiloma Hum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082" name="AutoShape 10" descr="Mitos (y verdades) sobre la vacuna del Virus del Papiloma Hum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084" name="AutoShape 12" descr="Mitos (y verdades) sobre la vacuna del Virus del Papiloma Hum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086" name="Picture 14" descr="En algún punto de sus vidas, más de la mitad de las personas sexualmente  activas contraen una infección genital con el virus del papiloma humano  (VPH). Afortunadamente, existen vacunas disponibles para protegerse"/>
          <p:cNvPicPr>
            <a:picLocks noChangeAspect="1" noChangeArrowheads="1"/>
          </p:cNvPicPr>
          <p:nvPr/>
        </p:nvPicPr>
        <p:blipFill>
          <a:blip r:embed="rId6" cstate="print"/>
          <a:srcRect/>
          <a:stretch>
            <a:fillRect/>
          </a:stretch>
        </p:blipFill>
        <p:spPr bwMode="auto">
          <a:xfrm>
            <a:off x="7495179" y="3526096"/>
            <a:ext cx="1022196" cy="1241136"/>
          </a:xfrm>
          <a:prstGeom prst="rect">
            <a:avLst/>
          </a:prstGeom>
          <a:noFill/>
        </p:spPr>
      </p:pic>
      <p:sp>
        <p:nvSpPr>
          <p:cNvPr id="13" name="6 Marcador de contenido"/>
          <p:cNvSpPr txBox="1">
            <a:spLocks/>
          </p:cNvSpPr>
          <p:nvPr/>
        </p:nvSpPr>
        <p:spPr>
          <a:xfrm>
            <a:off x="858224" y="1046114"/>
            <a:ext cx="10280072" cy="45720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1"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Las guías </a:t>
            </a:r>
            <a:r>
              <a:rPr kumimoji="0" lang="es-ES" sz="2400" b="1" i="0" u="none" strike="noStrike" kern="1200" cap="none" spc="0" normalizeH="0" baseline="0" noProof="0" dirty="0" smtClean="0">
                <a:ln>
                  <a:noFill/>
                </a:ln>
                <a:solidFill>
                  <a:schemeClr val="bg1">
                    <a:lumMod val="75000"/>
                  </a:schemeClr>
                </a:solidFill>
                <a:effectLst/>
                <a:uLnTx/>
                <a:uFillTx/>
                <a:latin typeface="+mn-lt"/>
                <a:ea typeface="+mn-ea"/>
                <a:cs typeface="+mn-cs"/>
              </a:rPr>
              <a:t>deben permitir actualizaciones para incorporar nuevos métodos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que se validen y ajustar la disminución de riesgos de CIN3+ a medida que las </a:t>
            </a:r>
            <a:r>
              <a:rPr kumimoji="0" lang="es-ES" sz="2400" b="1" i="0" u="none" strike="noStrike" kern="1200" cap="none" spc="0" normalizeH="0" baseline="0" noProof="0" dirty="0" smtClean="0">
                <a:ln>
                  <a:noFill/>
                </a:ln>
                <a:solidFill>
                  <a:schemeClr val="bg1">
                    <a:lumMod val="75000"/>
                  </a:schemeClr>
                </a:solidFill>
                <a:effectLst/>
                <a:uLnTx/>
                <a:uFillTx/>
                <a:latin typeface="+mn-lt"/>
                <a:ea typeface="+mn-ea"/>
                <a:cs typeface="+mn-cs"/>
              </a:rPr>
              <a:t>pacientes vacunadas </a:t>
            </a:r>
            <a:r>
              <a:rPr kumimoji="0" lang="es-ES" sz="2400" b="0" i="0" u="none" strike="noStrike" kern="1200" cap="none" spc="0" normalizeH="0" baseline="0" noProof="0" dirty="0" smtClean="0">
                <a:ln>
                  <a:noFill/>
                </a:ln>
                <a:solidFill>
                  <a:schemeClr val="bg1">
                    <a:lumMod val="75000"/>
                  </a:schemeClr>
                </a:solidFill>
                <a:effectLst/>
                <a:uLnTx/>
                <a:uFillTx/>
                <a:latin typeface="+mn-lt"/>
                <a:ea typeface="+mn-ea"/>
                <a:cs typeface="+mn-cs"/>
              </a:rPr>
              <a:t>contra el HPV alcancen la edad de cribado</a:t>
            </a:r>
            <a:r>
              <a:rPr kumimoji="0" lang="es-ES" sz="2400" b="0" i="0" u="none" strike="noStrike" kern="1200" cap="none" spc="0" normalizeH="0" baseline="0" noProof="0" dirty="0" smtClean="0">
                <a:ln>
                  <a:noFill/>
                </a:ln>
                <a:solidFill>
                  <a:schemeClr val="tx1"/>
                </a:solidFill>
                <a:effectLst/>
                <a:uLnTx/>
                <a:uFillTx/>
                <a:latin typeface="+mn-lt"/>
                <a:ea typeface="+mn-ea"/>
                <a:cs typeface="+mn-cs"/>
              </a:rPr>
              <a:t>.</a:t>
            </a:r>
          </a:p>
        </p:txBody>
      </p:sp>
      <p:sp>
        <p:nvSpPr>
          <p:cNvPr id="17" name="3 Título"/>
          <p:cNvSpPr>
            <a:spLocks noGrp="1"/>
          </p:cNvSpPr>
          <p:nvPr>
            <p:ph type="title"/>
          </p:nvPr>
        </p:nvSpPr>
        <p:spPr>
          <a:xfrm>
            <a:off x="838643" y="375821"/>
            <a:ext cx="10380900" cy="857893"/>
          </a:xfrm>
        </p:spPr>
        <p:txBody>
          <a:bodyPr>
            <a:normAutofit fontScale="90000"/>
          </a:bodyPr>
          <a:lstStyle/>
          <a:p>
            <a:r>
              <a:rPr lang="es-ES" sz="4000" dirty="0" smtClean="0"/>
              <a:t>Guías de consenso de la ASCCP</a:t>
            </a:r>
            <a:br>
              <a:rPr lang="es-ES" sz="4000" dirty="0" smtClean="0"/>
            </a:br>
            <a:r>
              <a:rPr lang="es-ES" dirty="0" smtClean="0"/>
              <a:t> </a:t>
            </a:r>
            <a:endParaRPr lang="es-ES" dirty="0"/>
          </a:p>
        </p:txBody>
      </p:sp>
      <p:pic>
        <p:nvPicPr>
          <p:cNvPr id="14" name="Imagen 6"/>
          <p:cNvPicPr>
            <a:picLocks noChangeAspect="1"/>
          </p:cNvPicPr>
          <p:nvPr/>
        </p:nvPicPr>
        <p:blipFill>
          <a:blip r:embed="rId7" cstate="print"/>
          <a:stretch>
            <a:fillRect/>
          </a:stretch>
        </p:blipFill>
        <p:spPr>
          <a:xfrm>
            <a:off x="9548852" y="229999"/>
            <a:ext cx="2349500" cy="466725"/>
          </a:xfrm>
          <a:prstGeom prst="rect">
            <a:avLst/>
          </a:prstGeom>
        </p:spPr>
      </p:pic>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3">
                                            <p:txEl>
                                              <p:pRg st="1" end="1"/>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67653" y="343110"/>
            <a:ext cx="7641907" cy="6210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2" descr="Pin en Fichas para el colegio"/>
          <p:cNvPicPr>
            <a:picLocks noChangeAspect="1" noChangeArrowheads="1"/>
          </p:cNvPicPr>
          <p:nvPr/>
        </p:nvPicPr>
        <p:blipFill>
          <a:blip r:embed="rId4" cstate="print"/>
          <a:srcRect/>
          <a:stretch>
            <a:fillRect/>
          </a:stretch>
        </p:blipFill>
        <p:spPr bwMode="auto">
          <a:xfrm>
            <a:off x="7937875" y="668907"/>
            <a:ext cx="3817187" cy="2697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Elipse 8"/>
          <p:cNvSpPr/>
          <p:nvPr/>
        </p:nvSpPr>
        <p:spPr>
          <a:xfrm>
            <a:off x="6391275" y="6135604"/>
            <a:ext cx="485775" cy="2381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8"/>
          <p:cNvSpPr/>
          <p:nvPr/>
        </p:nvSpPr>
        <p:spPr>
          <a:xfrm>
            <a:off x="3335254" y="3886200"/>
            <a:ext cx="485775" cy="2381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8"/>
          <p:cNvSpPr/>
          <p:nvPr/>
        </p:nvSpPr>
        <p:spPr>
          <a:xfrm>
            <a:off x="9230727" y="1034215"/>
            <a:ext cx="907883" cy="82667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abajo"/>
          <p:cNvSpPr/>
          <p:nvPr/>
        </p:nvSpPr>
        <p:spPr>
          <a:xfrm>
            <a:off x="9561095" y="3481137"/>
            <a:ext cx="417094" cy="1459832"/>
          </a:xfrm>
          <a:prstGeom prst="downArrow">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9408405" y="5188944"/>
            <a:ext cx="758541" cy="369332"/>
          </a:xfrm>
          <a:prstGeom prst="rect">
            <a:avLst/>
          </a:prstGeom>
          <a:solidFill>
            <a:srgbClr val="FF0000">
              <a:alpha val="22000"/>
            </a:srgbClr>
          </a:solidFill>
        </p:spPr>
        <p:txBody>
          <a:bodyPr wrap="none" rtlCol="0">
            <a:spAutoFit/>
          </a:bodyPr>
          <a:lstStyle/>
          <a:p>
            <a:r>
              <a:rPr lang="es-ES" b="1" dirty="0" smtClean="0"/>
              <a:t>91,2%</a:t>
            </a:r>
            <a:endParaRPr lang="es-ES"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952890" y="365125"/>
            <a:ext cx="4477109" cy="960755"/>
          </a:xfrm>
        </p:spPr>
        <p:txBody>
          <a:bodyPr/>
          <a:lstStyle/>
          <a:p>
            <a:pPr algn="r"/>
            <a:r>
              <a:rPr lang="es-ES" b="1" dirty="0" smtClean="0"/>
              <a:t>VACUNACION HPV</a:t>
            </a:r>
            <a:endParaRPr lang="es-ES" b="1" dirty="0"/>
          </a:p>
        </p:txBody>
      </p:sp>
      <p:sp>
        <p:nvSpPr>
          <p:cNvPr id="5" name="4 Marcador de contenido"/>
          <p:cNvSpPr>
            <a:spLocks noGrp="1"/>
          </p:cNvSpPr>
          <p:nvPr>
            <p:ph idx="1"/>
          </p:nvPr>
        </p:nvSpPr>
        <p:spPr>
          <a:xfrm>
            <a:off x="751935" y="2187934"/>
            <a:ext cx="10515600" cy="3157855"/>
          </a:xfrm>
        </p:spPr>
        <p:txBody>
          <a:bodyPr/>
          <a:lstStyle/>
          <a:p>
            <a:pPr>
              <a:buFont typeface="Wingdings" pitchFamily="2" charset="2"/>
              <a:buChar char="q"/>
            </a:pPr>
            <a:r>
              <a:rPr lang="es-ES" dirty="0" smtClean="0"/>
              <a:t>Según el Ministerio: </a:t>
            </a:r>
            <a:r>
              <a:rPr lang="es-ES" i="1" dirty="0" smtClean="0"/>
              <a:t>Desde 2007, se recomienda la vacunación en mujeres adolescentes y, </a:t>
            </a:r>
            <a:r>
              <a:rPr lang="es-ES" b="1" i="1" dirty="0" smtClean="0"/>
              <a:t>desde 2018, en población de ambos sexos con condiciones de riesgo.</a:t>
            </a:r>
          </a:p>
          <a:p>
            <a:pPr>
              <a:buFont typeface="Wingdings" pitchFamily="2" charset="2"/>
              <a:buChar char="q"/>
            </a:pPr>
            <a:endParaRPr lang="es-ES" b="1" i="1" dirty="0" smtClean="0"/>
          </a:p>
          <a:p>
            <a:pPr>
              <a:buFont typeface="Wingdings" pitchFamily="2" charset="2"/>
              <a:buChar char="q"/>
            </a:pPr>
            <a:r>
              <a:rPr lang="es-ES" dirty="0" smtClean="0"/>
              <a:t>España presenta una prevalencia media de infección por VPH en mujeres del 14,3%, siendo de hasta 29% en mujeres jóvenes de 18-25 años</a:t>
            </a:r>
            <a:endParaRPr lang="es-ES" dirty="0"/>
          </a:p>
        </p:txBody>
      </p:sp>
      <p:sp>
        <p:nvSpPr>
          <p:cNvPr id="6" name="5 CuadroTexto"/>
          <p:cNvSpPr txBox="1"/>
          <p:nvPr/>
        </p:nvSpPr>
        <p:spPr>
          <a:xfrm>
            <a:off x="0" y="6012180"/>
            <a:ext cx="11845679" cy="369332"/>
          </a:xfrm>
          <a:prstGeom prst="rect">
            <a:avLst/>
          </a:prstGeom>
          <a:noFill/>
        </p:spPr>
        <p:txBody>
          <a:bodyPr wrap="none" rtlCol="0">
            <a:spAutoFit/>
          </a:bodyPr>
          <a:lstStyle/>
          <a:p>
            <a:r>
              <a:rPr lang="es-ES" dirty="0" smtClean="0"/>
              <a:t>https://www.mscbs.gob.es/profesionales/saludPublica/prevPromocion/vacunaciones/enfermedades/profesionales/vph.htm</a:t>
            </a:r>
            <a:endParaRPr lang="es-ES" dirty="0"/>
          </a:p>
        </p:txBody>
      </p:sp>
      <p:pic>
        <p:nvPicPr>
          <p:cNvPr id="19457" name="Picture 1"/>
          <p:cNvPicPr>
            <a:picLocks noChangeAspect="1" noChangeArrowheads="1"/>
          </p:cNvPicPr>
          <p:nvPr/>
        </p:nvPicPr>
        <p:blipFill>
          <a:blip r:embed="rId2" cstate="print"/>
          <a:srcRect l="16045" t="43160" r="44175" b="35142"/>
          <a:stretch>
            <a:fillRect/>
          </a:stretch>
        </p:blipFill>
        <p:spPr bwMode="auto">
          <a:xfrm>
            <a:off x="327803" y="207034"/>
            <a:ext cx="5175850" cy="15872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2679" t="20748" r="13014" b="14063"/>
          <a:stretch>
            <a:fillRect/>
          </a:stretch>
        </p:blipFill>
        <p:spPr bwMode="auto">
          <a:xfrm>
            <a:off x="0" y="1357745"/>
            <a:ext cx="7065818" cy="4768735"/>
          </a:xfrm>
          <a:prstGeom prst="rect">
            <a:avLst/>
          </a:prstGeom>
          <a:noFill/>
          <a:ln w="9525">
            <a:noFill/>
            <a:miter lim="800000"/>
            <a:headEnd/>
            <a:tailEnd/>
          </a:ln>
        </p:spPr>
      </p:pic>
      <p:sp>
        <p:nvSpPr>
          <p:cNvPr id="3" name="2 CuadroTexto"/>
          <p:cNvSpPr txBox="1"/>
          <p:nvPr/>
        </p:nvSpPr>
        <p:spPr>
          <a:xfrm>
            <a:off x="754380" y="6029499"/>
            <a:ext cx="9441180" cy="369332"/>
          </a:xfrm>
          <a:prstGeom prst="rect">
            <a:avLst/>
          </a:prstGeom>
          <a:noFill/>
        </p:spPr>
        <p:txBody>
          <a:bodyPr wrap="square" rtlCol="0">
            <a:spAutoFit/>
          </a:bodyPr>
          <a:lstStyle/>
          <a:p>
            <a:r>
              <a:rPr lang="es-ES" dirty="0" smtClean="0"/>
              <a:t>https://vacunasaep.org/sites/vacunasaep.org/files/cav-aep_calendario-2021_v.2_01ene2021.pdf</a:t>
            </a:r>
            <a:endParaRPr lang="es-ES" dirty="0"/>
          </a:p>
        </p:txBody>
      </p:sp>
      <p:pic>
        <p:nvPicPr>
          <p:cNvPr id="3075" name="Picture 3"/>
          <p:cNvPicPr>
            <a:picLocks noChangeAspect="1" noChangeArrowheads="1"/>
          </p:cNvPicPr>
          <p:nvPr/>
        </p:nvPicPr>
        <p:blipFill>
          <a:blip r:embed="rId3" cstate="print"/>
          <a:srcRect l="50586" t="25625" r="6896" b="59688"/>
          <a:stretch>
            <a:fillRect/>
          </a:stretch>
        </p:blipFill>
        <p:spPr bwMode="auto">
          <a:xfrm>
            <a:off x="7012994" y="2446020"/>
            <a:ext cx="5179006" cy="1005840"/>
          </a:xfrm>
          <a:prstGeom prst="rect">
            <a:avLst/>
          </a:prstGeom>
          <a:noFill/>
          <a:ln w="9525">
            <a:noFill/>
            <a:miter lim="800000"/>
            <a:headEnd/>
            <a:tailEnd/>
          </a:ln>
        </p:spPr>
      </p:pic>
      <p:sp>
        <p:nvSpPr>
          <p:cNvPr id="5" name="4 Título"/>
          <p:cNvSpPr>
            <a:spLocks noGrp="1"/>
          </p:cNvSpPr>
          <p:nvPr>
            <p:ph type="title" idx="4294967295"/>
          </p:nvPr>
        </p:nvSpPr>
        <p:spPr>
          <a:xfrm>
            <a:off x="0" y="342901"/>
            <a:ext cx="10903527" cy="474518"/>
          </a:xfrm>
        </p:spPr>
        <p:txBody>
          <a:bodyPr>
            <a:normAutofit fontScale="90000"/>
          </a:bodyPr>
          <a:lstStyle/>
          <a:p>
            <a:r>
              <a:rPr lang="es-ES" b="1" dirty="0" smtClean="0"/>
              <a:t>CALENDARIO DE VACUNACIONES DE LA ASOCIACIÓN ESPAÑOLA DE PEDIATRÍA 2021</a:t>
            </a:r>
            <a:endParaRPr lang="es-ES" b="1" dirty="0"/>
          </a:p>
        </p:txBody>
      </p:sp>
      <p:sp>
        <p:nvSpPr>
          <p:cNvPr id="7" name="6 Elipse"/>
          <p:cNvSpPr/>
          <p:nvPr/>
        </p:nvSpPr>
        <p:spPr>
          <a:xfrm>
            <a:off x="5334000" y="5048250"/>
            <a:ext cx="752475" cy="704850"/>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oblada hacia arriba"/>
          <p:cNvSpPr/>
          <p:nvPr/>
        </p:nvSpPr>
        <p:spPr>
          <a:xfrm>
            <a:off x="6838950" y="3590925"/>
            <a:ext cx="2886075" cy="16764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6" name="Picture 4"/>
          <p:cNvPicPr>
            <a:picLocks noChangeAspect="1" noChangeArrowheads="1"/>
          </p:cNvPicPr>
          <p:nvPr/>
        </p:nvPicPr>
        <p:blipFill>
          <a:blip r:embed="rId4" cstate="print"/>
          <a:srcRect l="74537" t="33901" r="18009" b="47349"/>
          <a:stretch>
            <a:fillRect/>
          </a:stretch>
        </p:blipFill>
        <p:spPr bwMode="auto">
          <a:xfrm>
            <a:off x="10654146" y="3699164"/>
            <a:ext cx="969818"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3702" y="1845964"/>
            <a:ext cx="10467540" cy="3331166"/>
          </a:xfrm>
        </p:spPr>
        <p:txBody>
          <a:bodyPr>
            <a:normAutofit/>
          </a:bodyPr>
          <a:lstStyle/>
          <a:p>
            <a:r>
              <a:rPr lang="es-ES" sz="2000" dirty="0"/>
              <a:t>Ante resultados positivos de las pruebas de cribado introducimos </a:t>
            </a:r>
            <a:r>
              <a:rPr lang="es-ES" sz="2000" b="1" dirty="0"/>
              <a:t>el riesgo individual de cada mujer de sufrir una lesión CIN3+ para orientar las conductas, el seguimiento y el posible </a:t>
            </a:r>
            <a:r>
              <a:rPr lang="es-ES" sz="2000" b="1" dirty="0" smtClean="0"/>
              <a:t>tratamiento</a:t>
            </a:r>
            <a:endParaRPr lang="es-ES" sz="2000" b="1" dirty="0"/>
          </a:p>
          <a:p>
            <a:r>
              <a:rPr lang="es-ES" sz="2000" dirty="0"/>
              <a:t>El riesgo de aparición de una lesión CIN3+ (en 1 año y en 5 años) </a:t>
            </a:r>
          </a:p>
          <a:p>
            <a:pPr lvl="1"/>
            <a:r>
              <a:rPr lang="es-ES" sz="2000" dirty="0"/>
              <a:t>Se expresa en </a:t>
            </a:r>
            <a:r>
              <a:rPr lang="es-ES" sz="2000" b="1" dirty="0"/>
              <a:t>porcentaje (%)</a:t>
            </a:r>
          </a:p>
          <a:p>
            <a:pPr lvl="1"/>
            <a:r>
              <a:rPr lang="es-ES" sz="2000" dirty="0"/>
              <a:t>Se calcula teniendo en consideración:</a:t>
            </a:r>
          </a:p>
          <a:p>
            <a:pPr lvl="2">
              <a:buFont typeface="Courier New" panose="02070309020205020404" pitchFamily="49" charset="0"/>
              <a:buChar char="o"/>
            </a:pPr>
            <a:r>
              <a:rPr lang="es-ES" dirty="0"/>
              <a:t> los </a:t>
            </a:r>
            <a:r>
              <a:rPr lang="es-ES" b="1" dirty="0"/>
              <a:t>antecedentes previos</a:t>
            </a:r>
            <a:r>
              <a:rPr lang="es-ES" dirty="0"/>
              <a:t> a la realización de la prueba de diagnóstico </a:t>
            </a:r>
          </a:p>
          <a:p>
            <a:pPr lvl="2">
              <a:buFont typeface="Courier New" panose="02070309020205020404" pitchFamily="49" charset="0"/>
              <a:buChar char="o"/>
            </a:pPr>
            <a:r>
              <a:rPr lang="es-ES" dirty="0"/>
              <a:t> el </a:t>
            </a:r>
            <a:r>
              <a:rPr lang="es-ES" b="1" dirty="0"/>
              <a:t>resultado de la colposcopia y biopsia de diagnóstico</a:t>
            </a:r>
            <a:r>
              <a:rPr lang="es-ES" sz="2200" dirty="0"/>
              <a:t>. </a:t>
            </a:r>
          </a:p>
        </p:txBody>
      </p:sp>
      <p:sp>
        <p:nvSpPr>
          <p:cNvPr id="4" name="Marcador de número de diapositiva 3"/>
          <p:cNvSpPr>
            <a:spLocks noGrp="1"/>
          </p:cNvSpPr>
          <p:nvPr>
            <p:ph type="sldNum" sz="quarter" idx="12"/>
          </p:nvPr>
        </p:nvSpPr>
        <p:spPr>
          <a:xfrm>
            <a:off x="8564525" y="6356354"/>
            <a:ext cx="2743200" cy="365125"/>
          </a:xfrm>
        </p:spPr>
        <p:txBody>
          <a:bodyPr/>
          <a:lstStyle/>
          <a:p>
            <a:fld id="{E2FCF84C-4EB8-46EC-993D-244E3CAE20B6}" type="slidenum">
              <a:rPr lang="es-ES" smtClean="0"/>
              <a:pPr/>
              <a:t>5</a:t>
            </a:fld>
            <a:endParaRPr lang="es-ES"/>
          </a:p>
        </p:txBody>
      </p:sp>
      <p:sp>
        <p:nvSpPr>
          <p:cNvPr id="6" name="Título 1"/>
          <p:cNvSpPr>
            <a:spLocks noGrp="1"/>
          </p:cNvSpPr>
          <p:nvPr>
            <p:ph type="title"/>
          </p:nvPr>
        </p:nvSpPr>
        <p:spPr>
          <a:xfrm>
            <a:off x="822955" y="901702"/>
            <a:ext cx="10530847" cy="760124"/>
          </a:xfrm>
        </p:spPr>
        <p:txBody>
          <a:bodyPr>
            <a:noAutofit/>
          </a:bodyPr>
          <a:lstStyle/>
          <a:p>
            <a:r>
              <a:rPr lang="es-ES" sz="2400" b="1" u="sng" dirty="0">
                <a:solidFill>
                  <a:srgbClr val="2F5597"/>
                </a:solidFill>
              </a:rPr>
              <a:t>Objetivos y principales aspectos de la actualización </a:t>
            </a:r>
            <a:r>
              <a:rPr lang="es-ES" sz="2400" b="1" u="sng" dirty="0" smtClean="0">
                <a:solidFill>
                  <a:srgbClr val="2F5597"/>
                </a:solidFill>
              </a:rPr>
              <a:t>2021: Riesgo </a:t>
            </a:r>
            <a:r>
              <a:rPr lang="es-ES" sz="2400" b="1" u="sng" dirty="0">
                <a:solidFill>
                  <a:srgbClr val="2F5597"/>
                </a:solidFill>
              </a:rPr>
              <a:t>individual</a:t>
            </a:r>
          </a:p>
        </p:txBody>
      </p:sp>
      <p:sp>
        <p:nvSpPr>
          <p:cNvPr id="8" name="CuadroTexto 7"/>
          <p:cNvSpPr txBox="1"/>
          <p:nvPr/>
        </p:nvSpPr>
        <p:spPr>
          <a:xfrm>
            <a:off x="2877881" y="5383287"/>
            <a:ext cx="1743739" cy="369332"/>
          </a:xfrm>
          <a:prstGeom prst="rect">
            <a:avLst/>
          </a:prstGeom>
          <a:noFill/>
          <a:ln w="38100">
            <a:solidFill>
              <a:srgbClr val="800080"/>
            </a:solidFill>
          </a:ln>
        </p:spPr>
        <p:txBody>
          <a:bodyPr wrap="square" rtlCol="0">
            <a:spAutoFit/>
          </a:bodyPr>
          <a:lstStyle/>
          <a:p>
            <a:r>
              <a:rPr lang="es-ES" dirty="0" err="1"/>
              <a:t>Equal</a:t>
            </a:r>
            <a:r>
              <a:rPr lang="es-ES" dirty="0"/>
              <a:t> </a:t>
            </a:r>
            <a:r>
              <a:rPr lang="es-ES" dirty="0" err="1"/>
              <a:t>risk</a:t>
            </a:r>
            <a:endParaRPr lang="es-ES" dirty="0"/>
          </a:p>
        </p:txBody>
      </p:sp>
      <p:sp>
        <p:nvSpPr>
          <p:cNvPr id="9" name="CuadroTexto 8"/>
          <p:cNvSpPr txBox="1"/>
          <p:nvPr/>
        </p:nvSpPr>
        <p:spPr>
          <a:xfrm>
            <a:off x="7146854" y="5383287"/>
            <a:ext cx="2835348" cy="369332"/>
          </a:xfrm>
          <a:prstGeom prst="rect">
            <a:avLst/>
          </a:prstGeom>
          <a:noFill/>
          <a:ln w="38100">
            <a:solidFill>
              <a:srgbClr val="800080"/>
            </a:solidFill>
          </a:ln>
        </p:spPr>
        <p:txBody>
          <a:bodyPr wrap="square" rtlCol="0">
            <a:spAutoFit/>
          </a:bodyPr>
          <a:lstStyle/>
          <a:p>
            <a:r>
              <a:rPr lang="es-ES" dirty="0" err="1"/>
              <a:t>Equal</a:t>
            </a:r>
            <a:r>
              <a:rPr lang="es-ES" dirty="0"/>
              <a:t> </a:t>
            </a:r>
            <a:r>
              <a:rPr lang="es-ES" dirty="0" err="1"/>
              <a:t>management</a:t>
            </a:r>
            <a:endParaRPr lang="es-ES" dirty="0"/>
          </a:p>
        </p:txBody>
      </p:sp>
      <p:sp>
        <p:nvSpPr>
          <p:cNvPr id="10" name="Flecha derecha 9"/>
          <p:cNvSpPr/>
          <p:nvPr/>
        </p:nvSpPr>
        <p:spPr>
          <a:xfrm>
            <a:off x="5033633" y="5345077"/>
            <a:ext cx="1701209" cy="407545"/>
          </a:xfrm>
          <a:prstGeom prst="rightArrow">
            <a:avLst/>
          </a:prstGeom>
          <a:solidFill>
            <a:srgbClr val="D60093"/>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2"/>
          <p:cNvPicPr>
            <a:picLocks noChangeAspect="1" noChangeArrowheads="1"/>
          </p:cNvPicPr>
          <p:nvPr/>
        </p:nvPicPr>
        <p:blipFill>
          <a:blip r:embed="rId2" cstate="print"/>
          <a:srcRect l="26120" t="76666" r="10044" b="15000"/>
          <a:stretch>
            <a:fillRect/>
          </a:stretch>
        </p:blipFill>
        <p:spPr bwMode="auto">
          <a:xfrm>
            <a:off x="0" y="6217920"/>
            <a:ext cx="12192000" cy="640080"/>
          </a:xfrm>
          <a:prstGeom prst="rect">
            <a:avLst/>
          </a:prstGeom>
          <a:noFill/>
          <a:ln w="9525">
            <a:noFill/>
            <a:miter lim="800000"/>
            <a:headEnd/>
            <a:tailEnd/>
          </a:ln>
        </p:spPr>
      </p:pic>
      <p:sp>
        <p:nvSpPr>
          <p:cNvPr id="12" name="11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spTree>
    <p:extLst>
      <p:ext uri="{BB962C8B-B14F-4D97-AF65-F5344CB8AC3E}">
        <p14:creationId xmlns="" xmlns:p14="http://schemas.microsoft.com/office/powerpoint/2010/main" val="8256863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1265" t="21282" r="11178" b="6250"/>
          <a:stretch>
            <a:fillRect/>
          </a:stretch>
        </p:blipFill>
        <p:spPr bwMode="auto">
          <a:xfrm>
            <a:off x="-329768" y="555154"/>
            <a:ext cx="11046469" cy="5864696"/>
          </a:xfrm>
          <a:prstGeom prst="rect">
            <a:avLst/>
          </a:prstGeom>
          <a:noFill/>
          <a:ln w="9525">
            <a:noFill/>
            <a:miter lim="800000"/>
            <a:headEnd/>
            <a:tailEnd/>
          </a:ln>
        </p:spPr>
      </p:pic>
      <p:sp>
        <p:nvSpPr>
          <p:cNvPr id="3" name="2 Rectángulo"/>
          <p:cNvSpPr/>
          <p:nvPr/>
        </p:nvSpPr>
        <p:spPr>
          <a:xfrm>
            <a:off x="235527" y="6211669"/>
            <a:ext cx="11693236" cy="646331"/>
          </a:xfrm>
          <a:prstGeom prst="rect">
            <a:avLst/>
          </a:prstGeom>
        </p:spPr>
        <p:txBody>
          <a:bodyPr wrap="square">
            <a:spAutoFit/>
          </a:bodyPr>
          <a:lstStyle/>
          <a:p>
            <a:r>
              <a:rPr lang="es-ES" dirty="0" smtClean="0"/>
              <a:t>https://www.mscbs.gob.es/profesionales/saludPublica/prevPromocion/vacunaciones/calendario-y-coberturas/docs/CalendarioVacunacion_GRadultos.pdf</a:t>
            </a:r>
            <a:endParaRPr lang="es-ES" dirty="0"/>
          </a:p>
        </p:txBody>
      </p:sp>
      <p:pic>
        <p:nvPicPr>
          <p:cNvPr id="4098" name="Picture 2"/>
          <p:cNvPicPr>
            <a:picLocks noChangeAspect="1" noChangeArrowheads="1"/>
          </p:cNvPicPr>
          <p:nvPr/>
        </p:nvPicPr>
        <p:blipFill>
          <a:blip r:embed="rId4" cstate="print"/>
          <a:srcRect t="23000" r="90044" b="67000"/>
          <a:stretch>
            <a:fillRect/>
          </a:stretch>
        </p:blipFill>
        <p:spPr bwMode="auto">
          <a:xfrm>
            <a:off x="259080" y="0"/>
            <a:ext cx="1295400" cy="731520"/>
          </a:xfrm>
          <a:prstGeom prst="rect">
            <a:avLst/>
          </a:prstGeom>
          <a:noFill/>
          <a:ln w="9525">
            <a:noFill/>
            <a:miter lim="800000"/>
            <a:headEnd/>
            <a:tailEnd/>
          </a:ln>
        </p:spPr>
      </p:pic>
      <p:sp>
        <p:nvSpPr>
          <p:cNvPr id="5" name="Elipse 8"/>
          <p:cNvSpPr/>
          <p:nvPr/>
        </p:nvSpPr>
        <p:spPr>
          <a:xfrm>
            <a:off x="4314825" y="4419600"/>
            <a:ext cx="485775" cy="51435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8"/>
          <p:cNvSpPr/>
          <p:nvPr/>
        </p:nvSpPr>
        <p:spPr>
          <a:xfrm>
            <a:off x="9649558" y="4404946"/>
            <a:ext cx="485775" cy="51435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34351" y="209851"/>
            <a:ext cx="5914292" cy="971306"/>
          </a:xfrm>
        </p:spPr>
        <p:txBody>
          <a:bodyPr/>
          <a:lstStyle/>
          <a:p>
            <a:r>
              <a:rPr lang="es-ES" b="1" dirty="0" smtClean="0">
                <a:effectLst>
                  <a:outerShdw blurRad="38100" dist="38100" dir="2700000" algn="tl">
                    <a:srgbClr val="000000">
                      <a:alpha val="43137"/>
                    </a:srgbClr>
                  </a:outerShdw>
                </a:effectLst>
              </a:rPr>
              <a:t>POBLACIÓN DE RIESGO</a:t>
            </a:r>
            <a:endParaRPr lang="es-ES" b="1" dirty="0">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838200" y="1825625"/>
            <a:ext cx="10924822" cy="4351338"/>
          </a:xfrm>
        </p:spPr>
        <p:txBody>
          <a:bodyPr/>
          <a:lstStyle/>
          <a:p>
            <a:pPr>
              <a:buNone/>
            </a:pPr>
            <a:r>
              <a:rPr lang="es-ES" dirty="0" smtClean="0"/>
              <a:t> </a:t>
            </a:r>
            <a:r>
              <a:rPr lang="es-ES" dirty="0" smtClean="0">
                <a:solidFill>
                  <a:schemeClr val="bg2">
                    <a:lumMod val="75000"/>
                  </a:schemeClr>
                </a:solidFill>
              </a:rPr>
              <a:t>Se administrarán 3 dosis tanto a hombres como a mujeres </a:t>
            </a:r>
          </a:p>
          <a:p>
            <a:pPr>
              <a:buFontTx/>
              <a:buChar char="-"/>
            </a:pPr>
            <a:r>
              <a:rPr lang="es-ES" b="1" dirty="0" smtClean="0">
                <a:solidFill>
                  <a:schemeClr val="bg2">
                    <a:lumMod val="75000"/>
                  </a:schemeClr>
                </a:solidFill>
              </a:rPr>
              <a:t>Síndrome WHIM </a:t>
            </a:r>
            <a:r>
              <a:rPr lang="es-ES" dirty="0" smtClean="0">
                <a:solidFill>
                  <a:schemeClr val="bg2">
                    <a:lumMod val="75000"/>
                  </a:schemeClr>
                </a:solidFill>
              </a:rPr>
              <a:t>(IDP): vacuna que cubra tipos 6 y 11</a:t>
            </a:r>
          </a:p>
          <a:p>
            <a:pPr>
              <a:buNone/>
            </a:pPr>
            <a:r>
              <a:rPr lang="es-ES" dirty="0" smtClean="0">
                <a:solidFill>
                  <a:schemeClr val="bg2">
                    <a:lumMod val="75000"/>
                  </a:schemeClr>
                </a:solidFill>
              </a:rPr>
              <a:t>( sin limite de edad)</a:t>
            </a:r>
            <a:r>
              <a:rPr lang="es-ES" sz="1200" dirty="0" smtClean="0">
                <a:solidFill>
                  <a:schemeClr val="bg2">
                    <a:lumMod val="75000"/>
                  </a:schemeClr>
                </a:solidFill>
              </a:rPr>
              <a:t>				verrugas, </a:t>
            </a:r>
            <a:r>
              <a:rPr lang="es-ES" sz="1200" dirty="0" err="1" smtClean="0">
                <a:solidFill>
                  <a:schemeClr val="bg2">
                    <a:lumMod val="75000"/>
                  </a:schemeClr>
                </a:solidFill>
              </a:rPr>
              <a:t>hipogammaglobulinemia</a:t>
            </a:r>
            <a:r>
              <a:rPr lang="es-ES" sz="1200" dirty="0" smtClean="0">
                <a:solidFill>
                  <a:schemeClr val="bg2">
                    <a:lumMod val="75000"/>
                  </a:schemeClr>
                </a:solidFill>
              </a:rPr>
              <a:t>, infecciones y </a:t>
            </a:r>
            <a:r>
              <a:rPr lang="es-ES" sz="1200" dirty="0" err="1" smtClean="0">
                <a:solidFill>
                  <a:schemeClr val="bg2">
                    <a:lumMod val="75000"/>
                  </a:schemeClr>
                </a:solidFill>
              </a:rPr>
              <a:t>mielocatexis</a:t>
            </a:r>
            <a:r>
              <a:rPr lang="es-ES" sz="1200" dirty="0" smtClean="0">
                <a:solidFill>
                  <a:schemeClr val="bg2">
                    <a:lumMod val="75000"/>
                  </a:schemeClr>
                </a:solidFill>
              </a:rPr>
              <a:t> 					</a:t>
            </a:r>
          </a:p>
          <a:p>
            <a:pPr>
              <a:buNone/>
            </a:pPr>
            <a:r>
              <a:rPr lang="es-ES" dirty="0" smtClean="0">
                <a:solidFill>
                  <a:schemeClr val="bg2">
                    <a:lumMod val="75000"/>
                  </a:schemeClr>
                </a:solidFill>
              </a:rPr>
              <a:t> - </a:t>
            </a:r>
            <a:r>
              <a:rPr lang="es-ES" b="1" dirty="0" smtClean="0">
                <a:solidFill>
                  <a:schemeClr val="bg2">
                    <a:lumMod val="75000"/>
                  </a:schemeClr>
                </a:solidFill>
              </a:rPr>
              <a:t>Infección por VIH</a:t>
            </a:r>
            <a:r>
              <a:rPr lang="es-ES" dirty="0" smtClean="0">
                <a:solidFill>
                  <a:schemeClr val="bg2">
                    <a:lumMod val="75000"/>
                  </a:schemeClr>
                </a:solidFill>
              </a:rPr>
              <a:t>, hasta los 26 años </a:t>
            </a:r>
          </a:p>
          <a:p>
            <a:pPr>
              <a:buFontTx/>
              <a:buChar char="-"/>
            </a:pPr>
            <a:r>
              <a:rPr lang="es-ES" dirty="0" smtClean="0">
                <a:solidFill>
                  <a:schemeClr val="bg2">
                    <a:lumMod val="75000"/>
                  </a:schemeClr>
                </a:solidFill>
              </a:rPr>
              <a:t>Hombres que realizan </a:t>
            </a:r>
            <a:r>
              <a:rPr lang="es-ES" b="1" dirty="0" smtClean="0">
                <a:solidFill>
                  <a:schemeClr val="bg2">
                    <a:lumMod val="75000"/>
                  </a:schemeClr>
                </a:solidFill>
              </a:rPr>
              <a:t>prácticas sexuales de riesgo con hombres</a:t>
            </a:r>
            <a:r>
              <a:rPr lang="es-ES" dirty="0" smtClean="0">
                <a:solidFill>
                  <a:schemeClr val="bg2">
                    <a:lumMod val="75000"/>
                  </a:schemeClr>
                </a:solidFill>
              </a:rPr>
              <a:t>, hasta los 26 años</a:t>
            </a:r>
          </a:p>
          <a:p>
            <a:pPr>
              <a:buFontTx/>
              <a:buChar char="-"/>
            </a:pPr>
            <a:r>
              <a:rPr lang="es-ES" dirty="0" smtClean="0">
                <a:solidFill>
                  <a:schemeClr val="bg2">
                    <a:lumMod val="75000"/>
                  </a:schemeClr>
                </a:solidFill>
              </a:rPr>
              <a:t> Personas en </a:t>
            </a:r>
            <a:r>
              <a:rPr lang="es-ES" b="1" dirty="0" smtClean="0">
                <a:solidFill>
                  <a:schemeClr val="bg2">
                    <a:lumMod val="75000"/>
                  </a:schemeClr>
                </a:solidFill>
              </a:rPr>
              <a:t>situación de prostitución</a:t>
            </a:r>
            <a:r>
              <a:rPr lang="es-ES" dirty="0" smtClean="0">
                <a:solidFill>
                  <a:schemeClr val="bg2">
                    <a:lumMod val="75000"/>
                  </a:schemeClr>
                </a:solidFill>
              </a:rPr>
              <a:t>, hasta los 26 años</a:t>
            </a:r>
          </a:p>
          <a:p>
            <a:pPr>
              <a:buFontTx/>
              <a:buChar char="-"/>
            </a:pPr>
            <a:r>
              <a:rPr lang="es-ES" dirty="0" smtClean="0">
                <a:solidFill>
                  <a:schemeClr val="bg2">
                    <a:lumMod val="75000"/>
                  </a:schemeClr>
                </a:solidFill>
              </a:rPr>
              <a:t> Mujeres con tratamiento </a:t>
            </a:r>
            <a:r>
              <a:rPr lang="es-ES" dirty="0" err="1" smtClean="0">
                <a:solidFill>
                  <a:schemeClr val="bg2">
                    <a:lumMod val="75000"/>
                  </a:schemeClr>
                </a:solidFill>
              </a:rPr>
              <a:t>escisional</a:t>
            </a:r>
            <a:r>
              <a:rPr lang="es-ES" dirty="0" smtClean="0">
                <a:solidFill>
                  <a:schemeClr val="bg2">
                    <a:lumMod val="75000"/>
                  </a:schemeClr>
                </a:solidFill>
              </a:rPr>
              <a:t> de cérvix (cualquier edad)</a:t>
            </a:r>
            <a:endParaRPr lang="es-ES" dirty="0">
              <a:solidFill>
                <a:schemeClr val="bg2">
                  <a:lumMod val="75000"/>
                </a:schemeClr>
              </a:solidFill>
            </a:endParaRPr>
          </a:p>
        </p:txBody>
      </p:sp>
      <p:sp>
        <p:nvSpPr>
          <p:cNvPr id="6" name="5 CuadroTexto"/>
          <p:cNvSpPr txBox="1"/>
          <p:nvPr/>
        </p:nvSpPr>
        <p:spPr>
          <a:xfrm>
            <a:off x="295422" y="5936566"/>
            <a:ext cx="11581440" cy="646331"/>
          </a:xfrm>
          <a:prstGeom prst="rect">
            <a:avLst/>
          </a:prstGeom>
          <a:noFill/>
        </p:spPr>
        <p:txBody>
          <a:bodyPr wrap="none" rtlCol="0">
            <a:spAutoFit/>
          </a:bodyPr>
          <a:lstStyle/>
          <a:p>
            <a:r>
              <a:rPr lang="es-ES" dirty="0" smtClean="0"/>
              <a:t>www.saludcastillayleon.es/profesionales/es/vacunaciones/vacunacion-personas-pertenecientes-grupos-riesgo/vacunacion</a:t>
            </a:r>
          </a:p>
          <a:p>
            <a:r>
              <a:rPr lang="es-ES" dirty="0" smtClean="0"/>
              <a:t>-frente-virus-papiloma-humano-</a:t>
            </a:r>
            <a:r>
              <a:rPr lang="es-ES" dirty="0" err="1" smtClean="0"/>
              <a:t>vph</a:t>
            </a:r>
            <a:endParaRPr lang="es-ES" dirty="0"/>
          </a:p>
        </p:txBody>
      </p:sp>
      <p:pic>
        <p:nvPicPr>
          <p:cNvPr id="15361" name="Picture 1"/>
          <p:cNvPicPr>
            <a:picLocks noChangeAspect="1" noChangeArrowheads="1"/>
          </p:cNvPicPr>
          <p:nvPr/>
        </p:nvPicPr>
        <p:blipFill>
          <a:blip r:embed="rId4" cstate="print"/>
          <a:srcRect l="4108" t="9423" r="70808" b="77308"/>
          <a:stretch>
            <a:fillRect/>
          </a:stretch>
        </p:blipFill>
        <p:spPr bwMode="auto">
          <a:xfrm>
            <a:off x="9186203" y="6372664"/>
            <a:ext cx="3263705" cy="970671"/>
          </a:xfrm>
          <a:prstGeom prst="rect">
            <a:avLst/>
          </a:prstGeom>
          <a:noFill/>
          <a:ln w="9525">
            <a:noFill/>
            <a:miter lim="800000"/>
            <a:headEnd/>
            <a:tailEnd/>
          </a:ln>
        </p:spPr>
      </p:pic>
      <p:pic>
        <p:nvPicPr>
          <p:cNvPr id="15362" name="Picture 2"/>
          <p:cNvPicPr>
            <a:picLocks noChangeAspect="1" noChangeArrowheads="1"/>
          </p:cNvPicPr>
          <p:nvPr/>
        </p:nvPicPr>
        <p:blipFill>
          <a:blip r:embed="rId5" cstate="print"/>
          <a:srcRect l="7040" t="3125" r="41927" b="57836"/>
          <a:stretch>
            <a:fillRect/>
          </a:stretch>
        </p:blipFill>
        <p:spPr bwMode="auto">
          <a:xfrm>
            <a:off x="6424419" y="0"/>
            <a:ext cx="4065563" cy="1748536"/>
          </a:xfrm>
          <a:prstGeom prst="rect">
            <a:avLst/>
          </a:prstGeom>
          <a:noFill/>
          <a:ln w="9525">
            <a:noFill/>
            <a:miter lim="800000"/>
            <a:headEnd/>
            <a:tailEnd/>
          </a:ln>
        </p:spPr>
      </p:pic>
      <p:sp>
        <p:nvSpPr>
          <p:cNvPr id="19458" name="AutoShape 2" descr="Woman 'cured by lucky DNA mutation' : 24/7 News Online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9460" name="AutoShape 4" descr="Woman 'cured by lucky DNA mutation' : 24/7 News Online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9462" name="AutoShape 6" descr="Woman 'cured by lucky DNA mutation' : 24/7 News Online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9463" name="Picture 7"/>
          <p:cNvPicPr>
            <a:picLocks noChangeAspect="1" noChangeArrowheads="1"/>
          </p:cNvPicPr>
          <p:nvPr/>
        </p:nvPicPr>
        <p:blipFill>
          <a:blip r:embed="rId6" cstate="print"/>
          <a:srcRect l="13882" t="28858" r="43170" b="26698"/>
          <a:stretch>
            <a:fillRect/>
          </a:stretch>
        </p:blipFill>
        <p:spPr bwMode="auto">
          <a:xfrm>
            <a:off x="9448800" y="2145094"/>
            <a:ext cx="1377244" cy="801306"/>
          </a:xfrm>
          <a:prstGeom prst="rect">
            <a:avLst/>
          </a:prstGeom>
          <a:noFill/>
          <a:ln w="9525">
            <a:noFill/>
            <a:miter lim="800000"/>
            <a:headEnd/>
            <a:tailEnd/>
          </a:ln>
        </p:spPr>
      </p:pic>
      <p:sp>
        <p:nvSpPr>
          <p:cNvPr id="11" name="3 Marcador de contenido"/>
          <p:cNvSpPr txBox="1">
            <a:spLocks/>
          </p:cNvSpPr>
          <p:nvPr/>
        </p:nvSpPr>
        <p:spPr>
          <a:xfrm>
            <a:off x="838200" y="1810385"/>
            <a:ext cx="10924822"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 Se administrarán 3 dosis tanto a hombres como a mujeres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Síndrome WHIM </a:t>
            </a:r>
            <a:r>
              <a:rPr kumimoji="0" lang="es-ES" sz="2800" b="0" i="0" u="none" strike="noStrike" kern="1200" cap="none" spc="0" normalizeH="0" baseline="0" noProof="0" dirty="0" smtClean="0">
                <a:ln>
                  <a:noFill/>
                </a:ln>
                <a:solidFill>
                  <a:schemeClr val="tx1"/>
                </a:solidFill>
                <a:effectLst/>
                <a:uLnTx/>
                <a:uFillTx/>
                <a:latin typeface="+mn-lt"/>
                <a:ea typeface="+mn-ea"/>
                <a:cs typeface="+mn-cs"/>
              </a:rPr>
              <a:t>(IDP): vacuna que cubra tipos 6 y 11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 sin limite de edad)</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verrugas, </a:t>
            </a:r>
            <a:r>
              <a:rPr kumimoji="0" lang="es-ES" sz="1200" b="0" i="0" u="none" strike="noStrike" kern="1200" cap="none" spc="0" normalizeH="0" baseline="0" noProof="0" dirty="0" err="1" smtClean="0">
                <a:ln>
                  <a:noFill/>
                </a:ln>
                <a:solidFill>
                  <a:schemeClr val="tx1"/>
                </a:solidFill>
                <a:effectLst/>
                <a:uLnTx/>
                <a:uFillTx/>
                <a:latin typeface="+mn-lt"/>
                <a:ea typeface="+mn-ea"/>
                <a:cs typeface="+mn-cs"/>
              </a:rPr>
              <a:t>hipogammaglobulinemia</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infecciones y </a:t>
            </a:r>
            <a:r>
              <a:rPr kumimoji="0" lang="es-ES" sz="1200" b="0" i="0" u="none" strike="noStrike" kern="1200" cap="none" spc="0" normalizeH="0" baseline="0" noProof="0" dirty="0" err="1" smtClean="0">
                <a:ln>
                  <a:noFill/>
                </a:ln>
                <a:solidFill>
                  <a:schemeClr val="tx1"/>
                </a:solidFill>
                <a:effectLst/>
                <a:uLnTx/>
                <a:uFillTx/>
                <a:latin typeface="+mn-lt"/>
                <a:ea typeface="+mn-ea"/>
                <a:cs typeface="+mn-cs"/>
              </a:rPr>
              <a:t>mielocatexis</a:t>
            </a:r>
            <a:r>
              <a:rPr kumimoji="0" lang="es-ES" sz="1200" b="0" i="0" u="none" strike="noStrike" kern="1200" cap="none" spc="0" normalizeH="0" baseline="0" noProof="0" dirty="0" smtClean="0">
                <a:ln>
                  <a:noFill/>
                </a:ln>
                <a:solidFill>
                  <a:schemeClr val="tx1"/>
                </a:solidFill>
                <a:effectLst/>
                <a:uLnTx/>
                <a:uFillTx/>
                <a:latin typeface="+mn-lt"/>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 - </a:t>
            </a:r>
            <a:r>
              <a:rPr kumimoji="0" lang="es-ES" sz="2800" b="1" i="0" u="none" strike="noStrike" kern="1200" cap="none" spc="0" normalizeH="0" baseline="0" noProof="0" dirty="0" smtClean="0">
                <a:ln>
                  <a:noFill/>
                </a:ln>
                <a:solidFill>
                  <a:schemeClr val="tx1"/>
                </a:solidFill>
                <a:effectLst/>
                <a:uLnTx/>
                <a:uFillTx/>
                <a:latin typeface="+mn-lt"/>
                <a:ea typeface="+mn-ea"/>
                <a:cs typeface="+mn-cs"/>
              </a:rPr>
              <a:t>Infección por VIH</a:t>
            </a:r>
            <a:r>
              <a:rPr kumimoji="0" lang="es-ES" sz="2800" b="0" i="0" u="none" strike="noStrike" kern="1200" cap="none" spc="0" normalizeH="0" baseline="0" noProof="0" dirty="0" smtClean="0">
                <a:ln>
                  <a:noFill/>
                </a:ln>
                <a:solidFill>
                  <a:schemeClr val="tx1"/>
                </a:solidFill>
                <a:effectLst/>
                <a:uLnTx/>
                <a:uFillTx/>
                <a:latin typeface="+mn-lt"/>
                <a:ea typeface="+mn-ea"/>
                <a:cs typeface="+mn-cs"/>
              </a:rPr>
              <a:t>, hasta los 26 años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Hombres que realizan </a:t>
            </a:r>
            <a:r>
              <a:rPr kumimoji="0" lang="es-ES" sz="2800" b="1" i="0" u="none" strike="noStrike" kern="1200" cap="none" spc="0" normalizeH="0" baseline="0" noProof="0" dirty="0" smtClean="0">
                <a:ln>
                  <a:noFill/>
                </a:ln>
                <a:solidFill>
                  <a:schemeClr val="tx1"/>
                </a:solidFill>
                <a:effectLst/>
                <a:uLnTx/>
                <a:uFillTx/>
                <a:latin typeface="+mn-lt"/>
                <a:ea typeface="+mn-ea"/>
                <a:cs typeface="+mn-cs"/>
              </a:rPr>
              <a:t>prácticas sexuales de riesgo con hombres</a:t>
            </a:r>
            <a:r>
              <a:rPr kumimoji="0" lang="es-ES" sz="2800" b="0" i="0" u="none" strike="noStrike" kern="1200" cap="none" spc="0" normalizeH="0" baseline="0" noProof="0" dirty="0" smtClean="0">
                <a:ln>
                  <a:noFill/>
                </a:ln>
                <a:solidFill>
                  <a:schemeClr val="tx1"/>
                </a:solidFill>
                <a:effectLst/>
                <a:uLnTx/>
                <a:uFillTx/>
                <a:latin typeface="+mn-lt"/>
                <a:ea typeface="+mn-ea"/>
                <a:cs typeface="+mn-cs"/>
              </a:rPr>
              <a:t>, hasta los 26 años</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 Personas en </a:t>
            </a:r>
            <a:r>
              <a:rPr kumimoji="0" lang="es-ES" sz="2800" b="1" i="0" u="none" strike="noStrike" kern="1200" cap="none" spc="0" normalizeH="0" baseline="0" noProof="0" dirty="0" smtClean="0">
                <a:ln>
                  <a:noFill/>
                </a:ln>
                <a:solidFill>
                  <a:schemeClr val="tx1"/>
                </a:solidFill>
                <a:effectLst/>
                <a:uLnTx/>
                <a:uFillTx/>
                <a:latin typeface="+mn-lt"/>
                <a:ea typeface="+mn-ea"/>
                <a:cs typeface="+mn-cs"/>
              </a:rPr>
              <a:t>situación de prostitución</a:t>
            </a:r>
            <a:r>
              <a:rPr kumimoji="0" lang="es-ES" sz="2800" b="0" i="0" u="none" strike="noStrike" kern="1200" cap="none" spc="0" normalizeH="0" baseline="0" noProof="0" dirty="0" smtClean="0">
                <a:ln>
                  <a:noFill/>
                </a:ln>
                <a:solidFill>
                  <a:schemeClr val="tx1"/>
                </a:solidFill>
                <a:effectLst/>
                <a:uLnTx/>
                <a:uFillTx/>
                <a:latin typeface="+mn-lt"/>
                <a:ea typeface="+mn-ea"/>
                <a:cs typeface="+mn-cs"/>
              </a:rPr>
              <a:t>, hasta los 26 años</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 Mujeres con tratamiento </a:t>
            </a:r>
            <a:r>
              <a:rPr kumimoji="0" lang="es-ES" sz="2800" b="0" i="0" u="none" strike="noStrike" kern="1200" cap="none" spc="0" normalizeH="0" baseline="0" noProof="0" dirty="0" err="1" smtClean="0">
                <a:ln>
                  <a:noFill/>
                </a:ln>
                <a:solidFill>
                  <a:schemeClr val="tx1"/>
                </a:solidFill>
                <a:effectLst/>
                <a:uLnTx/>
                <a:uFillTx/>
                <a:latin typeface="+mn-lt"/>
                <a:ea typeface="+mn-ea"/>
                <a:cs typeface="+mn-cs"/>
              </a:rPr>
              <a:t>escisional</a:t>
            </a:r>
            <a:r>
              <a:rPr kumimoji="0" lang="es-ES" sz="2800" b="0" i="0" u="none" strike="noStrike" kern="1200" cap="none" spc="0" normalizeH="0" baseline="0" noProof="0" dirty="0" smtClean="0">
                <a:ln>
                  <a:noFill/>
                </a:ln>
                <a:solidFill>
                  <a:schemeClr val="tx1"/>
                </a:solidFill>
                <a:effectLst/>
                <a:uLnTx/>
                <a:uFillTx/>
                <a:latin typeface="+mn-lt"/>
                <a:ea typeface="+mn-ea"/>
                <a:cs typeface="+mn-cs"/>
              </a:rPr>
              <a:t> de cérvix (cualquier edad)</a:t>
            </a: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down)">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wipe(down)">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wipe(down)">
                                      <p:cBhvr>
                                        <p:cTn id="30" dur="500"/>
                                        <p:tgtEl>
                                          <p:spTgt spid="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wipe(down)">
                                      <p:cBhvr>
                                        <p:cTn id="35"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415" y="310535"/>
            <a:ext cx="10515600" cy="808582"/>
          </a:xfrm>
        </p:spPr>
        <p:txBody>
          <a:bodyPr/>
          <a:lstStyle/>
          <a:p>
            <a:r>
              <a:rPr lang="es-ES" b="1" dirty="0" smtClean="0">
                <a:effectLst>
                  <a:outerShdw blurRad="38100" dist="38100" dir="2700000" algn="tl">
                    <a:srgbClr val="000000">
                      <a:alpha val="43137"/>
                    </a:srgbClr>
                  </a:outerShdw>
                </a:effectLst>
              </a:rPr>
              <a:t>VACUNACION GRUPO DE RIESGO </a:t>
            </a:r>
            <a:endParaRPr lang="es-ES"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l="12448" t="23250" r="63754" b="17688"/>
          <a:stretch>
            <a:fillRect/>
          </a:stretch>
        </p:blipFill>
        <p:spPr bwMode="auto">
          <a:xfrm>
            <a:off x="552774" y="1050526"/>
            <a:ext cx="3721630" cy="5192973"/>
          </a:xfrm>
          <a:prstGeom prst="rect">
            <a:avLst/>
          </a:prstGeom>
          <a:ln>
            <a:noFill/>
          </a:ln>
          <a:effectLst>
            <a:outerShdw blurRad="292100" dist="139700" dir="2700000" algn="tl" rotWithShape="0">
              <a:srgbClr val="333333">
                <a:alpha val="65000"/>
              </a:srgbClr>
            </a:outerShdw>
          </a:effectLst>
        </p:spPr>
      </p:pic>
      <p:pic>
        <p:nvPicPr>
          <p:cNvPr id="5" name="Picture 2" descr="Cataluña: la vacunación sistemática frente al VPH en menores reduce la  incidencia de verrugas genitales | @diariofarma"/>
          <p:cNvPicPr>
            <a:picLocks noChangeAspect="1" noChangeArrowheads="1"/>
          </p:cNvPicPr>
          <p:nvPr/>
        </p:nvPicPr>
        <p:blipFill>
          <a:blip r:embed="rId4" cstate="print"/>
          <a:srcRect/>
          <a:stretch>
            <a:fillRect/>
          </a:stretch>
        </p:blipFill>
        <p:spPr bwMode="auto">
          <a:xfrm>
            <a:off x="9669359" y="570864"/>
            <a:ext cx="2133089" cy="14220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2"/>
          <p:cNvPicPr>
            <a:picLocks noChangeAspect="1" noChangeArrowheads="1"/>
          </p:cNvPicPr>
          <p:nvPr/>
        </p:nvPicPr>
        <p:blipFill>
          <a:blip r:embed="rId5" cstate="print"/>
          <a:srcRect l="22137" t="80978" r="23626" b="11408"/>
          <a:stretch>
            <a:fillRect/>
          </a:stretch>
        </p:blipFill>
        <p:spPr bwMode="auto">
          <a:xfrm>
            <a:off x="5135216" y="4671500"/>
            <a:ext cx="7056784" cy="627331"/>
          </a:xfrm>
          <a:prstGeom prst="rect">
            <a:avLst/>
          </a:prstGeom>
          <a:noFill/>
          <a:ln w="9525">
            <a:noFill/>
            <a:miter lim="800000"/>
            <a:headEnd/>
            <a:tailEnd/>
          </a:ln>
        </p:spPr>
      </p:pic>
      <p:pic>
        <p:nvPicPr>
          <p:cNvPr id="7" name="Picture 4"/>
          <p:cNvPicPr>
            <a:picLocks noChangeAspect="1" noChangeArrowheads="1"/>
          </p:cNvPicPr>
          <p:nvPr/>
        </p:nvPicPr>
        <p:blipFill>
          <a:blip r:embed="rId6" cstate="print"/>
          <a:srcRect l="20115" t="67718" r="40865" b="17891"/>
          <a:stretch>
            <a:fillRect/>
          </a:stretch>
        </p:blipFill>
        <p:spPr bwMode="auto">
          <a:xfrm>
            <a:off x="5181600" y="3657600"/>
            <a:ext cx="7010400" cy="982398"/>
          </a:xfrm>
          <a:prstGeom prst="rect">
            <a:avLst/>
          </a:prstGeom>
          <a:noFill/>
          <a:ln w="9525">
            <a:noFill/>
            <a:miter lim="800000"/>
            <a:headEnd/>
            <a:tailEnd/>
          </a:ln>
        </p:spPr>
      </p:pic>
      <p:pic>
        <p:nvPicPr>
          <p:cNvPr id="8" name="Picture 1"/>
          <p:cNvPicPr>
            <a:picLocks noChangeAspect="1" noChangeArrowheads="1"/>
          </p:cNvPicPr>
          <p:nvPr/>
        </p:nvPicPr>
        <p:blipFill>
          <a:blip r:embed="rId7" cstate="print"/>
          <a:srcRect l="21189" t="36302" r="59911" b="51459"/>
          <a:stretch>
            <a:fillRect/>
          </a:stretch>
        </p:blipFill>
        <p:spPr bwMode="auto">
          <a:xfrm>
            <a:off x="9844779" y="2477460"/>
            <a:ext cx="1970170" cy="717295"/>
          </a:xfrm>
          <a:prstGeom prst="rect">
            <a:avLst/>
          </a:prstGeom>
          <a:noFill/>
          <a:ln w="47625">
            <a:solidFill>
              <a:schemeClr val="tx1"/>
            </a:solidFill>
            <a:miter lim="800000"/>
            <a:headEnd/>
            <a:tailEnd/>
          </a:ln>
        </p:spPr>
      </p:pic>
      <p:sp>
        <p:nvSpPr>
          <p:cNvPr id="10" name="Elipse 8"/>
          <p:cNvSpPr/>
          <p:nvPr/>
        </p:nvSpPr>
        <p:spPr>
          <a:xfrm>
            <a:off x="10892204" y="4662854"/>
            <a:ext cx="485775" cy="51435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ci4.googleusercontent.com/proxy/G8gEVZC5E8va3u6SCQ8ZSJShCGzPo4eyOakmMo4w5wZS9pCiF1qE9WFq-Bm80y9LZnjtfk-fpxtGkiJqGz9N_7iCQTsA3k3Rv7YHLW0ZjNVIuXp5sSMHrRh23bxNFwjoZm26Nqrv9rMU3XOTj7NrdAOHWIgM-Cb7rrFRa43BNLqx6wAnFbZVUOzJW1PHvkGNlw=s0-d-e1-ft#https://cdnae1.vod309.com/81686018-d92c-4cf6-a973-5c0c58967e52/0000000/000000/049/711/0/1/assetFiles/images/images/grafico.png"/>
          <p:cNvPicPr>
            <a:picLocks noChangeAspect="1" noChangeArrowheads="1"/>
          </p:cNvPicPr>
          <p:nvPr/>
        </p:nvPicPr>
        <p:blipFill>
          <a:blip r:embed="rId2" cstate="print"/>
          <a:srcRect/>
          <a:stretch>
            <a:fillRect/>
          </a:stretch>
        </p:blipFill>
        <p:spPr bwMode="auto">
          <a:xfrm>
            <a:off x="1130935" y="1173797"/>
            <a:ext cx="9525000" cy="4200526"/>
          </a:xfrm>
          <a:prstGeom prst="rect">
            <a:avLst/>
          </a:prstGeom>
          <a:noFill/>
        </p:spPr>
      </p:pic>
      <p:sp>
        <p:nvSpPr>
          <p:cNvPr id="3" name="2 Título"/>
          <p:cNvSpPr>
            <a:spLocks noGrp="1"/>
          </p:cNvSpPr>
          <p:nvPr>
            <p:ph type="title"/>
          </p:nvPr>
        </p:nvSpPr>
        <p:spPr>
          <a:xfrm>
            <a:off x="0" y="251567"/>
            <a:ext cx="10515600" cy="904374"/>
          </a:xfrm>
        </p:spPr>
        <p:txBody>
          <a:bodyPr>
            <a:normAutofit/>
          </a:bodyPr>
          <a:lstStyle/>
          <a:p>
            <a:r>
              <a:rPr lang="es-ES" sz="2800" b="1" dirty="0" smtClean="0">
                <a:effectLst>
                  <a:outerShdw blurRad="38100" dist="38100" dir="2700000" algn="tl">
                    <a:srgbClr val="000000">
                      <a:alpha val="43137"/>
                    </a:srgbClr>
                  </a:outerShdw>
                </a:effectLst>
              </a:rPr>
              <a:t>RIESGO DE ADQUIRIR NUEVAS INFECCIONES POR VPH</a:t>
            </a:r>
            <a:r>
              <a:rPr lang="es-ES" sz="2800" dirty="0" smtClean="0">
                <a:effectLst>
                  <a:outerShdw blurRad="38100" dist="38100" dir="2700000" algn="tl">
                    <a:srgbClr val="000000">
                      <a:alpha val="43137"/>
                    </a:srgbClr>
                  </a:outerShdw>
                </a:effectLst>
              </a:rPr>
              <a:t> </a:t>
            </a:r>
            <a:r>
              <a:rPr lang="es-ES" sz="2800" b="1" dirty="0" smtClean="0">
                <a:effectLst>
                  <a:outerShdw blurRad="38100" dist="38100" dir="2700000" algn="tl">
                    <a:srgbClr val="000000">
                      <a:alpha val="43137"/>
                    </a:srgbClr>
                  </a:outerShdw>
                </a:effectLst>
              </a:rPr>
              <a:t>ONCOGÉNICO</a:t>
            </a:r>
            <a:endParaRPr lang="es-ES" sz="2800" b="1" dirty="0">
              <a:effectLst>
                <a:outerShdw blurRad="38100" dist="38100" dir="2700000" algn="tl">
                  <a:srgbClr val="000000">
                    <a:alpha val="43137"/>
                  </a:srgbClr>
                </a:outerShdw>
              </a:effectLst>
            </a:endParaRPr>
          </a:p>
        </p:txBody>
      </p:sp>
      <p:sp>
        <p:nvSpPr>
          <p:cNvPr id="5" name="4 CuadroTexto"/>
          <p:cNvSpPr txBox="1"/>
          <p:nvPr/>
        </p:nvSpPr>
        <p:spPr>
          <a:xfrm>
            <a:off x="426720" y="5730240"/>
            <a:ext cx="8819209" cy="954107"/>
          </a:xfrm>
          <a:prstGeom prst="rect">
            <a:avLst/>
          </a:prstGeom>
          <a:noFill/>
        </p:spPr>
        <p:txBody>
          <a:bodyPr wrap="none" rtlCol="0">
            <a:spAutoFit/>
          </a:bodyPr>
          <a:lstStyle/>
          <a:p>
            <a:r>
              <a:rPr lang="es-ES" sz="1400" dirty="0" smtClean="0"/>
              <a:t>Torne </a:t>
            </a:r>
            <a:r>
              <a:rPr lang="es-ES" sz="1400" dirty="0" err="1" smtClean="0"/>
              <a:t>Blade</a:t>
            </a:r>
            <a:r>
              <a:rPr lang="es-ES" sz="1400" dirty="0" smtClean="0"/>
              <a:t> A, Bayas </a:t>
            </a:r>
            <a:r>
              <a:rPr lang="es-ES" sz="1400" dirty="0" err="1" smtClean="0"/>
              <a:t>Rodriguez</a:t>
            </a:r>
            <a:r>
              <a:rPr lang="es-ES" sz="1400" dirty="0" smtClean="0"/>
              <a:t> JM, </a:t>
            </a:r>
            <a:r>
              <a:rPr lang="es-ES" sz="1400" dirty="0" err="1" smtClean="0"/>
              <a:t>Castellsague</a:t>
            </a:r>
            <a:r>
              <a:rPr lang="es-ES" sz="1400" dirty="0" smtClean="0"/>
              <a:t> Pique X, Castro Sánchez M, García </a:t>
            </a:r>
            <a:r>
              <a:rPr lang="es-ES" sz="1400" dirty="0" err="1" smtClean="0"/>
              <a:t>García</a:t>
            </a:r>
            <a:r>
              <a:rPr lang="es-ES" sz="1400" dirty="0" smtClean="0"/>
              <a:t> E, </a:t>
            </a:r>
            <a:r>
              <a:rPr lang="es-ES" sz="1400" dirty="0" err="1" smtClean="0"/>
              <a:t>Martinez</a:t>
            </a:r>
            <a:r>
              <a:rPr lang="es-ES" sz="1400" dirty="0" smtClean="0"/>
              <a:t> </a:t>
            </a:r>
            <a:r>
              <a:rPr lang="es-ES" sz="1400" dirty="0" err="1" smtClean="0"/>
              <a:t>Escoriza</a:t>
            </a:r>
            <a:r>
              <a:rPr lang="es-ES" sz="1400" dirty="0" smtClean="0"/>
              <a:t> JC et al.</a:t>
            </a:r>
          </a:p>
          <a:p>
            <a:r>
              <a:rPr lang="es-ES" sz="1400" dirty="0" smtClean="0"/>
              <a:t> Vacunación frente al cáncer de cérvix en mujeres fuera de los programas de vacunación sistemática</a:t>
            </a:r>
          </a:p>
          <a:p>
            <a:r>
              <a:rPr lang="es-ES" sz="1400" dirty="0" smtClean="0"/>
              <a:t>, con o sin infección por el virus del papiloma humano o lesión cervical</a:t>
            </a:r>
          </a:p>
          <a:p>
            <a:r>
              <a:rPr lang="es-ES" sz="1400" dirty="0" smtClean="0"/>
              <a:t>. Encuesta de opinión y recomendaciones. </a:t>
            </a:r>
            <a:r>
              <a:rPr lang="es-ES" sz="1400" dirty="0" err="1" smtClean="0"/>
              <a:t>Prog</a:t>
            </a:r>
            <a:r>
              <a:rPr lang="es-ES" sz="1400" dirty="0" smtClean="0"/>
              <a:t> </a:t>
            </a:r>
            <a:r>
              <a:rPr lang="es-ES" sz="1400" dirty="0" err="1" smtClean="0"/>
              <a:t>Obstet</a:t>
            </a:r>
            <a:r>
              <a:rPr lang="es-ES" sz="1400" dirty="0" smtClean="0"/>
              <a:t> </a:t>
            </a:r>
            <a:r>
              <a:rPr lang="es-ES" sz="1400" dirty="0" err="1" smtClean="0"/>
              <a:t>Ginecol</a:t>
            </a:r>
            <a:r>
              <a:rPr lang="es-ES" sz="1400" dirty="0" smtClean="0"/>
              <a:t>. 2012;55(</a:t>
            </a:r>
            <a:r>
              <a:rPr lang="es-ES" sz="1400" dirty="0" err="1" smtClean="0"/>
              <a:t>Supl</a:t>
            </a:r>
            <a:r>
              <a:rPr lang="es-ES" sz="1400" dirty="0" smtClean="0"/>
              <a:t>. 1):10-31</a:t>
            </a:r>
            <a:endParaRPr lang="es-ES" sz="1400" dirty="0"/>
          </a:p>
        </p:txBody>
      </p:sp>
      <p:pic>
        <p:nvPicPr>
          <p:cNvPr id="9217" name="Picture 1"/>
          <p:cNvPicPr>
            <a:picLocks noChangeAspect="1" noChangeArrowheads="1"/>
          </p:cNvPicPr>
          <p:nvPr/>
        </p:nvPicPr>
        <p:blipFill>
          <a:blip r:embed="rId3" cstate="print"/>
          <a:srcRect l="11119" t="28172" r="55211" b="26492"/>
          <a:stretch>
            <a:fillRect/>
          </a:stretch>
        </p:blipFill>
        <p:spPr bwMode="auto">
          <a:xfrm>
            <a:off x="9351430" y="4502989"/>
            <a:ext cx="2623150" cy="19857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5280" y="0"/>
            <a:ext cx="10515600" cy="1325563"/>
          </a:xfrm>
        </p:spPr>
        <p:txBody>
          <a:bodyPr/>
          <a:lstStyle/>
          <a:p>
            <a:r>
              <a:rPr lang="es-ES" sz="3600" b="1" cap="all" dirty="0" smtClean="0"/>
              <a:t>¿</a:t>
            </a:r>
            <a:r>
              <a:rPr lang="es-ES" sz="3600" b="1" cap="all" dirty="0" err="1" smtClean="0"/>
              <a:t>qUÉ</a:t>
            </a:r>
            <a:r>
              <a:rPr lang="es-ES" sz="3600" b="1" cap="all" dirty="0" smtClean="0"/>
              <a:t> MUJERES SE PODRÍAN BENEFICIAR DE LA VACUNACIÓN FRENTE AL CÁNCER DE CÉRVI</a:t>
            </a:r>
            <a:r>
              <a:rPr lang="es-ES" b="1" cap="all" dirty="0" smtClean="0"/>
              <a:t>X?</a:t>
            </a:r>
            <a:endParaRPr lang="es-ES" b="1" dirty="0"/>
          </a:p>
        </p:txBody>
      </p:sp>
      <p:pic>
        <p:nvPicPr>
          <p:cNvPr id="94210" name="Picture 2"/>
          <p:cNvPicPr>
            <a:picLocks noChangeAspect="1" noChangeArrowheads="1"/>
          </p:cNvPicPr>
          <p:nvPr/>
        </p:nvPicPr>
        <p:blipFill>
          <a:blip r:embed="rId2" cstate="print"/>
          <a:srcRect l="32914" t="40208" r="26091" b="35209"/>
          <a:stretch>
            <a:fillRect/>
          </a:stretch>
        </p:blipFill>
        <p:spPr bwMode="auto">
          <a:xfrm>
            <a:off x="1935480" y="1889760"/>
            <a:ext cx="7232542" cy="2438400"/>
          </a:xfrm>
          <a:prstGeom prst="rect">
            <a:avLst/>
          </a:prstGeom>
          <a:noFill/>
          <a:ln w="31750">
            <a:solidFill>
              <a:schemeClr val="accent1"/>
            </a:solidFill>
            <a:miter lim="800000"/>
            <a:headEnd/>
            <a:tailEnd/>
          </a:ln>
          <a:effectLst>
            <a:outerShdw blurRad="50800" dist="50800" dir="5400000" algn="ctr" rotWithShape="0">
              <a:schemeClr val="bg2"/>
            </a:outerShdw>
          </a:effectLst>
        </p:spPr>
      </p:pic>
      <p:sp>
        <p:nvSpPr>
          <p:cNvPr id="6" name="5 CuadroTexto"/>
          <p:cNvSpPr txBox="1"/>
          <p:nvPr/>
        </p:nvSpPr>
        <p:spPr>
          <a:xfrm>
            <a:off x="396240" y="4632960"/>
            <a:ext cx="10056727" cy="923330"/>
          </a:xfrm>
          <a:prstGeom prst="rect">
            <a:avLst/>
          </a:prstGeom>
          <a:solidFill>
            <a:schemeClr val="accent1">
              <a:alpha val="43000"/>
            </a:schemeClr>
          </a:solidFill>
        </p:spPr>
        <p:txBody>
          <a:bodyPr wrap="none" rtlCol="0">
            <a:spAutoFit/>
          </a:bodyPr>
          <a:lstStyle/>
          <a:p>
            <a:r>
              <a:rPr lang="es-ES" dirty="0" smtClean="0"/>
              <a:t>Las vacunas frente al VPH previenen la infección frente a los virus que contiene</a:t>
            </a:r>
          </a:p>
          <a:p>
            <a:r>
              <a:rPr lang="es-ES" dirty="0" smtClean="0"/>
              <a:t> No modifican la historia natural de las infecciones en curso por los tipos de VPH incluidos en las vacunas</a:t>
            </a:r>
          </a:p>
          <a:p>
            <a:r>
              <a:rPr lang="es-ES" dirty="0" smtClean="0"/>
              <a:t> (no han demostrado eficacia terapéutica)</a:t>
            </a:r>
            <a:endParaRPr lang="es-ES" dirty="0"/>
          </a:p>
        </p:txBody>
      </p:sp>
      <p:sp>
        <p:nvSpPr>
          <p:cNvPr id="7" name="6 CuadroTexto"/>
          <p:cNvSpPr txBox="1"/>
          <p:nvPr/>
        </p:nvSpPr>
        <p:spPr>
          <a:xfrm>
            <a:off x="320040" y="5810071"/>
            <a:ext cx="11155680" cy="861774"/>
          </a:xfrm>
          <a:prstGeom prst="rect">
            <a:avLst/>
          </a:prstGeom>
          <a:noFill/>
        </p:spPr>
        <p:txBody>
          <a:bodyPr wrap="square" rtlCol="0">
            <a:spAutoFit/>
          </a:bodyPr>
          <a:lstStyle/>
          <a:p>
            <a:r>
              <a:rPr lang="es-ES" sz="1000" dirty="0" smtClean="0"/>
              <a:t>Asociación Española de Patología Cervical y Colposcopia (AEPCC)</a:t>
            </a:r>
          </a:p>
          <a:p>
            <a:r>
              <a:rPr lang="es-ES" sz="1000" dirty="0" smtClean="0"/>
              <a:t>, Asociación Española de </a:t>
            </a:r>
            <a:r>
              <a:rPr lang="es-ES" sz="1000" dirty="0" err="1" smtClean="0"/>
              <a:t>Vacunología</a:t>
            </a:r>
            <a:r>
              <a:rPr lang="es-ES" sz="1000" dirty="0" smtClean="0"/>
              <a:t> (AEV)</a:t>
            </a:r>
          </a:p>
          <a:p>
            <a:r>
              <a:rPr lang="es-ES" sz="1000" dirty="0" smtClean="0"/>
              <a:t>, Sociedad Española de </a:t>
            </a:r>
            <a:r>
              <a:rPr lang="es-ES" sz="1000" dirty="0" err="1" smtClean="0"/>
              <a:t>Ginecologia</a:t>
            </a:r>
            <a:r>
              <a:rPr lang="es-ES" sz="1000" dirty="0" smtClean="0"/>
              <a:t> y Obstetricia (SEGO), </a:t>
            </a:r>
          </a:p>
          <a:p>
            <a:r>
              <a:rPr lang="es-ES" sz="1000" dirty="0" smtClean="0"/>
              <a:t>Sociedad Española de Médicos de Atención Primaria (SEMERGEN)</a:t>
            </a:r>
          </a:p>
          <a:p>
            <a:r>
              <a:rPr lang="es-ES" sz="1000" dirty="0" smtClean="0"/>
              <a:t> y Sociedad Española de Médicos Generales y de Familia (SEMG)</a:t>
            </a:r>
            <a:endParaRPr lang="es-ES" sz="1000" dirty="0"/>
          </a:p>
        </p:txBody>
      </p:sp>
      <p:pic>
        <p:nvPicPr>
          <p:cNvPr id="8" name="Picture 1"/>
          <p:cNvPicPr>
            <a:picLocks noChangeAspect="1" noChangeArrowheads="1"/>
          </p:cNvPicPr>
          <p:nvPr/>
        </p:nvPicPr>
        <p:blipFill>
          <a:blip r:embed="rId3" cstate="print"/>
          <a:srcRect l="21189" t="36302" r="59911" b="51459"/>
          <a:stretch>
            <a:fillRect/>
          </a:stretch>
        </p:blipFill>
        <p:spPr bwMode="auto">
          <a:xfrm>
            <a:off x="9821333" y="390753"/>
            <a:ext cx="1970170" cy="717295"/>
          </a:xfrm>
          <a:prstGeom prst="rect">
            <a:avLst/>
          </a:prstGeom>
          <a:noFill/>
          <a:ln w="47625">
            <a:solidFill>
              <a:schemeClr val="tx1"/>
            </a:solidFill>
            <a:miter lim="800000"/>
            <a:headEnd/>
            <a:tailEnd/>
          </a:ln>
        </p:spPr>
      </p:pic>
      <p:sp>
        <p:nvSpPr>
          <p:cNvPr id="9" name="8 CuadroTexto"/>
          <p:cNvSpPr txBox="1"/>
          <p:nvPr/>
        </p:nvSpPr>
        <p:spPr>
          <a:xfrm>
            <a:off x="3341511" y="1230488"/>
            <a:ext cx="2828531" cy="369332"/>
          </a:xfrm>
          <a:prstGeom prst="rect">
            <a:avLst/>
          </a:prstGeom>
          <a:noFill/>
        </p:spPr>
        <p:txBody>
          <a:bodyPr wrap="none" rtlCol="0">
            <a:spAutoFit/>
          </a:bodyPr>
          <a:lstStyle/>
          <a:p>
            <a:r>
              <a:rPr lang="es-ES" b="1" dirty="0" smtClean="0">
                <a:solidFill>
                  <a:srgbClr val="FF0000"/>
                </a:solidFill>
              </a:rPr>
              <a:t>NO EFICACIA TERAPEUTICA </a:t>
            </a:r>
            <a:endParaRPr lang="es-ES" b="1" dirty="0">
              <a:solidFill>
                <a:srgbClr val="FF0000"/>
              </a:solidFill>
            </a:endParaRPr>
          </a:p>
        </p:txBody>
      </p:sp>
      <p:sp>
        <p:nvSpPr>
          <p:cNvPr id="13314" name="AutoShape 2" descr="Au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316" name="AutoShape 4" descr="Au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318" name="Picture 6" descr="El Dr. Bernabeu, invitado a la reunión de la SEGO sobre el virus zika"/>
          <p:cNvPicPr>
            <a:picLocks noChangeAspect="1" noChangeArrowheads="1"/>
          </p:cNvPicPr>
          <p:nvPr/>
        </p:nvPicPr>
        <p:blipFill>
          <a:blip r:embed="rId4" cstate="print"/>
          <a:srcRect/>
          <a:stretch>
            <a:fillRect/>
          </a:stretch>
        </p:blipFill>
        <p:spPr bwMode="auto">
          <a:xfrm>
            <a:off x="10009118" y="1351128"/>
            <a:ext cx="1946511" cy="246863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6046" y="313367"/>
            <a:ext cx="6795314" cy="1088714"/>
          </a:xfrm>
        </p:spPr>
        <p:txBody>
          <a:bodyPr/>
          <a:lstStyle/>
          <a:p>
            <a:r>
              <a:rPr lang="es-ES" b="1" dirty="0" smtClean="0">
                <a:effectLst>
                  <a:outerShdw blurRad="38100" dist="38100" dir="2700000" algn="tl">
                    <a:srgbClr val="000000">
                      <a:alpha val="43137"/>
                    </a:srgbClr>
                  </a:outerShdw>
                </a:effectLst>
              </a:rPr>
              <a:t>HACIA DONDE VAMOS</a:t>
            </a:r>
            <a:r>
              <a:rPr lang="es-ES" b="1" dirty="0" smtClean="0"/>
              <a:t>….</a:t>
            </a:r>
            <a:endParaRPr lang="es-ES" b="1" dirty="0"/>
          </a:p>
        </p:txBody>
      </p:sp>
      <p:sp>
        <p:nvSpPr>
          <p:cNvPr id="3" name="2 Marcador de contenido"/>
          <p:cNvSpPr>
            <a:spLocks noGrp="1"/>
          </p:cNvSpPr>
          <p:nvPr>
            <p:ph idx="1"/>
          </p:nvPr>
        </p:nvSpPr>
        <p:spPr>
          <a:xfrm>
            <a:off x="609600" y="1825624"/>
            <a:ext cx="7877908" cy="5032375"/>
          </a:xfrm>
        </p:spPr>
        <p:txBody>
          <a:bodyPr>
            <a:normAutofit/>
          </a:bodyPr>
          <a:lstStyle/>
          <a:p>
            <a:pPr>
              <a:lnSpc>
                <a:spcPct val="170000"/>
              </a:lnSpc>
              <a:buFont typeface="Wingdings" pitchFamily="2" charset="2"/>
              <a:buChar char="Ø"/>
            </a:pPr>
            <a:r>
              <a:rPr lang="es-ES" b="1" dirty="0" smtClean="0">
                <a:solidFill>
                  <a:schemeClr val="bg2">
                    <a:lumMod val="75000"/>
                  </a:schemeClr>
                </a:solidFill>
              </a:rPr>
              <a:t>Cribado en población </a:t>
            </a:r>
            <a:r>
              <a:rPr lang="es-ES" b="1" dirty="0" err="1" smtClean="0">
                <a:solidFill>
                  <a:schemeClr val="bg2">
                    <a:lumMod val="75000"/>
                  </a:schemeClr>
                </a:solidFill>
              </a:rPr>
              <a:t>inmunodepimida</a:t>
            </a:r>
            <a:endParaRPr lang="es-ES" b="1" dirty="0" smtClean="0">
              <a:solidFill>
                <a:schemeClr val="bg2">
                  <a:lumMod val="75000"/>
                </a:schemeClr>
              </a:solidFill>
            </a:endParaRPr>
          </a:p>
          <a:p>
            <a:pPr>
              <a:lnSpc>
                <a:spcPct val="170000"/>
              </a:lnSpc>
              <a:buFont typeface="Wingdings" pitchFamily="2" charset="2"/>
              <a:buChar char="Ø"/>
            </a:pPr>
            <a:r>
              <a:rPr lang="es-ES" b="1" dirty="0" smtClean="0">
                <a:solidFill>
                  <a:schemeClr val="bg2">
                    <a:lumMod val="75000"/>
                  </a:schemeClr>
                </a:solidFill>
              </a:rPr>
              <a:t>Cribado en población vacunada</a:t>
            </a:r>
          </a:p>
          <a:p>
            <a:pPr>
              <a:lnSpc>
                <a:spcPct val="170000"/>
              </a:lnSpc>
              <a:buFont typeface="Wingdings" pitchFamily="2" charset="2"/>
              <a:buChar char="Ø"/>
            </a:pPr>
            <a:r>
              <a:rPr lang="es-ES" b="1" dirty="0" smtClean="0">
                <a:solidFill>
                  <a:schemeClr val="bg2">
                    <a:lumMod val="75000"/>
                  </a:schemeClr>
                </a:solidFill>
              </a:rPr>
              <a:t>Cribado en colectivos LGTBI</a:t>
            </a:r>
          </a:p>
          <a:p>
            <a:pPr>
              <a:lnSpc>
                <a:spcPct val="170000"/>
              </a:lnSpc>
              <a:buFont typeface="Wingdings" pitchFamily="2" charset="2"/>
              <a:buChar char="Ø"/>
            </a:pPr>
            <a:r>
              <a:rPr lang="es-ES" b="1" dirty="0" smtClean="0">
                <a:solidFill>
                  <a:schemeClr val="bg2">
                    <a:lumMod val="75000"/>
                  </a:schemeClr>
                </a:solidFill>
              </a:rPr>
              <a:t> NUEVAS GUIAS AEPCC-GUIA 2021 </a:t>
            </a:r>
          </a:p>
          <a:p>
            <a:pPr>
              <a:lnSpc>
                <a:spcPct val="170000"/>
              </a:lnSpc>
              <a:buFont typeface="Wingdings" pitchFamily="2" charset="2"/>
              <a:buChar char="Ø"/>
            </a:pPr>
            <a:r>
              <a:rPr lang="es-ES" b="1" dirty="0" err="1" smtClean="0">
                <a:solidFill>
                  <a:schemeClr val="bg2">
                    <a:lumMod val="75000"/>
                  </a:schemeClr>
                </a:solidFill>
              </a:rPr>
              <a:t>Autotoma</a:t>
            </a:r>
            <a:r>
              <a:rPr lang="es-ES" b="1" dirty="0" smtClean="0">
                <a:solidFill>
                  <a:schemeClr val="bg2">
                    <a:lumMod val="75000"/>
                  </a:schemeClr>
                </a:solidFill>
              </a:rPr>
              <a:t> en usuarias habituales del cribado de cáncer de cuello uterino en España?</a:t>
            </a:r>
          </a:p>
          <a:p>
            <a:pPr>
              <a:lnSpc>
                <a:spcPct val="170000"/>
              </a:lnSpc>
            </a:pPr>
            <a:endParaRPr lang="es-ES" dirty="0"/>
          </a:p>
        </p:txBody>
      </p:sp>
      <p:pic>
        <p:nvPicPr>
          <p:cNvPr id="4" name="Picture 1"/>
          <p:cNvPicPr>
            <a:picLocks noChangeAspect="1" noChangeArrowheads="1"/>
          </p:cNvPicPr>
          <p:nvPr/>
        </p:nvPicPr>
        <p:blipFill>
          <a:blip r:embed="rId3" cstate="print"/>
          <a:srcRect l="16632" t="28958" r="56428" b="20833"/>
          <a:stretch>
            <a:fillRect/>
          </a:stretch>
        </p:blipFill>
        <p:spPr bwMode="auto">
          <a:xfrm>
            <a:off x="9029512" y="3262514"/>
            <a:ext cx="2456050" cy="2573513"/>
          </a:xfrm>
          <a:prstGeom prst="rect">
            <a:avLst/>
          </a:prstGeom>
          <a:noFill/>
          <a:ln w="47625">
            <a:solidFill>
              <a:schemeClr val="tx1"/>
            </a:solidFill>
            <a:miter lim="800000"/>
            <a:headEnd/>
            <a:tailEnd/>
          </a:ln>
        </p:spPr>
      </p:pic>
      <p:sp>
        <p:nvSpPr>
          <p:cNvPr id="9218" name="AutoShape 2" descr="Orientados y orientador@s, ¿hacia dónde vamos? – Canal Orientad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220" name="Picture 4" descr="Orientados y orientador@s, ¿hacia dónde vamos? – Canal Orientador"/>
          <p:cNvPicPr>
            <a:picLocks noChangeAspect="1" noChangeArrowheads="1"/>
          </p:cNvPicPr>
          <p:nvPr/>
        </p:nvPicPr>
        <p:blipFill>
          <a:blip r:embed="rId4" cstate="print"/>
          <a:srcRect/>
          <a:stretch>
            <a:fillRect/>
          </a:stretch>
        </p:blipFill>
        <p:spPr bwMode="auto">
          <a:xfrm>
            <a:off x="8382000" y="0"/>
            <a:ext cx="3810000" cy="2380891"/>
          </a:xfrm>
          <a:prstGeom prst="rect">
            <a:avLst/>
          </a:prstGeom>
          <a:noFill/>
        </p:spPr>
      </p:pic>
      <p:sp>
        <p:nvSpPr>
          <p:cNvPr id="7" name="2 Marcador de contenido"/>
          <p:cNvSpPr txBox="1">
            <a:spLocks/>
          </p:cNvSpPr>
          <p:nvPr/>
        </p:nvSpPr>
        <p:spPr>
          <a:xfrm>
            <a:off x="594360" y="1825625"/>
            <a:ext cx="7877908" cy="50323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7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Cribado en población </a:t>
            </a:r>
            <a:r>
              <a:rPr kumimoji="0" lang="es-ES" sz="2800" b="1" i="0" u="none" strike="noStrike" kern="1200" cap="none" spc="0" normalizeH="0" baseline="0" noProof="0" dirty="0" err="1" smtClean="0">
                <a:ln>
                  <a:noFill/>
                </a:ln>
                <a:solidFill>
                  <a:schemeClr val="tx1"/>
                </a:solidFill>
                <a:effectLst/>
                <a:uLnTx/>
                <a:uFillTx/>
                <a:latin typeface="+mn-lt"/>
                <a:ea typeface="+mn-ea"/>
                <a:cs typeface="+mn-cs"/>
              </a:rPr>
              <a:t>inmunodepimida</a:t>
            </a:r>
            <a:endParaRPr kumimoji="0" lang="es-ES" sz="2800" b="1"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17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Cribado en población vacunada</a:t>
            </a:r>
          </a:p>
          <a:p>
            <a:pPr marL="228600" marR="0" lvl="0" indent="-228600" algn="l" defTabSz="914400" rtl="0" eaLnBrk="1" fontAlgn="auto" latinLnBrk="0" hangingPunct="1">
              <a:lnSpc>
                <a:spcPct val="17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Cribado en colectivos LGTBI</a:t>
            </a:r>
          </a:p>
          <a:p>
            <a:pPr marL="228600" marR="0" lvl="0" indent="-228600" algn="l" defTabSz="914400" rtl="0" eaLnBrk="1" fontAlgn="auto" latinLnBrk="0" hangingPunct="1">
              <a:lnSpc>
                <a:spcPct val="17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 NUEVAS GUIAS AEPCC-GUIA 2021 </a:t>
            </a:r>
          </a:p>
          <a:p>
            <a:pPr marL="228600" marR="0" lvl="0" indent="-228600" algn="l" defTabSz="914400" rtl="0" eaLnBrk="1" fontAlgn="auto" latinLnBrk="0" hangingPunct="1">
              <a:lnSpc>
                <a:spcPct val="170000"/>
              </a:lnSpc>
              <a:spcBef>
                <a:spcPts val="1000"/>
              </a:spcBef>
              <a:spcAft>
                <a:spcPts val="0"/>
              </a:spcAft>
              <a:buClrTx/>
              <a:buSzTx/>
              <a:buFont typeface="Wingdings" pitchFamily="2" charset="2"/>
              <a:buChar char="Ø"/>
              <a:tabLst/>
              <a:defRPr/>
            </a:pPr>
            <a:r>
              <a:rPr kumimoji="0" lang="es-ES" sz="2800" b="1" i="0" u="none" strike="noStrike" kern="1200" cap="none" spc="0" normalizeH="0" baseline="0" noProof="0" dirty="0" err="1" smtClean="0">
                <a:ln>
                  <a:noFill/>
                </a:ln>
                <a:solidFill>
                  <a:schemeClr val="tx1"/>
                </a:solidFill>
                <a:effectLst/>
                <a:uLnTx/>
                <a:uFillTx/>
                <a:latin typeface="+mn-lt"/>
                <a:ea typeface="+mn-ea"/>
                <a:cs typeface="+mn-cs"/>
              </a:rPr>
              <a:t>Autotoma</a:t>
            </a:r>
            <a:r>
              <a:rPr kumimoji="0" lang="es-ES" sz="2800" b="1" i="0" u="none" strike="noStrike" kern="1200" cap="none" spc="0" normalizeH="0" baseline="0" noProof="0" dirty="0" smtClean="0">
                <a:ln>
                  <a:noFill/>
                </a:ln>
                <a:solidFill>
                  <a:schemeClr val="tx1"/>
                </a:solidFill>
                <a:effectLst/>
                <a:uLnTx/>
                <a:uFillTx/>
                <a:latin typeface="+mn-lt"/>
                <a:ea typeface="+mn-ea"/>
                <a:cs typeface="+mn-cs"/>
              </a:rPr>
              <a:t> en usuarias habituales del cribado de cáncer de cuello uterino en España?</a:t>
            </a:r>
          </a:p>
          <a:p>
            <a:pPr marL="228600" marR="0" lvl="0" indent="-2286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down)">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down)">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539241" y="426720"/>
            <a:ext cx="8092440" cy="3466735"/>
          </a:xfrm>
          <a:prstGeom prst="rect">
            <a:avLst/>
          </a:prstGeom>
          <a:noFill/>
          <a:ln w="9525">
            <a:noFill/>
            <a:miter lim="800000"/>
            <a:headEnd/>
            <a:tailEnd/>
          </a:ln>
        </p:spPr>
      </p:pic>
      <p:pic>
        <p:nvPicPr>
          <p:cNvPr id="9" name="Picture 3"/>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6853" b="94924" l="0" r="47170"/>
                    </a14:imgEffect>
                  </a14:imgLayer>
                </a14:imgProps>
              </a:ext>
            </a:extLst>
          </a:blip>
          <a:srcRect/>
          <a:stretch>
            <a:fillRect/>
          </a:stretch>
        </p:blipFill>
        <p:spPr bwMode="auto">
          <a:xfrm>
            <a:off x="1608262" y="791927"/>
            <a:ext cx="3911654" cy="1321777"/>
          </a:xfrm>
          <a:prstGeom prst="rect">
            <a:avLst/>
          </a:prstGeom>
          <a:noFill/>
          <a:ln w="9525">
            <a:noFill/>
            <a:miter lim="800000"/>
            <a:headEnd/>
            <a:tailEnd/>
          </a:ln>
        </p:spPr>
      </p:pic>
      <p:pic>
        <p:nvPicPr>
          <p:cNvPr id="5" name="Picture 3"/>
          <p:cNvPicPr>
            <a:picLocks noChangeAspect="1" noChangeArrowheads="1"/>
          </p:cNvPicPr>
          <p:nvPr/>
        </p:nvPicPr>
        <p:blipFill rotWithShape="1">
          <a:blip r:embed="rId5" cstate="print">
            <a:extLst>
              <a:ext uri="{BEBA8EAE-BF5A-486C-A8C5-ECC9F3942E4B}">
                <a14:imgProps xmlns:a14="http://schemas.microsoft.com/office/drawing/2010/main" xmlns="">
                  <a14:imgLayer r:embed="rId4">
                    <a14:imgEffect>
                      <a14:backgroundRemoval t="9645" b="65990" l="15437" r="99657"/>
                    </a14:imgEffect>
                  </a14:imgLayer>
                </a14:imgProps>
              </a:ext>
            </a:extLst>
          </a:blip>
          <a:srcRect l="44112"/>
          <a:stretch/>
        </p:blipFill>
        <p:spPr bwMode="auto">
          <a:xfrm>
            <a:off x="3444240" y="764705"/>
            <a:ext cx="2186166" cy="1321777"/>
          </a:xfrm>
          <a:prstGeom prst="rect">
            <a:avLst/>
          </a:prstGeom>
          <a:noFill/>
          <a:ln w="9525">
            <a:noFill/>
            <a:miter lim="800000"/>
            <a:headEnd/>
            <a:tailEnd/>
          </a:ln>
        </p:spPr>
      </p:pic>
      <p:pic>
        <p:nvPicPr>
          <p:cNvPr id="6" name="Picture 3"/>
          <p:cNvPicPr>
            <a:picLocks noChangeAspect="1" noChangeArrowheads="1"/>
          </p:cNvPicPr>
          <p:nvPr/>
        </p:nvPicPr>
        <p:blipFill rotWithShape="1">
          <a:blip r:embed="rId6" cstate="print">
            <a:extLst>
              <a:ext uri="{BEBA8EAE-BF5A-486C-A8C5-ECC9F3942E4B}">
                <a14:imgProps xmlns:a14="http://schemas.microsoft.com/office/drawing/2010/main" xmlns="">
                  <a14:imgLayer r:embed="rId4">
                    <a14:imgEffect>
                      <a14:backgroundRemoval t="9645" b="89848" l="515" r="57461"/>
                    </a14:imgEffect>
                  </a14:imgLayer>
                </a14:imgProps>
              </a:ext>
            </a:extLst>
          </a:blip>
          <a:srcRect r="40791"/>
          <a:stretch/>
        </p:blipFill>
        <p:spPr bwMode="auto">
          <a:xfrm>
            <a:off x="1703512" y="764705"/>
            <a:ext cx="2316038" cy="1321777"/>
          </a:xfrm>
          <a:prstGeom prst="rect">
            <a:avLst/>
          </a:prstGeom>
          <a:noFill/>
          <a:ln w="9525">
            <a:noFill/>
            <a:miter lim="800000"/>
            <a:headEnd/>
            <a:tailEnd/>
          </a:ln>
        </p:spPr>
      </p:pic>
      <p:pic>
        <p:nvPicPr>
          <p:cNvPr id="7" name="Picture 3"/>
          <p:cNvPicPr>
            <a:picLocks noChangeAspect="1" noChangeArrowheads="1"/>
          </p:cNvPicPr>
          <p:nvPr/>
        </p:nvPicPr>
        <p:blipFill rotWithShape="1">
          <a:blip r:embed="rId7" cstate="print">
            <a:extLst>
              <a:ext uri="{BEBA8EAE-BF5A-486C-A8C5-ECC9F3942E4B}">
                <a14:imgProps xmlns:a14="http://schemas.microsoft.com/office/drawing/2010/main" xmlns="">
                  <a14:imgLayer r:embed="rId4">
                    <a14:imgEffect>
                      <a14:backgroundRemoval t="9645" b="89848" l="7376" r="22985"/>
                    </a14:imgEffect>
                  </a14:imgLayer>
                </a14:imgProps>
              </a:ext>
            </a:extLst>
          </a:blip>
          <a:srcRect r="42253"/>
          <a:stretch/>
        </p:blipFill>
        <p:spPr bwMode="auto">
          <a:xfrm>
            <a:off x="1703512" y="773779"/>
            <a:ext cx="2258888" cy="1321777"/>
          </a:xfrm>
          <a:prstGeom prst="rect">
            <a:avLst/>
          </a:prstGeom>
          <a:noFill/>
          <a:ln w="9525">
            <a:noFill/>
            <a:miter lim="800000"/>
            <a:headEnd/>
            <a:tailEnd/>
          </a:ln>
        </p:spPr>
      </p:pic>
      <p:pic>
        <p:nvPicPr>
          <p:cNvPr id="8" name="Picture 3"/>
          <p:cNvPicPr>
            <a:picLocks noChangeAspect="1" noChangeArrowheads="1"/>
          </p:cNvPicPr>
          <p:nvPr/>
        </p:nvPicPr>
        <p:blipFill rotWithShape="1">
          <a:blip r:embed="rId8" cstate="print">
            <a:extLst>
              <a:ext uri="{BEBA8EAE-BF5A-486C-A8C5-ECC9F3942E4B}">
                <a14:imgProps xmlns:a14="http://schemas.microsoft.com/office/drawing/2010/main" xmlns="">
                  <a14:imgLayer r:embed="rId4">
                    <a14:imgEffect>
                      <a14:backgroundRemoval t="9645" b="89848" l="0" r="13379"/>
                    </a14:imgEffect>
                  </a14:imgLayer>
                </a14:imgProps>
              </a:ext>
            </a:extLst>
          </a:blip>
          <a:srcRect r="86083"/>
          <a:stretch/>
        </p:blipFill>
        <p:spPr bwMode="auto">
          <a:xfrm>
            <a:off x="1703512" y="782853"/>
            <a:ext cx="544388" cy="1321777"/>
          </a:xfrm>
          <a:prstGeom prst="rect">
            <a:avLst/>
          </a:prstGeom>
          <a:noFill/>
          <a:ln w="9525">
            <a:noFill/>
            <a:miter lim="800000"/>
            <a:headEnd/>
            <a:tailEnd/>
          </a:ln>
        </p:spPr>
      </p:pic>
      <p:sp>
        <p:nvSpPr>
          <p:cNvPr id="10" name="9 CuadroTexto"/>
          <p:cNvSpPr txBox="1"/>
          <p:nvPr/>
        </p:nvSpPr>
        <p:spPr>
          <a:xfrm>
            <a:off x="1852246" y="4642338"/>
            <a:ext cx="7690339" cy="1015663"/>
          </a:xfrm>
          <a:prstGeom prst="rect">
            <a:avLst/>
          </a:prstGeom>
          <a:noFill/>
        </p:spPr>
        <p:txBody>
          <a:bodyPr wrap="square" rtlCol="0">
            <a:spAutoFit/>
          </a:bodyPr>
          <a:lstStyle/>
          <a:p>
            <a:pPr algn="ctr"/>
            <a:r>
              <a:rPr lang="es-ES" sz="2000" dirty="0" smtClean="0">
                <a:hlinkClick r:id="rId9"/>
              </a:rPr>
              <a:t>agomezca@saludcastillayleon.es</a:t>
            </a:r>
            <a:r>
              <a:rPr lang="es-ES" sz="2000" dirty="0" smtClean="0"/>
              <a:t> </a:t>
            </a:r>
            <a:br>
              <a:rPr lang="es-ES" sz="2000" dirty="0" smtClean="0"/>
            </a:br>
            <a:endParaRPr lang="es-ES" sz="2000" dirty="0" smtClean="0"/>
          </a:p>
          <a:p>
            <a:pPr algn="ctr"/>
            <a:endParaRPr lang="es-ES" sz="2000" dirty="0" smtClean="0"/>
          </a:p>
        </p:txBody>
      </p:sp>
    </p:spTree>
    <p:extLst>
      <p:ext uri="{BB962C8B-B14F-4D97-AF65-F5344CB8AC3E}">
        <p14:creationId xmlns:p14="http://schemas.microsoft.com/office/powerpoint/2010/main" xmlns="" val="1465334727"/>
      </p:ext>
    </p:extLst>
  </p:cSld>
  <p:clrMapOvr>
    <a:masterClrMapping/>
  </p:clrMapOvr>
  <p:transition spd="slow" advTm="12140">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bla"/>
          <p:cNvPicPr>
            <a:picLocks noChangeAspect="1" noChangeArrowheads="1"/>
          </p:cNvPicPr>
          <p:nvPr/>
        </p:nvPicPr>
        <p:blipFill>
          <a:blip r:embed="rId3" cstate="print"/>
          <a:srcRect b="24911"/>
          <a:stretch>
            <a:fillRect/>
          </a:stretch>
        </p:blipFill>
        <p:spPr bwMode="auto">
          <a:xfrm>
            <a:off x="6637471" y="1362974"/>
            <a:ext cx="5330241" cy="38301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2 CuadroTexto"/>
          <p:cNvSpPr txBox="1"/>
          <p:nvPr/>
        </p:nvSpPr>
        <p:spPr>
          <a:xfrm>
            <a:off x="8650304" y="6086268"/>
            <a:ext cx="3049233" cy="369332"/>
          </a:xfrm>
          <a:prstGeom prst="rect">
            <a:avLst/>
          </a:prstGeom>
          <a:noFill/>
        </p:spPr>
        <p:txBody>
          <a:bodyPr wrap="none" rtlCol="0">
            <a:spAutoFit/>
          </a:bodyPr>
          <a:lstStyle/>
          <a:p>
            <a:r>
              <a:rPr lang="es-ES" dirty="0" smtClean="0"/>
              <a:t>N </a:t>
            </a:r>
            <a:r>
              <a:rPr lang="es-ES" dirty="0" err="1" smtClean="0"/>
              <a:t>Engl</a:t>
            </a:r>
            <a:r>
              <a:rPr lang="es-ES" dirty="0" smtClean="0"/>
              <a:t> J </a:t>
            </a:r>
            <a:r>
              <a:rPr lang="es-ES" dirty="0" err="1" smtClean="0"/>
              <a:t>Med</a:t>
            </a:r>
            <a:r>
              <a:rPr lang="es-ES" dirty="0" smtClean="0"/>
              <a:t> 2020;383:1340-8</a:t>
            </a:r>
            <a:endParaRPr lang="es-ES" dirty="0"/>
          </a:p>
        </p:txBody>
      </p:sp>
      <p:pic>
        <p:nvPicPr>
          <p:cNvPr id="8194" name="Picture 2"/>
          <p:cNvPicPr>
            <a:picLocks noChangeAspect="1" noChangeArrowheads="1"/>
          </p:cNvPicPr>
          <p:nvPr/>
        </p:nvPicPr>
        <p:blipFill>
          <a:blip r:embed="rId4" cstate="print"/>
          <a:srcRect l="46756" t="17869" r="17204" b="46234"/>
          <a:stretch>
            <a:fillRect/>
          </a:stretch>
        </p:blipFill>
        <p:spPr bwMode="auto">
          <a:xfrm>
            <a:off x="741872" y="1541377"/>
            <a:ext cx="3964612" cy="22201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4 CuadroTexto"/>
          <p:cNvSpPr txBox="1"/>
          <p:nvPr/>
        </p:nvSpPr>
        <p:spPr>
          <a:xfrm>
            <a:off x="207034" y="4278701"/>
            <a:ext cx="5745192" cy="923330"/>
          </a:xfrm>
          <a:prstGeom prst="rect">
            <a:avLst/>
          </a:prstGeom>
          <a:solidFill>
            <a:schemeClr val="accent1">
              <a:alpha val="23000"/>
            </a:schemeClr>
          </a:solidFill>
          <a:ln w="31750">
            <a:solidFill>
              <a:schemeClr val="accent1"/>
            </a:solidFill>
          </a:ln>
        </p:spPr>
        <p:txBody>
          <a:bodyPr wrap="square" rtlCol="0">
            <a:spAutoFit/>
          </a:bodyPr>
          <a:lstStyle/>
          <a:p>
            <a:pPr algn="just"/>
            <a:r>
              <a:rPr lang="es-ES" dirty="0" smtClean="0"/>
              <a:t>El </a:t>
            </a:r>
            <a:r>
              <a:rPr lang="es-ES" b="1" dirty="0" smtClean="0"/>
              <a:t>riesgo de aparición de cáncer de cérvix</a:t>
            </a:r>
            <a:r>
              <a:rPr lang="es-ES" dirty="0" smtClean="0"/>
              <a:t> entre las participantes </a:t>
            </a:r>
            <a:r>
              <a:rPr lang="es-ES" b="1" dirty="0" smtClean="0"/>
              <a:t>de entre 17- 30 años vacunadas</a:t>
            </a:r>
            <a:r>
              <a:rPr lang="es-ES" dirty="0" smtClean="0"/>
              <a:t> fue un </a:t>
            </a:r>
            <a:r>
              <a:rPr lang="es-ES" b="1" dirty="0" smtClean="0"/>
              <a:t>53% inferior</a:t>
            </a:r>
            <a:r>
              <a:rPr lang="es-ES" dirty="0" smtClean="0"/>
              <a:t> comparado con las personas no vacunadas</a:t>
            </a:r>
            <a:endParaRPr lang="es-ES" dirty="0"/>
          </a:p>
        </p:txBody>
      </p:sp>
      <p:sp>
        <p:nvSpPr>
          <p:cNvPr id="6" name="5 Título"/>
          <p:cNvSpPr>
            <a:spLocks noGrp="1"/>
          </p:cNvSpPr>
          <p:nvPr>
            <p:ph type="title"/>
          </p:nvPr>
        </p:nvSpPr>
        <p:spPr>
          <a:xfrm>
            <a:off x="337867" y="244357"/>
            <a:ext cx="11290541" cy="1032352"/>
          </a:xfrm>
        </p:spPr>
        <p:txBody>
          <a:bodyPr>
            <a:normAutofit fontScale="90000"/>
          </a:bodyPr>
          <a:lstStyle/>
          <a:p>
            <a:r>
              <a:rPr lang="es-ES" b="1" dirty="0" smtClean="0"/>
              <a:t>RIESGO DE CANCER DE CERVIX Y VACUNACION VPH</a:t>
            </a:r>
            <a:endParaRPr lang="es-ES"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7940040" cy="1325563"/>
          </a:xfrm>
        </p:spPr>
        <p:txBody>
          <a:bodyPr/>
          <a:lstStyle/>
          <a:p>
            <a:r>
              <a:rPr lang="es-ES" b="1" dirty="0" smtClean="0"/>
              <a:t>La AEPCC determina que:</a:t>
            </a:r>
            <a:br>
              <a:rPr lang="es-ES" b="1" dirty="0" smtClean="0"/>
            </a:br>
            <a:endParaRPr lang="es-ES" dirty="0"/>
          </a:p>
        </p:txBody>
      </p:sp>
      <p:sp>
        <p:nvSpPr>
          <p:cNvPr id="3" name="2 Marcador de contenido"/>
          <p:cNvSpPr>
            <a:spLocks noGrp="1"/>
          </p:cNvSpPr>
          <p:nvPr>
            <p:ph idx="1"/>
          </p:nvPr>
        </p:nvSpPr>
        <p:spPr/>
        <p:txBody>
          <a:bodyPr/>
          <a:lstStyle/>
          <a:p>
            <a:pPr>
              <a:buNone/>
            </a:pPr>
            <a:endParaRPr lang="es-ES" b="1" dirty="0" smtClean="0"/>
          </a:p>
          <a:p>
            <a:r>
              <a:rPr lang="es-ES" dirty="0" smtClean="0"/>
              <a:t>Una proporción significativa de mujeres mayores de 25 años se infecta por VPH. </a:t>
            </a:r>
          </a:p>
          <a:p>
            <a:r>
              <a:rPr lang="es-ES" dirty="0" smtClean="0"/>
              <a:t>La probabilidad de persistencia aumenta con la edad, lo que incrementa el riesgo de desarrollar lesiones precursoras o cáncer de cuello de útero</a:t>
            </a:r>
            <a:endParaRPr lang="es-ES" baseline="30000" dirty="0" smtClean="0"/>
          </a:p>
          <a:p>
            <a:r>
              <a:rPr lang="es-ES" dirty="0" smtClean="0"/>
              <a:t>La mayoría de las </a:t>
            </a:r>
            <a:r>
              <a:rPr lang="es-ES" b="1" dirty="0" smtClean="0"/>
              <a:t>mujeres sexualmente activas de más de 25 años</a:t>
            </a:r>
            <a:r>
              <a:rPr lang="es-ES" dirty="0" smtClean="0"/>
              <a:t> pueden </a:t>
            </a:r>
            <a:r>
              <a:rPr lang="es-ES" b="1" dirty="0" smtClean="0"/>
              <a:t>beneficiarse de la vacuna</a:t>
            </a:r>
            <a:r>
              <a:rPr lang="es-ES" dirty="0" smtClean="0"/>
              <a:t> frente al VPH.</a:t>
            </a:r>
            <a:endParaRPr lang="es-ES" dirty="0"/>
          </a:p>
        </p:txBody>
      </p:sp>
      <p:pic>
        <p:nvPicPr>
          <p:cNvPr id="4" name="Picture 1"/>
          <p:cNvPicPr>
            <a:picLocks noChangeAspect="1" noChangeArrowheads="1"/>
          </p:cNvPicPr>
          <p:nvPr/>
        </p:nvPicPr>
        <p:blipFill>
          <a:blip r:embed="rId4" cstate="print"/>
          <a:srcRect l="21189" t="36302" r="59911" b="51459"/>
          <a:stretch>
            <a:fillRect/>
          </a:stretch>
        </p:blipFill>
        <p:spPr bwMode="auto">
          <a:xfrm>
            <a:off x="8904849" y="211015"/>
            <a:ext cx="2897944" cy="1055077"/>
          </a:xfrm>
          <a:prstGeom prst="rect">
            <a:avLst/>
          </a:prstGeom>
          <a:noFill/>
          <a:ln w="47625">
            <a:solidFill>
              <a:schemeClr val="tx1"/>
            </a:solid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0455" y="691481"/>
            <a:ext cx="10398301" cy="903253"/>
          </a:xfrm>
        </p:spPr>
        <p:txBody>
          <a:bodyPr>
            <a:normAutofit/>
          </a:bodyPr>
          <a:lstStyle/>
          <a:p>
            <a:pPr marL="0" indent="0">
              <a:buNone/>
            </a:pPr>
            <a:r>
              <a:rPr lang="es-ES" sz="2400" dirty="0">
                <a:solidFill>
                  <a:srgbClr val="2F5597"/>
                </a:solidFill>
              </a:rPr>
              <a:t>Guías de consenso de la ASCCP</a:t>
            </a:r>
          </a:p>
          <a:p>
            <a:pPr marL="0" indent="0">
              <a:buNone/>
            </a:pPr>
            <a:r>
              <a:rPr lang="es-ES" sz="1700" dirty="0"/>
              <a:t>(American </a:t>
            </a:r>
            <a:r>
              <a:rPr lang="es-ES" sz="1700" dirty="0" err="1"/>
              <a:t>Society</a:t>
            </a:r>
            <a:r>
              <a:rPr lang="es-ES" sz="1700" dirty="0"/>
              <a:t> </a:t>
            </a:r>
            <a:r>
              <a:rPr lang="es-ES" sz="1700" dirty="0" err="1"/>
              <a:t>for</a:t>
            </a:r>
            <a:r>
              <a:rPr lang="es-ES" sz="1700" dirty="0"/>
              <a:t> </a:t>
            </a:r>
            <a:r>
              <a:rPr lang="es-ES" sz="1700" dirty="0" err="1"/>
              <a:t>Colposcopy</a:t>
            </a:r>
            <a:r>
              <a:rPr lang="es-ES" sz="1700" dirty="0"/>
              <a:t> and Medical </a:t>
            </a:r>
            <a:r>
              <a:rPr lang="es-ES" sz="1700" dirty="0" err="1"/>
              <a:t>Pathology</a:t>
            </a:r>
            <a:r>
              <a:rPr lang="es-ES" sz="1700" dirty="0"/>
              <a:t>)</a:t>
            </a:r>
          </a:p>
          <a:p>
            <a:pPr marL="0" indent="0">
              <a:buNone/>
            </a:pPr>
            <a:endParaRPr lang="es-ES" sz="2000" dirty="0"/>
          </a:p>
          <a:p>
            <a:pPr marL="0" indent="0">
              <a:buNone/>
            </a:pPr>
            <a:endParaRPr lang="es-ES" sz="2400" dirty="0"/>
          </a:p>
        </p:txBody>
      </p:sp>
      <p:pic>
        <p:nvPicPr>
          <p:cNvPr id="4" name="Imagen 3"/>
          <p:cNvPicPr>
            <a:picLocks noChangeAspect="1"/>
          </p:cNvPicPr>
          <p:nvPr/>
        </p:nvPicPr>
        <p:blipFill>
          <a:blip r:embed="rId3" cstate="print"/>
          <a:stretch>
            <a:fillRect/>
          </a:stretch>
        </p:blipFill>
        <p:spPr>
          <a:xfrm>
            <a:off x="560253" y="1565477"/>
            <a:ext cx="5384800" cy="1447504"/>
          </a:xfrm>
          <a:prstGeom prst="rect">
            <a:avLst/>
          </a:prstGeom>
        </p:spPr>
      </p:pic>
      <p:pic>
        <p:nvPicPr>
          <p:cNvPr id="5" name="Imagen 4"/>
          <p:cNvPicPr>
            <a:picLocks noChangeAspect="1"/>
          </p:cNvPicPr>
          <p:nvPr/>
        </p:nvPicPr>
        <p:blipFill>
          <a:blip r:embed="rId4" cstate="print"/>
          <a:stretch>
            <a:fillRect/>
          </a:stretch>
        </p:blipFill>
        <p:spPr>
          <a:xfrm>
            <a:off x="6442529" y="2010736"/>
            <a:ext cx="5749471" cy="1564931"/>
          </a:xfrm>
          <a:prstGeom prst="rect">
            <a:avLst/>
          </a:prstGeom>
        </p:spPr>
      </p:pic>
      <p:pic>
        <p:nvPicPr>
          <p:cNvPr id="6" name="Imagen 5"/>
          <p:cNvPicPr>
            <a:picLocks noChangeAspect="1"/>
          </p:cNvPicPr>
          <p:nvPr/>
        </p:nvPicPr>
        <p:blipFill>
          <a:blip r:embed="rId5" cstate="print"/>
          <a:stretch>
            <a:fillRect/>
          </a:stretch>
        </p:blipFill>
        <p:spPr>
          <a:xfrm>
            <a:off x="1072605" y="3558499"/>
            <a:ext cx="6197600" cy="1886750"/>
          </a:xfrm>
          <a:prstGeom prst="rect">
            <a:avLst/>
          </a:prstGeom>
        </p:spPr>
      </p:pic>
      <p:pic>
        <p:nvPicPr>
          <p:cNvPr id="7" name="Imagen 6"/>
          <p:cNvPicPr>
            <a:picLocks noChangeAspect="1"/>
          </p:cNvPicPr>
          <p:nvPr/>
        </p:nvPicPr>
        <p:blipFill>
          <a:blip r:embed="rId6" cstate="print"/>
          <a:stretch>
            <a:fillRect/>
          </a:stretch>
        </p:blipFill>
        <p:spPr>
          <a:xfrm>
            <a:off x="9000462" y="428119"/>
            <a:ext cx="2349500" cy="466725"/>
          </a:xfrm>
          <a:prstGeom prst="rect">
            <a:avLst/>
          </a:prstGeom>
        </p:spPr>
      </p:pic>
      <p:sp>
        <p:nvSpPr>
          <p:cNvPr id="8" name="Marcador de número de diapositiva 7"/>
          <p:cNvSpPr>
            <a:spLocks noGrp="1"/>
          </p:cNvSpPr>
          <p:nvPr>
            <p:ph type="sldNum" sz="quarter" idx="12"/>
          </p:nvPr>
        </p:nvSpPr>
        <p:spPr/>
        <p:txBody>
          <a:bodyPr/>
          <a:lstStyle/>
          <a:p>
            <a:fld id="{E2FCF84C-4EB8-46EC-993D-244E3CAE20B6}" type="slidenum">
              <a:rPr lang="es-ES" smtClean="0"/>
              <a:pPr/>
              <a:t>6</a:t>
            </a:fld>
            <a:endParaRPr lang="es-ES"/>
          </a:p>
        </p:txBody>
      </p:sp>
      <p:pic>
        <p:nvPicPr>
          <p:cNvPr id="9" name="Picture 2"/>
          <p:cNvPicPr>
            <a:picLocks noChangeAspect="1" noChangeArrowheads="1"/>
          </p:cNvPicPr>
          <p:nvPr/>
        </p:nvPicPr>
        <p:blipFill>
          <a:blip r:embed="rId7" cstate="print"/>
          <a:srcRect l="26120" t="76666" r="10044" b="15000"/>
          <a:stretch>
            <a:fillRect/>
          </a:stretch>
        </p:blipFill>
        <p:spPr bwMode="auto">
          <a:xfrm>
            <a:off x="0" y="6217920"/>
            <a:ext cx="12192000" cy="640080"/>
          </a:xfrm>
          <a:prstGeom prst="rect">
            <a:avLst/>
          </a:prstGeom>
          <a:noFill/>
          <a:ln w="9525">
            <a:noFill/>
            <a:miter lim="800000"/>
            <a:headEnd/>
            <a:tailEnd/>
          </a:ln>
        </p:spPr>
      </p:pic>
      <p:sp>
        <p:nvSpPr>
          <p:cNvPr id="10" name="9 CuadroTexto"/>
          <p:cNvSpPr txBox="1"/>
          <p:nvPr/>
        </p:nvSpPr>
        <p:spPr>
          <a:xfrm>
            <a:off x="231535" y="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spTree>
    <p:extLst>
      <p:ext uri="{BB962C8B-B14F-4D97-AF65-F5344CB8AC3E}">
        <p14:creationId xmlns="" xmlns:p14="http://schemas.microsoft.com/office/powerpoint/2010/main" val="1427455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E2FCF84C-4EB8-46EC-993D-244E3CAE20B6}" type="slidenum">
              <a:rPr lang="es-ES" smtClean="0"/>
              <a:pPr/>
              <a:t>7</a:t>
            </a:fld>
            <a:endParaRPr lang="es-ES"/>
          </a:p>
        </p:txBody>
      </p:sp>
      <p:sp>
        <p:nvSpPr>
          <p:cNvPr id="2" name="CuadroTexto 1"/>
          <p:cNvSpPr txBox="1"/>
          <p:nvPr/>
        </p:nvSpPr>
        <p:spPr>
          <a:xfrm>
            <a:off x="825149" y="940385"/>
            <a:ext cx="4975465" cy="369332"/>
          </a:xfrm>
          <a:prstGeom prst="rect">
            <a:avLst/>
          </a:prstGeom>
          <a:noFill/>
        </p:spPr>
        <p:txBody>
          <a:bodyPr wrap="none" rtlCol="0">
            <a:spAutoFit/>
          </a:bodyPr>
          <a:lstStyle/>
          <a:p>
            <a:r>
              <a:rPr lang="es-ES" b="1" dirty="0">
                <a:solidFill>
                  <a:srgbClr val="2F5597"/>
                </a:solidFill>
              </a:rPr>
              <a:t>1ª FASE DE </a:t>
            </a:r>
            <a:r>
              <a:rPr lang="es-ES" b="1" dirty="0" smtClean="0">
                <a:solidFill>
                  <a:srgbClr val="2F5597"/>
                </a:solidFill>
              </a:rPr>
              <a:t>CRIBADO: ALGORITMO DE 25-34 AÑOS</a:t>
            </a:r>
            <a:endParaRPr lang="es-ES" b="1" dirty="0">
              <a:solidFill>
                <a:srgbClr val="2F5597"/>
              </a:solidFill>
            </a:endParaRPr>
          </a:p>
        </p:txBody>
      </p:sp>
      <p:pic>
        <p:nvPicPr>
          <p:cNvPr id="6" name="Picture 2"/>
          <p:cNvPicPr>
            <a:picLocks noChangeAspect="1" noChangeArrowheads="1"/>
          </p:cNvPicPr>
          <p:nvPr/>
        </p:nvPicPr>
        <p:blipFill>
          <a:blip r:embed="rId3" cstate="print"/>
          <a:srcRect l="26120" t="76666" r="10044" b="15000"/>
          <a:stretch>
            <a:fillRect/>
          </a:stretch>
        </p:blipFill>
        <p:spPr bwMode="auto">
          <a:xfrm>
            <a:off x="0" y="6217920"/>
            <a:ext cx="12192000" cy="640080"/>
          </a:xfrm>
          <a:prstGeom prst="rect">
            <a:avLst/>
          </a:prstGeom>
          <a:noFill/>
          <a:ln w="9525">
            <a:noFill/>
            <a:miter lim="800000"/>
            <a:headEnd/>
            <a:tailEnd/>
          </a:ln>
        </p:spPr>
      </p:pic>
      <p:sp>
        <p:nvSpPr>
          <p:cNvPr id="7" name="6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pic>
        <p:nvPicPr>
          <p:cNvPr id="1026" name="Picture 2"/>
          <p:cNvPicPr>
            <a:picLocks noChangeAspect="1" noChangeArrowheads="1"/>
          </p:cNvPicPr>
          <p:nvPr/>
        </p:nvPicPr>
        <p:blipFill>
          <a:blip r:embed="rId4" cstate="print"/>
          <a:srcRect l="38599" t="41154" r="20099" b="27500"/>
          <a:stretch>
            <a:fillRect/>
          </a:stretch>
        </p:blipFill>
        <p:spPr bwMode="auto">
          <a:xfrm>
            <a:off x="633046" y="1413471"/>
            <a:ext cx="10086536" cy="4303940"/>
          </a:xfrm>
          <a:prstGeom prst="rect">
            <a:avLst/>
          </a:prstGeom>
          <a:noFill/>
          <a:ln w="9525">
            <a:noFill/>
            <a:miter lim="800000"/>
            <a:headEnd/>
            <a:tailEnd/>
          </a:ln>
        </p:spPr>
      </p:pic>
      <p:sp>
        <p:nvSpPr>
          <p:cNvPr id="3" name="Elipse 2"/>
          <p:cNvSpPr/>
          <p:nvPr/>
        </p:nvSpPr>
        <p:spPr>
          <a:xfrm>
            <a:off x="8451113" y="5003904"/>
            <a:ext cx="2595475" cy="86652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ustDataLst>
      <p:tags r:id="rId1"/>
    </p:custDataLst>
    <p:extLst>
      <p:ext uri="{BB962C8B-B14F-4D97-AF65-F5344CB8AC3E}">
        <p14:creationId xmlns="" xmlns:p14="http://schemas.microsoft.com/office/powerpoint/2010/main" val="28544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30274" t="20192" r="8422" b="20769"/>
          <a:stretch>
            <a:fillRect/>
          </a:stretch>
        </p:blipFill>
        <p:spPr bwMode="auto">
          <a:xfrm>
            <a:off x="1332993" y="1294228"/>
            <a:ext cx="8911725" cy="4825219"/>
          </a:xfrm>
          <a:prstGeom prst="rect">
            <a:avLst/>
          </a:prstGeom>
          <a:noFill/>
          <a:ln w="9525">
            <a:noFill/>
            <a:miter lim="800000"/>
            <a:headEnd/>
            <a:tailEnd/>
          </a:ln>
        </p:spPr>
      </p:pic>
      <p:sp>
        <p:nvSpPr>
          <p:cNvPr id="4" name="Marcador de número de diapositiva 3"/>
          <p:cNvSpPr>
            <a:spLocks noGrp="1"/>
          </p:cNvSpPr>
          <p:nvPr>
            <p:ph type="sldNum" sz="quarter" idx="12"/>
          </p:nvPr>
        </p:nvSpPr>
        <p:spPr/>
        <p:txBody>
          <a:bodyPr/>
          <a:lstStyle/>
          <a:p>
            <a:fld id="{E2FCF84C-4EB8-46EC-993D-244E3CAE20B6}" type="slidenum">
              <a:rPr lang="es-ES" smtClean="0"/>
              <a:pPr/>
              <a:t>8</a:t>
            </a:fld>
            <a:endParaRPr lang="es-ES"/>
          </a:p>
        </p:txBody>
      </p:sp>
      <p:sp>
        <p:nvSpPr>
          <p:cNvPr id="8" name="CuadroTexto 7"/>
          <p:cNvSpPr txBox="1"/>
          <p:nvPr/>
        </p:nvSpPr>
        <p:spPr>
          <a:xfrm>
            <a:off x="993002" y="737981"/>
            <a:ext cx="9241060" cy="584776"/>
          </a:xfrm>
          <a:prstGeom prst="rect">
            <a:avLst/>
          </a:prstGeom>
          <a:noFill/>
        </p:spPr>
        <p:txBody>
          <a:bodyPr wrap="square" rtlCol="0">
            <a:spAutoFit/>
          </a:bodyPr>
          <a:lstStyle/>
          <a:p>
            <a:pPr algn="ctr"/>
            <a:r>
              <a:rPr lang="es-ES" sz="1600" b="1" dirty="0">
                <a:solidFill>
                  <a:schemeClr val="accent1">
                    <a:lumMod val="75000"/>
                  </a:schemeClr>
                </a:solidFill>
              </a:rPr>
              <a:t>Seguimiento de las mujeres a las que se las debe realizar una prueba de </a:t>
            </a:r>
            <a:r>
              <a:rPr lang="es-ES" sz="1600" b="1" dirty="0" err="1">
                <a:solidFill>
                  <a:schemeClr val="accent1">
                    <a:lumMod val="75000"/>
                  </a:schemeClr>
                </a:solidFill>
              </a:rPr>
              <a:t>co</a:t>
            </a:r>
            <a:r>
              <a:rPr lang="es-ES" sz="1600" b="1" dirty="0">
                <a:solidFill>
                  <a:schemeClr val="accent1">
                    <a:lumMod val="75000"/>
                  </a:schemeClr>
                </a:solidFill>
              </a:rPr>
              <a:t>-test al año o a los tres </a:t>
            </a:r>
            <a:r>
              <a:rPr lang="es-ES" sz="1600" b="1" dirty="0" smtClean="0">
                <a:solidFill>
                  <a:schemeClr val="accent1">
                    <a:lumMod val="75000"/>
                  </a:schemeClr>
                </a:solidFill>
              </a:rPr>
              <a:t>años: LSIL +VPH NEGATIVO</a:t>
            </a:r>
          </a:p>
        </p:txBody>
      </p:sp>
      <p:sp>
        <p:nvSpPr>
          <p:cNvPr id="9" name="CuadroTexto 8"/>
          <p:cNvSpPr txBox="1"/>
          <p:nvPr/>
        </p:nvSpPr>
        <p:spPr>
          <a:xfrm>
            <a:off x="239151" y="5780782"/>
            <a:ext cx="11952849" cy="1077218"/>
          </a:xfrm>
          <a:prstGeom prst="rect">
            <a:avLst/>
          </a:prstGeom>
          <a:noFill/>
        </p:spPr>
        <p:txBody>
          <a:bodyPr wrap="square" rtlCol="0">
            <a:spAutoFit/>
          </a:bodyPr>
          <a:lstStyle/>
          <a:p>
            <a:endParaRPr lang="es-ES" sz="1200" dirty="0" smtClean="0"/>
          </a:p>
          <a:p>
            <a:r>
              <a:rPr lang="es-ES" sz="1200" dirty="0" smtClean="0"/>
              <a:t>(</a:t>
            </a:r>
            <a:r>
              <a:rPr lang="es-ES" sz="1200" dirty="0"/>
              <a:t>*) Resultado citología negativo: negativo lesiones </a:t>
            </a:r>
            <a:r>
              <a:rPr lang="es-ES" sz="1200" dirty="0" err="1"/>
              <a:t>intraepiteliales</a:t>
            </a:r>
            <a:r>
              <a:rPr lang="es-ES" sz="1200" dirty="0"/>
              <a:t> o malignidad</a:t>
            </a:r>
            <a:r>
              <a:rPr lang="es-ES" sz="1200" dirty="0" smtClean="0"/>
              <a:t>.</a:t>
            </a:r>
            <a:endParaRPr lang="es-ES" dirty="0"/>
          </a:p>
          <a:p>
            <a:r>
              <a:rPr lang="es-ES" sz="1100" dirty="0"/>
              <a:t>Adaptado de </a:t>
            </a:r>
            <a:r>
              <a:rPr lang="es-ES" sz="1100" dirty="0" err="1"/>
              <a:t>Egemen</a:t>
            </a:r>
            <a:r>
              <a:rPr lang="es-ES" sz="1100" dirty="0"/>
              <a:t> et al. </a:t>
            </a:r>
            <a:r>
              <a:rPr lang="es-ES" sz="1100" dirty="0" err="1"/>
              <a:t>Risk</a:t>
            </a:r>
            <a:r>
              <a:rPr lang="es-ES" sz="1100" dirty="0"/>
              <a:t> </a:t>
            </a:r>
            <a:r>
              <a:rPr lang="es-ES" sz="1100" dirty="0" err="1"/>
              <a:t>Estimates</a:t>
            </a:r>
            <a:r>
              <a:rPr lang="es-ES" sz="1100" dirty="0"/>
              <a:t> </a:t>
            </a:r>
            <a:r>
              <a:rPr lang="es-ES" sz="1100" dirty="0" err="1"/>
              <a:t>Supporting</a:t>
            </a:r>
            <a:r>
              <a:rPr lang="es-ES" sz="1100" dirty="0"/>
              <a:t> </a:t>
            </a:r>
            <a:r>
              <a:rPr lang="es-ES" sz="1100" dirty="0" err="1"/>
              <a:t>the</a:t>
            </a:r>
            <a:r>
              <a:rPr lang="es-ES" sz="1100" dirty="0"/>
              <a:t> 2019 ASCCP </a:t>
            </a:r>
            <a:r>
              <a:rPr lang="es-ES" sz="1100" dirty="0" err="1"/>
              <a:t>Risk-Based</a:t>
            </a:r>
            <a:r>
              <a:rPr lang="es-ES" sz="1100" dirty="0"/>
              <a:t> Management </a:t>
            </a:r>
            <a:r>
              <a:rPr lang="es-ES" sz="1100" dirty="0" err="1"/>
              <a:t>Consensus</a:t>
            </a:r>
            <a:r>
              <a:rPr lang="es-ES" sz="1100" dirty="0"/>
              <a:t> </a:t>
            </a:r>
            <a:r>
              <a:rPr lang="es-ES" sz="1100" dirty="0" err="1"/>
              <a:t>Guidelines</a:t>
            </a:r>
            <a:r>
              <a:rPr lang="es-ES" sz="1100" dirty="0"/>
              <a:t>, </a:t>
            </a:r>
            <a:r>
              <a:rPr lang="es-ES" sz="1100" dirty="0" err="1"/>
              <a:t>Journal</a:t>
            </a:r>
            <a:r>
              <a:rPr lang="es-ES" sz="1100" dirty="0"/>
              <a:t> of </a:t>
            </a:r>
            <a:r>
              <a:rPr lang="es-ES" sz="1100" dirty="0" err="1"/>
              <a:t>Lower</a:t>
            </a:r>
            <a:r>
              <a:rPr lang="es-ES" sz="1100" dirty="0"/>
              <a:t> Genital </a:t>
            </a:r>
            <a:r>
              <a:rPr lang="es-ES" sz="1100" dirty="0" err="1"/>
              <a:t>Tract</a:t>
            </a:r>
            <a:r>
              <a:rPr lang="es-ES" sz="1100" dirty="0"/>
              <a:t> </a:t>
            </a:r>
            <a:r>
              <a:rPr lang="es-ES" sz="1100" dirty="0" err="1"/>
              <a:t>Disease</a:t>
            </a:r>
            <a:r>
              <a:rPr lang="es-ES" sz="1100" dirty="0"/>
              <a:t>: </a:t>
            </a:r>
            <a:r>
              <a:rPr lang="es-ES" sz="1100" dirty="0" err="1"/>
              <a:t>April</a:t>
            </a:r>
            <a:r>
              <a:rPr lang="es-ES" sz="1100" dirty="0"/>
              <a:t> 2020 - </a:t>
            </a:r>
            <a:r>
              <a:rPr lang="es-ES" sz="1100" dirty="0" err="1"/>
              <a:t>Volume</a:t>
            </a:r>
            <a:r>
              <a:rPr lang="es-ES" sz="1100" dirty="0"/>
              <a:t> 24 - </a:t>
            </a:r>
            <a:r>
              <a:rPr lang="es-ES" sz="1100" dirty="0" err="1"/>
              <a:t>Issue</a:t>
            </a:r>
            <a:r>
              <a:rPr lang="es-ES" sz="1100" dirty="0"/>
              <a:t> 2 - p 132-143 </a:t>
            </a:r>
            <a:r>
              <a:rPr lang="es-ES" sz="1100" dirty="0" err="1"/>
              <a:t>doi</a:t>
            </a:r>
            <a:r>
              <a:rPr lang="es-ES" sz="1100" dirty="0"/>
              <a:t>: 10.1097/LGT.0000000000000529</a:t>
            </a:r>
          </a:p>
          <a:p>
            <a:endParaRPr lang="es-ES" dirty="0"/>
          </a:p>
        </p:txBody>
      </p:sp>
      <p:sp>
        <p:nvSpPr>
          <p:cNvPr id="11" name="Elipse 10"/>
          <p:cNvSpPr/>
          <p:nvPr/>
        </p:nvSpPr>
        <p:spPr>
          <a:xfrm>
            <a:off x="7869097" y="3983267"/>
            <a:ext cx="2344048" cy="1587539"/>
          </a:xfrm>
          <a:prstGeom prst="ellipse">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11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spTree>
    <p:custDataLst>
      <p:tags r:id="rId1"/>
    </p:custDataLst>
    <p:extLst>
      <p:ext uri="{BB962C8B-B14F-4D97-AF65-F5344CB8AC3E}">
        <p14:creationId xmlns="" xmlns:p14="http://schemas.microsoft.com/office/powerpoint/2010/main" val="10799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E2FCF84C-4EB8-46EC-993D-244E3CAE20B6}" type="slidenum">
              <a:rPr lang="es-ES" smtClean="0"/>
              <a:pPr/>
              <a:t>9</a:t>
            </a:fld>
            <a:endParaRPr lang="es-ES"/>
          </a:p>
        </p:txBody>
      </p:sp>
      <p:sp>
        <p:nvSpPr>
          <p:cNvPr id="8" name="CuadroTexto 7"/>
          <p:cNvSpPr txBox="1"/>
          <p:nvPr/>
        </p:nvSpPr>
        <p:spPr>
          <a:xfrm>
            <a:off x="1198156" y="573859"/>
            <a:ext cx="9241060" cy="584775"/>
          </a:xfrm>
          <a:prstGeom prst="rect">
            <a:avLst/>
          </a:prstGeom>
          <a:noFill/>
        </p:spPr>
        <p:txBody>
          <a:bodyPr wrap="square" rtlCol="0">
            <a:spAutoFit/>
          </a:bodyPr>
          <a:lstStyle/>
          <a:p>
            <a:pPr algn="ctr"/>
            <a:r>
              <a:rPr lang="es-ES" sz="1600" b="1" dirty="0">
                <a:solidFill>
                  <a:schemeClr val="accent1">
                    <a:lumMod val="75000"/>
                  </a:schemeClr>
                </a:solidFill>
              </a:rPr>
              <a:t>Seguimiento de las mujeres a las que se las debe realizar una prueba de </a:t>
            </a:r>
            <a:r>
              <a:rPr lang="es-ES" sz="1600" b="1" dirty="0" err="1">
                <a:solidFill>
                  <a:schemeClr val="accent1">
                    <a:lumMod val="75000"/>
                  </a:schemeClr>
                </a:solidFill>
              </a:rPr>
              <a:t>co</a:t>
            </a:r>
            <a:r>
              <a:rPr lang="es-ES" sz="1600" b="1" dirty="0">
                <a:solidFill>
                  <a:schemeClr val="accent1">
                    <a:lumMod val="75000"/>
                  </a:schemeClr>
                </a:solidFill>
              </a:rPr>
              <a:t>-test al año o a los tres </a:t>
            </a:r>
            <a:r>
              <a:rPr lang="es-ES" sz="1600" b="1" dirty="0" smtClean="0">
                <a:solidFill>
                  <a:schemeClr val="accent1">
                    <a:lumMod val="75000"/>
                  </a:schemeClr>
                </a:solidFill>
              </a:rPr>
              <a:t>años: ASCUS +VPH NEGATIVO</a:t>
            </a:r>
            <a:endParaRPr lang="es-ES" sz="1600" b="1" dirty="0">
              <a:solidFill>
                <a:schemeClr val="accent1">
                  <a:lumMod val="75000"/>
                </a:schemeClr>
              </a:solidFill>
            </a:endParaRPr>
          </a:p>
        </p:txBody>
      </p:sp>
      <p:sp>
        <p:nvSpPr>
          <p:cNvPr id="9" name="CuadroTexto 8"/>
          <p:cNvSpPr txBox="1"/>
          <p:nvPr/>
        </p:nvSpPr>
        <p:spPr>
          <a:xfrm>
            <a:off x="1282562" y="5433021"/>
            <a:ext cx="9512623" cy="1077218"/>
          </a:xfrm>
          <a:prstGeom prst="rect">
            <a:avLst/>
          </a:prstGeom>
          <a:noFill/>
        </p:spPr>
        <p:txBody>
          <a:bodyPr wrap="square" rtlCol="0">
            <a:spAutoFit/>
          </a:bodyPr>
          <a:lstStyle/>
          <a:p>
            <a:endParaRPr lang="es-ES" sz="1200" dirty="0" smtClean="0"/>
          </a:p>
          <a:p>
            <a:r>
              <a:rPr lang="es-ES" sz="1200" dirty="0" smtClean="0"/>
              <a:t>(</a:t>
            </a:r>
            <a:r>
              <a:rPr lang="es-ES" sz="1200" dirty="0"/>
              <a:t>*) Resultado citología negativo: negativo lesiones </a:t>
            </a:r>
            <a:r>
              <a:rPr lang="es-ES" sz="1200" dirty="0" err="1"/>
              <a:t>intraepiteliales</a:t>
            </a:r>
            <a:r>
              <a:rPr lang="es-ES" sz="1200" dirty="0"/>
              <a:t> o malignidad</a:t>
            </a:r>
            <a:r>
              <a:rPr lang="es-ES" sz="1200" dirty="0" smtClean="0"/>
              <a:t>.</a:t>
            </a:r>
            <a:endParaRPr lang="es-ES" dirty="0"/>
          </a:p>
          <a:p>
            <a:r>
              <a:rPr lang="es-ES" sz="1100" dirty="0"/>
              <a:t>Adaptado de </a:t>
            </a:r>
            <a:r>
              <a:rPr lang="es-ES" sz="1100" dirty="0" err="1"/>
              <a:t>Egemen</a:t>
            </a:r>
            <a:r>
              <a:rPr lang="es-ES" sz="1100" dirty="0"/>
              <a:t> et al. </a:t>
            </a:r>
            <a:r>
              <a:rPr lang="es-ES" sz="1100" dirty="0" err="1"/>
              <a:t>Risk</a:t>
            </a:r>
            <a:r>
              <a:rPr lang="es-ES" sz="1100" dirty="0"/>
              <a:t> </a:t>
            </a:r>
            <a:r>
              <a:rPr lang="es-ES" sz="1100" dirty="0" err="1"/>
              <a:t>Estimates</a:t>
            </a:r>
            <a:r>
              <a:rPr lang="es-ES" sz="1100" dirty="0"/>
              <a:t> </a:t>
            </a:r>
            <a:r>
              <a:rPr lang="es-ES" sz="1100" dirty="0" err="1"/>
              <a:t>Supporting</a:t>
            </a:r>
            <a:r>
              <a:rPr lang="es-ES" sz="1100" dirty="0"/>
              <a:t> </a:t>
            </a:r>
            <a:r>
              <a:rPr lang="es-ES" sz="1100" dirty="0" err="1"/>
              <a:t>the</a:t>
            </a:r>
            <a:r>
              <a:rPr lang="es-ES" sz="1100" dirty="0"/>
              <a:t> 2019 ASCCP </a:t>
            </a:r>
            <a:r>
              <a:rPr lang="es-ES" sz="1100" dirty="0" err="1"/>
              <a:t>Risk-Based</a:t>
            </a:r>
            <a:r>
              <a:rPr lang="es-ES" sz="1100" dirty="0"/>
              <a:t> Management </a:t>
            </a:r>
            <a:r>
              <a:rPr lang="es-ES" sz="1100" dirty="0" err="1"/>
              <a:t>Consensus</a:t>
            </a:r>
            <a:r>
              <a:rPr lang="es-ES" sz="1100" dirty="0"/>
              <a:t> </a:t>
            </a:r>
            <a:r>
              <a:rPr lang="es-ES" sz="1100" dirty="0" err="1"/>
              <a:t>Guidelines</a:t>
            </a:r>
            <a:r>
              <a:rPr lang="es-ES" sz="1100" dirty="0"/>
              <a:t>, </a:t>
            </a:r>
            <a:r>
              <a:rPr lang="es-ES" sz="1100" dirty="0" err="1"/>
              <a:t>Journal</a:t>
            </a:r>
            <a:r>
              <a:rPr lang="es-ES" sz="1100" dirty="0"/>
              <a:t> of </a:t>
            </a:r>
            <a:r>
              <a:rPr lang="es-ES" sz="1100" dirty="0" err="1"/>
              <a:t>Lower</a:t>
            </a:r>
            <a:r>
              <a:rPr lang="es-ES" sz="1100" dirty="0"/>
              <a:t> Genital </a:t>
            </a:r>
            <a:r>
              <a:rPr lang="es-ES" sz="1100" dirty="0" err="1"/>
              <a:t>Tract</a:t>
            </a:r>
            <a:r>
              <a:rPr lang="es-ES" sz="1100" dirty="0"/>
              <a:t> </a:t>
            </a:r>
            <a:r>
              <a:rPr lang="es-ES" sz="1100" dirty="0" err="1"/>
              <a:t>Disease</a:t>
            </a:r>
            <a:r>
              <a:rPr lang="es-ES" sz="1100" dirty="0"/>
              <a:t>: </a:t>
            </a:r>
            <a:r>
              <a:rPr lang="es-ES" sz="1100" dirty="0" err="1"/>
              <a:t>April</a:t>
            </a:r>
            <a:r>
              <a:rPr lang="es-ES" sz="1100" dirty="0"/>
              <a:t> 2020 - </a:t>
            </a:r>
            <a:r>
              <a:rPr lang="es-ES" sz="1100" dirty="0" err="1"/>
              <a:t>Volume</a:t>
            </a:r>
            <a:r>
              <a:rPr lang="es-ES" sz="1100" dirty="0"/>
              <a:t> 24 - </a:t>
            </a:r>
            <a:r>
              <a:rPr lang="es-ES" sz="1100" dirty="0" err="1"/>
              <a:t>Issue</a:t>
            </a:r>
            <a:r>
              <a:rPr lang="es-ES" sz="1100" dirty="0"/>
              <a:t> 2 - p 132-143 </a:t>
            </a:r>
            <a:r>
              <a:rPr lang="es-ES" sz="1100" dirty="0" err="1"/>
              <a:t>doi</a:t>
            </a:r>
            <a:r>
              <a:rPr lang="es-ES" sz="1100" dirty="0"/>
              <a:t>: 10.1097/LGT.0000000000000529</a:t>
            </a:r>
          </a:p>
          <a:p>
            <a:endParaRPr lang="es-ES" dirty="0"/>
          </a:p>
        </p:txBody>
      </p:sp>
      <p:sp>
        <p:nvSpPr>
          <p:cNvPr id="14" name="13 CuadroTexto"/>
          <p:cNvSpPr txBox="1"/>
          <p:nvPr/>
        </p:nvSpPr>
        <p:spPr>
          <a:xfrm>
            <a:off x="2929015" y="198120"/>
            <a:ext cx="9262985" cy="369332"/>
          </a:xfrm>
          <a:prstGeom prst="rect">
            <a:avLst/>
          </a:prstGeom>
          <a:solidFill>
            <a:schemeClr val="accent2">
              <a:lumMod val="75000"/>
              <a:alpha val="46000"/>
            </a:schemeClr>
          </a:solidFill>
        </p:spPr>
        <p:txBody>
          <a:bodyPr wrap="none" rtlCol="0">
            <a:spAutoFit/>
          </a:bodyPr>
          <a:lstStyle/>
          <a:p>
            <a:r>
              <a:rPr lang="es-ES" b="1" dirty="0" smtClean="0"/>
              <a:t>PRIMERA FASE DEL CRIBADO </a:t>
            </a:r>
            <a:r>
              <a:rPr lang="es-ES" dirty="0" smtClean="0"/>
              <a:t>: Programa de prevención y detección del CCU Castilla y León 2021 </a:t>
            </a:r>
            <a:endParaRPr lang="es-ES" dirty="0"/>
          </a:p>
        </p:txBody>
      </p:sp>
      <p:pic>
        <p:nvPicPr>
          <p:cNvPr id="3074" name="Picture 2"/>
          <p:cNvPicPr>
            <a:picLocks noChangeAspect="1" noChangeArrowheads="1"/>
          </p:cNvPicPr>
          <p:nvPr/>
        </p:nvPicPr>
        <p:blipFill>
          <a:blip r:embed="rId3" cstate="print"/>
          <a:srcRect l="29639" t="33424" r="8486" b="6250"/>
          <a:stretch>
            <a:fillRect/>
          </a:stretch>
        </p:blipFill>
        <p:spPr bwMode="auto">
          <a:xfrm>
            <a:off x="1581137" y="1172491"/>
            <a:ext cx="8050695" cy="4412974"/>
          </a:xfrm>
          <a:prstGeom prst="rect">
            <a:avLst/>
          </a:prstGeom>
          <a:noFill/>
          <a:ln w="9525">
            <a:noFill/>
            <a:miter lim="800000"/>
            <a:headEnd/>
            <a:tailEnd/>
          </a:ln>
        </p:spPr>
      </p:pic>
      <p:sp>
        <p:nvSpPr>
          <p:cNvPr id="10" name="Elipse 9"/>
          <p:cNvSpPr/>
          <p:nvPr/>
        </p:nvSpPr>
        <p:spPr>
          <a:xfrm>
            <a:off x="7060367" y="3630328"/>
            <a:ext cx="2263515" cy="1226485"/>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ustDataLst>
      <p:tags r:id="rId1"/>
    </p:custDataLst>
    <p:extLst>
      <p:ext uri="{BB962C8B-B14F-4D97-AF65-F5344CB8AC3E}">
        <p14:creationId xmlns="" xmlns:p14="http://schemas.microsoft.com/office/powerpoint/2010/main" val="33619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9"/>
</p:tagLst>
</file>

<file path=ppt/tags/tag10.xml><?xml version="1.0" encoding="utf-8"?>
<p:tagLst xmlns:a="http://schemas.openxmlformats.org/drawingml/2006/main" xmlns:r="http://schemas.openxmlformats.org/officeDocument/2006/relationships" xmlns:p="http://schemas.openxmlformats.org/presentationml/2006/main">
  <p:tag name="TIMING" val="|5.4|1.6"/>
</p:tagLst>
</file>

<file path=ppt/tags/tag11.xml><?xml version="1.0" encoding="utf-8"?>
<p:tagLst xmlns:a="http://schemas.openxmlformats.org/drawingml/2006/main" xmlns:r="http://schemas.openxmlformats.org/officeDocument/2006/relationships" xmlns:p="http://schemas.openxmlformats.org/presentationml/2006/main">
  <p:tag name="TIMING" val="|2|3.8|2.5|10.2|5.8|3.2"/>
</p:tagLst>
</file>

<file path=ppt/tags/tag12.xml><?xml version="1.0" encoding="utf-8"?>
<p:tagLst xmlns:a="http://schemas.openxmlformats.org/drawingml/2006/main" xmlns:r="http://schemas.openxmlformats.org/officeDocument/2006/relationships" xmlns:p="http://schemas.openxmlformats.org/presentationml/2006/main">
  <p:tag name="TIMING" val="|10.5"/>
</p:tagLst>
</file>

<file path=ppt/tags/tag13.xml><?xml version="1.0" encoding="utf-8"?>
<p:tagLst xmlns:a="http://schemas.openxmlformats.org/drawingml/2006/main" xmlns:r="http://schemas.openxmlformats.org/officeDocument/2006/relationships" xmlns:p="http://schemas.openxmlformats.org/presentationml/2006/main">
  <p:tag name="TIMING" val="|3.5|3.9|2.7"/>
</p:tagLst>
</file>

<file path=ppt/tags/tag14.xml><?xml version="1.0" encoding="utf-8"?>
<p:tagLst xmlns:a="http://schemas.openxmlformats.org/drawingml/2006/main" xmlns:r="http://schemas.openxmlformats.org/officeDocument/2006/relationships" xmlns:p="http://schemas.openxmlformats.org/presentationml/2006/main">
  <p:tag name="TIMING" val="|4.5|10.6|1.5"/>
</p:tagLst>
</file>

<file path=ppt/tags/tag15.xml><?xml version="1.0" encoding="utf-8"?>
<p:tagLst xmlns:a="http://schemas.openxmlformats.org/drawingml/2006/main" xmlns:r="http://schemas.openxmlformats.org/officeDocument/2006/relationships" xmlns:p="http://schemas.openxmlformats.org/presentationml/2006/main">
  <p:tag name="TIMING" val="|3.1|6|10.6|2.6|2.4|5.9"/>
</p:tagLst>
</file>

<file path=ppt/tags/tag16.xml><?xml version="1.0" encoding="utf-8"?>
<p:tagLst xmlns:a="http://schemas.openxmlformats.org/drawingml/2006/main" xmlns:r="http://schemas.openxmlformats.org/officeDocument/2006/relationships" xmlns:p="http://schemas.openxmlformats.org/presentationml/2006/main">
  <p:tag name="TIMING" val="|21.5"/>
</p:tagLst>
</file>

<file path=ppt/tags/tag17.xml><?xml version="1.0" encoding="utf-8"?>
<p:tagLst xmlns:a="http://schemas.openxmlformats.org/drawingml/2006/main" xmlns:r="http://schemas.openxmlformats.org/officeDocument/2006/relationships" xmlns:p="http://schemas.openxmlformats.org/presentationml/2006/main">
  <p:tag name="TIMING" val="|3.4|3.9|1|1.2|3.2|7.5"/>
</p:tagLst>
</file>

<file path=ppt/tags/tag18.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29.3"/>
</p:tagLst>
</file>

<file path=ppt/tags/tag3.xml><?xml version="1.0" encoding="utf-8"?>
<p:tagLst xmlns:a="http://schemas.openxmlformats.org/drawingml/2006/main" xmlns:r="http://schemas.openxmlformats.org/officeDocument/2006/relationships" xmlns:p="http://schemas.openxmlformats.org/presentationml/2006/main">
  <p:tag name="TIMING" val="|21.7"/>
</p:tagLst>
</file>

<file path=ppt/tags/tag4.xml><?xml version="1.0" encoding="utf-8"?>
<p:tagLst xmlns:a="http://schemas.openxmlformats.org/drawingml/2006/main" xmlns:r="http://schemas.openxmlformats.org/officeDocument/2006/relationships" xmlns:p="http://schemas.openxmlformats.org/presentationml/2006/main">
  <p:tag name="TIMING" val="|0.7|30.6"/>
</p:tagLst>
</file>

<file path=ppt/tags/tag5.xml><?xml version="1.0" encoding="utf-8"?>
<p:tagLst xmlns:a="http://schemas.openxmlformats.org/drawingml/2006/main" xmlns:r="http://schemas.openxmlformats.org/officeDocument/2006/relationships" xmlns:p="http://schemas.openxmlformats.org/presentationml/2006/main">
  <p:tag name="TIMING" val="|0.6|2|21.8"/>
</p:tagLst>
</file>

<file path=ppt/tags/tag6.xml><?xml version="1.0" encoding="utf-8"?>
<p:tagLst xmlns:a="http://schemas.openxmlformats.org/drawingml/2006/main" xmlns:r="http://schemas.openxmlformats.org/officeDocument/2006/relationships" xmlns:p="http://schemas.openxmlformats.org/presentationml/2006/main">
  <p:tag name="TIMING" val="|3.3|3.5|5.3"/>
</p:tagLst>
</file>

<file path=ppt/tags/tag7.xml><?xml version="1.0" encoding="utf-8"?>
<p:tagLst xmlns:a="http://schemas.openxmlformats.org/drawingml/2006/main" xmlns:r="http://schemas.openxmlformats.org/officeDocument/2006/relationships" xmlns:p="http://schemas.openxmlformats.org/presentationml/2006/main">
  <p:tag name="TIMING" val="|18.4|18.3|1.6|0.9"/>
</p:tagLst>
</file>

<file path=ppt/tags/tag8.xml><?xml version="1.0" encoding="utf-8"?>
<p:tagLst xmlns:a="http://schemas.openxmlformats.org/drawingml/2006/main" xmlns:r="http://schemas.openxmlformats.org/officeDocument/2006/relationships" xmlns:p="http://schemas.openxmlformats.org/presentationml/2006/main">
  <p:tag name="TIMING" val="|6.7|2.1|3.2|1.3"/>
</p:tagLst>
</file>

<file path=ppt/tags/tag9.xml><?xml version="1.0" encoding="utf-8"?>
<p:tagLst xmlns:a="http://schemas.openxmlformats.org/drawingml/2006/main" xmlns:r="http://schemas.openxmlformats.org/officeDocument/2006/relationships" xmlns:p="http://schemas.openxmlformats.org/presentationml/2006/main">
  <p:tag name="TIMING" val="|2.5|13|3.7|19.2"/>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8085</TotalTime>
  <Words>5623</Words>
  <Application>Microsoft Office PowerPoint</Application>
  <PresentationFormat>Personalizado</PresentationFormat>
  <Paragraphs>998</Paragraphs>
  <Slides>58</Slides>
  <Notes>16</Notes>
  <HiddenSlides>0</HiddenSlides>
  <MMClips>0</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Tema de Office</vt:lpstr>
      <vt:lpstr>PRESENTACIÓN DEL PROGRAMA DE CRIBADO DE CANCER DE CUELLO UTERINO IMPORTANCIA DE LA VACUNACIÓN </vt:lpstr>
      <vt:lpstr>No tengo conflictos de intereses relacionadas con esta presentación</vt:lpstr>
      <vt:lpstr>Diapositiva 3</vt:lpstr>
      <vt:lpstr>Criterios de prueba de cribado (Orden SCB/480/2019)</vt:lpstr>
      <vt:lpstr>Objetivos y principales aspectos de la actualización 2021: Riesgo individual</vt:lpstr>
      <vt:lpstr>Diapositiva 6</vt:lpstr>
      <vt:lpstr>Diapositiva 7</vt:lpstr>
      <vt:lpstr>Diapositiva 8</vt:lpstr>
      <vt:lpstr>Diapositiva 9</vt:lpstr>
      <vt:lpstr>Diapositiva 10</vt:lpstr>
      <vt:lpstr>Diapositiva 11</vt:lpstr>
      <vt:lpstr>Diapositiva 12</vt:lpstr>
      <vt:lpstr>Diapositiva 13</vt:lpstr>
      <vt:lpstr>¿COMO LLEGA LA PACIENTE A ESPECIALIZADA?</vt:lpstr>
      <vt:lpstr>DERIVAR LA MUJER A ATENCIÓN HOSPITALARIA</vt:lpstr>
      <vt:lpstr>Diapositiva 16</vt:lpstr>
      <vt:lpstr>Diapositiva 17</vt:lpstr>
      <vt:lpstr>Diapositiva 18</vt:lpstr>
      <vt:lpstr>Diapositiva 19</vt:lpstr>
      <vt:lpstr>Diapositiva 20</vt:lpstr>
      <vt:lpstr>ESCENARIO PRECOLPOSCOPICO </vt:lpstr>
      <vt:lpstr>ESCENARIO PRECOLPOSCOPICO </vt:lpstr>
      <vt:lpstr>ESCENARIO PRECOLPOSCOPICO </vt:lpstr>
      <vt:lpstr>ESCENARIO PRECOLPOSCOPICO </vt:lpstr>
      <vt:lpstr>ESCENARIO PRECOLPOSCOPICO </vt:lpstr>
      <vt:lpstr>Diapositiva 26</vt:lpstr>
      <vt:lpstr>ESCENARIO POSTCOLPOSCOPICO </vt:lpstr>
      <vt:lpstr>ESCENARIO POSTCOLPOSCOPICO </vt:lpstr>
      <vt:lpstr>ESCENARIO POSTCOLPOSCOPICO </vt:lpstr>
      <vt:lpstr>Diapositiva 30</vt:lpstr>
      <vt:lpstr>ESCENARIO POST-TRATAMIENTO</vt:lpstr>
      <vt:lpstr>ESCENARIO POST-TRATAMIENTO</vt:lpstr>
      <vt:lpstr>Diapositiva 33</vt:lpstr>
      <vt:lpstr>Diapositiva 34</vt:lpstr>
      <vt:lpstr>NUEVOS PRINCIPIOS ASCPP 2019</vt:lpstr>
      <vt:lpstr>Diapositiva 36</vt:lpstr>
      <vt:lpstr>Guías de consenso de la ASCCP  </vt:lpstr>
      <vt:lpstr>Diapositiva 38</vt:lpstr>
      <vt:lpstr> </vt:lpstr>
      <vt:lpstr>SITUACIONES ESPECIALES</vt:lpstr>
      <vt:lpstr>SITUACIONES ESPECIALES</vt:lpstr>
      <vt:lpstr>SITUACIONES ESPECIALES</vt:lpstr>
      <vt:lpstr>SITUACIONES ESPECIALES: EMBARAZO </vt:lpstr>
      <vt:lpstr>Conclusiones</vt:lpstr>
      <vt:lpstr>         SITUACION DE VACUNACION  HPV EN ESPAÑA  </vt:lpstr>
      <vt:lpstr>Guías de consenso de la ASCCP  </vt:lpstr>
      <vt:lpstr>Diapositiva 47</vt:lpstr>
      <vt:lpstr>VACUNACION HPV</vt:lpstr>
      <vt:lpstr>CALENDARIO DE VACUNACIONES DE LA ASOCIACIÓN ESPAÑOLA DE PEDIATRÍA 2021</vt:lpstr>
      <vt:lpstr>Diapositiva 50</vt:lpstr>
      <vt:lpstr>POBLACIÓN DE RIESGO</vt:lpstr>
      <vt:lpstr>VACUNACION GRUPO DE RIESGO </vt:lpstr>
      <vt:lpstr>RIESGO DE ADQUIRIR NUEVAS INFECCIONES POR VPH ONCOGÉNICO</vt:lpstr>
      <vt:lpstr>¿qUÉ MUJERES SE PODRÍAN BENEFICIAR DE LA VACUNACIÓN FRENTE AL CÁNCER DE CÉRVIX?</vt:lpstr>
      <vt:lpstr>HACIA DONDE VAMOS….</vt:lpstr>
      <vt:lpstr>Diapositiva 56</vt:lpstr>
      <vt:lpstr>RIESGO DE CANCER DE CERVIX Y VACUNACION VPH</vt:lpstr>
      <vt:lpstr>La AEPCC determina que: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Rafel Berruguete Grupo Evento.es</dc:creator>
  <cp:lastModifiedBy>HP</cp:lastModifiedBy>
  <cp:revision>139</cp:revision>
  <dcterms:created xsi:type="dcterms:W3CDTF">2021-04-28T10:26:20Z</dcterms:created>
  <dcterms:modified xsi:type="dcterms:W3CDTF">2021-11-03T20:29:25Z</dcterms:modified>
</cp:coreProperties>
</file>