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handoutMasterIdLst>
    <p:handoutMasterId r:id="rId33"/>
  </p:handoutMasterIdLst>
  <p:sldIdLst>
    <p:sldId id="299" r:id="rId2"/>
    <p:sldId id="321" r:id="rId3"/>
    <p:sldId id="300" r:id="rId4"/>
    <p:sldId id="301" r:id="rId5"/>
    <p:sldId id="263" r:id="rId6"/>
    <p:sldId id="318" r:id="rId7"/>
    <p:sldId id="307" r:id="rId8"/>
    <p:sldId id="258" r:id="rId9"/>
    <p:sldId id="305" r:id="rId10"/>
    <p:sldId id="262" r:id="rId11"/>
    <p:sldId id="273" r:id="rId12"/>
    <p:sldId id="308" r:id="rId13"/>
    <p:sldId id="309" r:id="rId14"/>
    <p:sldId id="310" r:id="rId15"/>
    <p:sldId id="269" r:id="rId16"/>
    <p:sldId id="322" r:id="rId17"/>
    <p:sldId id="311" r:id="rId18"/>
    <p:sldId id="312" r:id="rId19"/>
    <p:sldId id="313" r:id="rId20"/>
    <p:sldId id="314" r:id="rId21"/>
    <p:sldId id="315" r:id="rId22"/>
    <p:sldId id="316" r:id="rId23"/>
    <p:sldId id="319" r:id="rId24"/>
    <p:sldId id="323" r:id="rId25"/>
    <p:sldId id="302" r:id="rId26"/>
    <p:sldId id="303" r:id="rId27"/>
    <p:sldId id="256" r:id="rId28"/>
    <p:sldId id="320" r:id="rId29"/>
    <p:sldId id="260" r:id="rId30"/>
    <p:sldId id="284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4659" autoAdjust="0"/>
  </p:normalViewPr>
  <p:slideViewPr>
    <p:cSldViewPr snapToGrid="0">
      <p:cViewPr varScale="1">
        <p:scale>
          <a:sx n="82" d="100"/>
          <a:sy n="82" d="100"/>
        </p:scale>
        <p:origin x="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63B6A-0781-417F-AD3E-A587FD47E649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A5F5F-5F73-410D-A14A-A2B3AAF70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155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71B3-8647-410E-A929-E32181C8FEF6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E76E7-F732-4B9A-97EB-4ADFC706BA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8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65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208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90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757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407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DIU-LNG</a:t>
            </a:r>
            <a:r>
              <a:rPr lang="es-ES" b="1" baseline="0" dirty="0"/>
              <a:t> Y ENDOMETRIOSIS</a:t>
            </a:r>
          </a:p>
          <a:p>
            <a:endParaRPr lang="es-ES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 demostró una </a:t>
            </a:r>
            <a:r>
              <a:rPr lang="es-ES" b="1" dirty="0"/>
              <a:t>reducción estadísticamente significativa en la recurrencia de dolor</a:t>
            </a:r>
            <a:r>
              <a:rPr lang="es-ES" dirty="0"/>
              <a:t> en el grupo de DIU-LNG en comparación con el manejo expectante (</a:t>
            </a:r>
            <a:r>
              <a:rPr lang="es-ES" b="1" dirty="0"/>
              <a:t>RR 0,22</a:t>
            </a:r>
            <a:r>
              <a:rPr lang="es-ES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LNG-DIU anotaron puntuaciones de dolor más bajas en comparación con las mujeres que recibieron </a:t>
            </a:r>
            <a:r>
              <a:rPr lang="es-ES" b="1" dirty="0" err="1"/>
              <a:t>aGnRH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613E-BAD6-4241-8973-79ECD11C2B7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470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DIU-LNG</a:t>
            </a:r>
            <a:r>
              <a:rPr lang="es-ES" b="1" baseline="0" dirty="0"/>
              <a:t> Y ENDOMETRIOSIS</a:t>
            </a:r>
          </a:p>
          <a:p>
            <a:endParaRPr lang="es-ES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 demostró una </a:t>
            </a:r>
            <a:r>
              <a:rPr lang="es-ES" b="1" dirty="0"/>
              <a:t>reducción estadísticamente significativa en la recurrencia de dolor</a:t>
            </a:r>
            <a:r>
              <a:rPr lang="es-ES" dirty="0"/>
              <a:t> en el grupo de DIU-LNG en comparación con el manejo expectante (</a:t>
            </a:r>
            <a:r>
              <a:rPr lang="es-ES" b="1" dirty="0"/>
              <a:t>RR 0,22</a:t>
            </a:r>
            <a:r>
              <a:rPr lang="es-ES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LNG-DIU anotaron puntuaciones de dolor más bajas en comparación con las mujeres que recibieron </a:t>
            </a:r>
            <a:r>
              <a:rPr lang="es-ES" b="1" dirty="0" err="1"/>
              <a:t>aGnRH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D613E-BAD6-4241-8973-79ECD11C2B7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124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44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617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90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935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366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102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897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667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E76E7-F732-4B9A-97EB-4ADFC706BA3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831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070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664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66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642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84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481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96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65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81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la ultima</a:t>
            </a:r>
            <a:r>
              <a:rPr lang="es-ES" baseline="0" dirty="0"/>
              <a:t> actualización de la </a:t>
            </a:r>
            <a:r>
              <a:rPr lang="es-ES" baseline="0" dirty="0" err="1"/>
              <a:t>eshre</a:t>
            </a:r>
            <a:r>
              <a:rPr lang="es-ES" baseline="0" dirty="0"/>
              <a:t> , concluye que no hay evidencia para generar recomendación de ninguna de estas terapias alternativas para disminución del dolor asociado a la endometriosis ni mejoría en la calidad de vida de estas pacientes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52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3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32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76E7-F732-4B9A-97EB-4ADFC706BA3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67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72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45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9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02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745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90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50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3471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27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63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71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35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70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9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60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21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250A-FB5F-40FF-863B-9B90E87CBAB7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826DC6-C983-47FA-9AF3-01D4E8D9F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13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endometriosis-treatment-of-pelvic-pain/abstract/1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endometriosis-treatment-of-pelvic-pain/abstract/25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s://www.uptodate.com/contents/endometriosis-treatment-of-pelvic-pain/abstract/15" TargetMode="External"/><Relationship Id="rId7" Type="http://schemas.openxmlformats.org/officeDocument/2006/relationships/hyperlink" Target="https://www.uptodate.com/contents/endometriosis-treatment-of-pelvic-pain/abstract/24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endometriosis-treatment-of-pelvic-pain/abstract/23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uptodate.com/contents/endometriosis-treatment-of-pelvic-pain/abstract/17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uptodate.com/contents/endometriosis-treatment-of-pelvic-pain/abstract/16" TargetMode="Externa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5D3EC-D007-7340-ACC2-4D5B5340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46" y="959575"/>
            <a:ext cx="8277207" cy="2469425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4800" b="1" dirty="0">
                <a:solidFill>
                  <a:srgbClr val="FF9300"/>
                </a:solidFill>
              </a:rPr>
              <a:t>MANEJO DE LA PACIENTE CON ENDOMETRIOSIS SINTOMÁTICA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545FF-C248-A04F-8C29-67EC90AB2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586" y="4485132"/>
            <a:ext cx="7729728" cy="1024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MARIA LÓPEZ-MENÉNDEZ ARQUEROS 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CAUPA</a:t>
            </a:r>
          </a:p>
        </p:txBody>
      </p:sp>
    </p:spTree>
    <p:extLst>
      <p:ext uri="{BB962C8B-B14F-4D97-AF65-F5344CB8AC3E}">
        <p14:creationId xmlns:p14="http://schemas.microsoft.com/office/powerpoint/2010/main" val="21959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061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TRATAMIENTOS hormonales ACTUALES ENDOMETRIOSIS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Anticonceptivos combinados</a:t>
            </a:r>
          </a:p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Progestágenos</a:t>
            </a:r>
          </a:p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Análogos </a:t>
            </a:r>
            <a:r>
              <a:rPr lang="es-ES" sz="2000" b="1" dirty="0" err="1">
                <a:solidFill>
                  <a:schemeClr val="accent2">
                    <a:lumMod val="50000"/>
                  </a:schemeClr>
                </a:solidFill>
              </a:rPr>
              <a:t>GnRH</a:t>
            </a:r>
            <a:endParaRPr lang="es-E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2000" b="1" dirty="0" err="1">
                <a:solidFill>
                  <a:schemeClr val="accent2">
                    <a:lumMod val="50000"/>
                  </a:schemeClr>
                </a:solidFill>
              </a:rPr>
              <a:t>Gestrinona</a:t>
            </a:r>
            <a:endParaRPr lang="es-E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2000" b="1" dirty="0" err="1">
                <a:solidFill>
                  <a:schemeClr val="accent2">
                    <a:lumMod val="50000"/>
                  </a:schemeClr>
                </a:solidFill>
              </a:rPr>
              <a:t>Danazol</a:t>
            </a:r>
            <a:endParaRPr lang="es-E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Antagonistas </a:t>
            </a:r>
            <a:r>
              <a:rPr lang="es-ES" sz="2000" b="1" dirty="0" err="1">
                <a:solidFill>
                  <a:schemeClr val="accent2">
                    <a:lumMod val="50000"/>
                  </a:schemeClr>
                </a:solidFill>
              </a:rPr>
              <a:t>GnRH</a:t>
            </a:r>
            <a:endParaRPr lang="es-E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2000" b="1" dirty="0" err="1">
                <a:solidFill>
                  <a:schemeClr val="accent2">
                    <a:lumMod val="50000"/>
                  </a:schemeClr>
                </a:solidFill>
              </a:rPr>
              <a:t>Inh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2">
                    <a:lumMod val="50000"/>
                  </a:schemeClr>
                </a:solidFill>
              </a:rPr>
              <a:t>Aromatasa</a:t>
            </a:r>
            <a:endParaRPr lang="es-E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8"/>
            <a:r>
              <a:rPr lang="es-ES" sz="2200" b="1" dirty="0">
                <a:solidFill>
                  <a:srgbClr val="FF0000"/>
                </a:solidFill>
              </a:rPr>
              <a:t>SIMILARES EN TERMINOS DE EFICACIA</a:t>
            </a:r>
            <a:endParaRPr lang="es-ES" sz="2200" dirty="0">
              <a:solidFill>
                <a:srgbClr val="FF0000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E717E32-8E2B-2C4F-919E-C3B6D3194F8F}"/>
              </a:ext>
            </a:extLst>
          </p:cNvPr>
          <p:cNvSpPr/>
          <p:nvPr/>
        </p:nvSpPr>
        <p:spPr>
          <a:xfrm>
            <a:off x="4183380" y="4726912"/>
            <a:ext cx="4423410" cy="13944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35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775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92D050"/>
                </a:solidFill>
              </a:rPr>
              <a:t>ROL DE LOS ESTROGENOS NECESARIOS PARA LA PROGRESION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1268" y="2013226"/>
            <a:ext cx="8842185" cy="435133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573037" y="2567226"/>
            <a:ext cx="1111876" cy="172354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sz="8800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</a:p>
          <a:p>
            <a:r>
              <a:rPr lang="es-E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SPERMs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6096000" y="2244060"/>
            <a:ext cx="1103290" cy="126188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</a:p>
          <a:p>
            <a:r>
              <a:rPr lang="es-E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IA</a:t>
            </a:r>
            <a:endParaRPr lang="es-ES" sz="1600" dirty="0"/>
          </a:p>
        </p:txBody>
      </p:sp>
      <p:sp>
        <p:nvSpPr>
          <p:cNvPr id="7" name="Rectángulo 6"/>
          <p:cNvSpPr/>
          <p:nvPr/>
        </p:nvSpPr>
        <p:spPr>
          <a:xfrm>
            <a:off x="3163910" y="3429000"/>
            <a:ext cx="1103290" cy="135421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</a:p>
          <a:p>
            <a:r>
              <a:rPr lang="es-ES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AHC</a:t>
            </a:r>
            <a:endParaRPr lang="es-ES" sz="11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s-ES" sz="11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Gestágenos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1B3235-DF3C-2B4F-9999-A3F0CFA5E468}"/>
              </a:ext>
            </a:extLst>
          </p:cNvPr>
          <p:cNvSpPr txBox="1"/>
          <p:nvPr/>
        </p:nvSpPr>
        <p:spPr>
          <a:xfrm>
            <a:off x="1903841" y="2013226"/>
            <a:ext cx="1811714" cy="126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</a:rPr>
              <a:t>X</a:t>
            </a:r>
          </a:p>
          <a:p>
            <a:r>
              <a:rPr lang="es-ES" dirty="0">
                <a:solidFill>
                  <a:srgbClr val="FF0000"/>
                </a:solidFill>
              </a:rPr>
              <a:t>AGON </a:t>
            </a:r>
            <a:r>
              <a:rPr lang="es-ES" dirty="0" err="1">
                <a:solidFill>
                  <a:srgbClr val="FF0000"/>
                </a:solidFill>
              </a:rPr>
              <a:t>GnRH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ANTAGON </a:t>
            </a:r>
            <a:r>
              <a:rPr lang="es-ES" dirty="0" err="1">
                <a:solidFill>
                  <a:srgbClr val="FF0000"/>
                </a:solidFill>
              </a:rPr>
              <a:t>GnRH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F6770-D62A-D84F-867C-1F98800A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698" y="466381"/>
            <a:ext cx="2065866" cy="76200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dirty="0"/>
              <a:t>AINES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B0B8E3-143F-5743-B31A-28D052AC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17634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TTO EFICAZ 1º LINEA</a:t>
            </a: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SUPERIORES A OTROS AGENTES O PLACEBO</a:t>
            </a: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DESEO GESTACIONAL----------</a:t>
            </a:r>
            <a:r>
              <a:rPr lang="es-ES" b="1" strike="sngStrike" dirty="0">
                <a:solidFill>
                  <a:schemeClr val="accent1">
                    <a:lumMod val="50000"/>
                  </a:schemeClr>
                </a:solidFill>
              </a:rPr>
              <a:t>COX-2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(previenen o retrasan ovulación) </a:t>
            </a: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SU USO BASADO:</a:t>
            </a:r>
          </a:p>
          <a:p>
            <a:pPr lvl="1"/>
            <a:r>
              <a:rPr lang="es-ES" b="1" dirty="0">
                <a:solidFill>
                  <a:srgbClr val="00B0F0"/>
                </a:solidFill>
              </a:rPr>
              <a:t>DISPONIBILIDAD INMEDIATA</a:t>
            </a:r>
          </a:p>
          <a:p>
            <a:pPr lvl="1"/>
            <a:r>
              <a:rPr lang="es-ES" b="1" dirty="0">
                <a:solidFill>
                  <a:srgbClr val="00B0F0"/>
                </a:solidFill>
              </a:rPr>
              <a:t>BAJO COSTE </a:t>
            </a:r>
          </a:p>
          <a:p>
            <a:pPr lvl="1"/>
            <a:r>
              <a:rPr lang="es-ES" b="1" dirty="0">
                <a:solidFill>
                  <a:srgbClr val="00B0F0"/>
                </a:solidFill>
              </a:rPr>
              <a:t>EFECTOS 2º ACEPTABLES </a:t>
            </a:r>
          </a:p>
          <a:p>
            <a:pPr lvl="1"/>
            <a:r>
              <a:rPr lang="es-ES" b="1" dirty="0">
                <a:solidFill>
                  <a:srgbClr val="00B0F0"/>
                </a:solidFill>
              </a:rPr>
              <a:t>EST. AVALAN EFICACIA EN DISMINUCION DE DISMENORREA PRIMARIA </a:t>
            </a:r>
          </a:p>
          <a:p>
            <a:pPr lvl="1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03385" y="6084277"/>
            <a:ext cx="756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000" u="sng" dirty="0" err="1">
                <a:hlinkClick r:id="rId3"/>
              </a:rPr>
              <a:t>Marjoribanks</a:t>
            </a:r>
            <a:r>
              <a:rPr lang="es-ES" sz="1000" u="sng" dirty="0">
                <a:hlinkClick r:id="rId3"/>
              </a:rPr>
              <a:t> J, </a:t>
            </a:r>
            <a:r>
              <a:rPr lang="es-ES" sz="1000" u="sng" dirty="0" err="1">
                <a:hlinkClick r:id="rId3"/>
              </a:rPr>
              <a:t>Proctor</a:t>
            </a:r>
            <a:r>
              <a:rPr lang="es-ES" sz="1000" u="sng" dirty="0">
                <a:hlinkClick r:id="rId3"/>
              </a:rPr>
              <a:t> M, </a:t>
            </a:r>
            <a:r>
              <a:rPr lang="es-ES" sz="1000" u="sng" dirty="0" err="1">
                <a:hlinkClick r:id="rId3"/>
              </a:rPr>
              <a:t>Farquhar</a:t>
            </a:r>
            <a:r>
              <a:rPr lang="es-ES" sz="1000" u="sng" dirty="0">
                <a:hlinkClick r:id="rId3"/>
              </a:rPr>
              <a:t> C, </a:t>
            </a:r>
            <a:r>
              <a:rPr lang="es-ES" sz="1000" u="sng" dirty="0" err="1">
                <a:hlinkClick r:id="rId3"/>
              </a:rPr>
              <a:t>Derks</a:t>
            </a:r>
            <a:r>
              <a:rPr lang="es-ES" sz="1000" u="sng" dirty="0">
                <a:hlinkClick r:id="rId3"/>
              </a:rPr>
              <a:t> RS. </a:t>
            </a:r>
            <a:r>
              <a:rPr lang="es-ES" sz="1000" u="sng" dirty="0" err="1">
                <a:hlinkClick r:id="rId3"/>
              </a:rPr>
              <a:t>Nonsteroidal</a:t>
            </a:r>
            <a:r>
              <a:rPr lang="es-ES" sz="1000" u="sng" dirty="0">
                <a:hlinkClick r:id="rId3"/>
              </a:rPr>
              <a:t> anti-</a:t>
            </a:r>
            <a:r>
              <a:rPr lang="es-ES" sz="1000" u="sng" dirty="0" err="1">
                <a:hlinkClick r:id="rId3"/>
              </a:rPr>
              <a:t>inflammatory</a:t>
            </a:r>
            <a:r>
              <a:rPr lang="es-ES" sz="1000" u="sng" dirty="0">
                <a:hlinkClick r:id="rId3"/>
              </a:rPr>
              <a:t> </a:t>
            </a:r>
            <a:r>
              <a:rPr lang="es-ES" sz="1000" u="sng" dirty="0" err="1">
                <a:hlinkClick r:id="rId3"/>
              </a:rPr>
              <a:t>drugs</a:t>
            </a:r>
            <a:r>
              <a:rPr lang="es-ES" sz="1000" u="sng" dirty="0">
                <a:hlinkClick r:id="rId3"/>
              </a:rPr>
              <a:t> </a:t>
            </a:r>
            <a:r>
              <a:rPr lang="es-ES" sz="1000" u="sng" dirty="0" err="1">
                <a:hlinkClick r:id="rId3"/>
              </a:rPr>
              <a:t>for</a:t>
            </a:r>
            <a:r>
              <a:rPr lang="es-ES" sz="1000" u="sng" dirty="0">
                <a:hlinkClick r:id="rId3"/>
              </a:rPr>
              <a:t> </a:t>
            </a:r>
            <a:r>
              <a:rPr lang="es-ES" sz="1000" u="sng" dirty="0" err="1">
                <a:hlinkClick r:id="rId3"/>
              </a:rPr>
              <a:t>dysmenorrhoea</a:t>
            </a:r>
            <a:r>
              <a:rPr lang="es-ES" sz="1000" u="sng" dirty="0">
                <a:hlinkClick r:id="rId3"/>
              </a:rPr>
              <a:t>. Cochrane </a:t>
            </a:r>
            <a:r>
              <a:rPr lang="es-ES" sz="1000" u="sng" dirty="0" err="1">
                <a:hlinkClick r:id="rId3"/>
              </a:rPr>
              <a:t>Database</a:t>
            </a:r>
            <a:r>
              <a:rPr lang="es-ES" sz="1000" u="sng" dirty="0">
                <a:hlinkClick r:id="rId3"/>
              </a:rPr>
              <a:t> </a:t>
            </a:r>
            <a:r>
              <a:rPr lang="es-ES" sz="1000" u="sng" dirty="0" err="1">
                <a:hlinkClick r:id="rId3"/>
              </a:rPr>
              <a:t>Syst</a:t>
            </a:r>
            <a:r>
              <a:rPr lang="es-ES" sz="1000" u="sng" dirty="0">
                <a:hlinkClick r:id="rId3"/>
              </a:rPr>
              <a:t> </a:t>
            </a:r>
            <a:r>
              <a:rPr lang="es-ES" sz="1000" u="sng" dirty="0" err="1">
                <a:hlinkClick r:id="rId3"/>
              </a:rPr>
              <a:t>Rev</a:t>
            </a:r>
            <a:r>
              <a:rPr lang="es-ES" sz="1000" u="sng" dirty="0">
                <a:hlinkClick r:id="rId3"/>
              </a:rPr>
              <a:t> 2010; :CD001751.</a:t>
            </a:r>
            <a:endParaRPr lang="es-ES" sz="9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769" y="1188737"/>
            <a:ext cx="3730234" cy="10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22A94-75BB-634E-8C8D-85C1950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88" y="424962"/>
            <a:ext cx="8027050" cy="656492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200" b="1" dirty="0"/>
              <a:t>Anticonceptivos Combinados Hormonales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79687-0FAB-1D46-835A-25C160B7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88" y="1345224"/>
            <a:ext cx="8707451" cy="37543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sz="1600" b="1" dirty="0">
                <a:solidFill>
                  <a:srgbClr val="FF0000"/>
                </a:solidFill>
              </a:rPr>
              <a:t>NINGUNO SUPERIOR A OTROS </a:t>
            </a:r>
          </a:p>
          <a:p>
            <a:r>
              <a:rPr lang="es-ES" sz="1600" b="1" dirty="0">
                <a:solidFill>
                  <a:schemeClr val="accent2">
                    <a:lumMod val="50000"/>
                  </a:schemeClr>
                </a:solidFill>
              </a:rPr>
              <a:t>EN PAUTA </a:t>
            </a:r>
            <a:r>
              <a:rPr lang="es-ES" sz="1600" b="1" dirty="0">
                <a:solidFill>
                  <a:srgbClr val="FF0000"/>
                </a:solidFill>
              </a:rPr>
              <a:t>CONTINUA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</a:rPr>
              <a:t> MAS EFICAZ Q LA CICLICA  </a:t>
            </a: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</a:rPr>
              <a:t> (dismenorrea y </a:t>
            </a:r>
            <a:r>
              <a:rPr lang="es-ES" sz="1600" b="1" i="1" dirty="0" err="1">
                <a:solidFill>
                  <a:schemeClr val="accent2">
                    <a:lumMod val="50000"/>
                  </a:schemeClr>
                </a:solidFill>
              </a:rPr>
              <a:t>dism</a:t>
            </a: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</a:rPr>
              <a:t> recurrencia quistes </a:t>
            </a:r>
            <a:r>
              <a:rPr lang="es-ES" sz="1600" b="1" i="1" dirty="0" err="1">
                <a:solidFill>
                  <a:schemeClr val="accent2">
                    <a:lumMod val="50000"/>
                  </a:schemeClr>
                </a:solidFill>
              </a:rPr>
              <a:t>postcia</a:t>
            </a: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</a:rPr>
              <a:t>	similar a </a:t>
            </a:r>
            <a:r>
              <a:rPr lang="es-ES" sz="1600" b="1" i="1" dirty="0" err="1">
                <a:solidFill>
                  <a:schemeClr val="accent2">
                    <a:lumMod val="50000"/>
                  </a:schemeClr>
                </a:solidFill>
              </a:rPr>
              <a:t>Ciclicos</a:t>
            </a: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</a:rPr>
              <a:t> para </a:t>
            </a:r>
            <a:r>
              <a:rPr lang="es-ES" sz="1600" b="1" i="1" dirty="0" err="1">
                <a:solidFill>
                  <a:schemeClr val="accent2">
                    <a:lumMod val="50000"/>
                  </a:schemeClr>
                </a:solidFill>
              </a:rPr>
              <a:t>dispareunia</a:t>
            </a:r>
            <a:r>
              <a:rPr lang="es-ES" sz="1600" b="1" i="1" dirty="0">
                <a:solidFill>
                  <a:schemeClr val="accent2">
                    <a:lumMod val="50000"/>
                  </a:schemeClr>
                </a:solidFill>
              </a:rPr>
              <a:t> y DPC</a:t>
            </a:r>
            <a:endParaRPr lang="es-E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1600" b="1" dirty="0">
                <a:solidFill>
                  <a:schemeClr val="accent2">
                    <a:lumMod val="50000"/>
                  </a:schemeClr>
                </a:solidFill>
              </a:rPr>
              <a:t>USADOS LARGO PLAZO---DOMINANCIA E Y RESISTENCIA A PROG   </a:t>
            </a:r>
          </a:p>
          <a:p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TRIAL RANDOMIZADO :El uso postoperatorio de </a:t>
            </a:r>
            <a:r>
              <a:rPr lang="es-ES" sz="1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ACs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disminuyó drásticamente el riesgo de recurrencia del </a:t>
            </a:r>
            <a:r>
              <a:rPr lang="es-ES" sz="1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endometrioma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especialmente en mujeres que usaron ACO regularmente y durante períodos prolongados. </a:t>
            </a:r>
            <a:endParaRPr lang="es-E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1600" b="1" dirty="0">
                <a:solidFill>
                  <a:srgbClr val="FF0000"/>
                </a:solidFill>
              </a:rPr>
              <a:t>PRIMERA LINEA DE TTO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s-ES" sz="1400" b="1" dirty="0">
                <a:solidFill>
                  <a:srgbClr val="00B0F0"/>
                </a:solidFill>
              </a:rPr>
              <a:t>USO A LARGO PLAZO </a:t>
            </a:r>
          </a:p>
          <a:p>
            <a:pPr lvl="1"/>
            <a:r>
              <a:rPr lang="es-ES" sz="1400" b="1" dirty="0">
                <a:solidFill>
                  <a:srgbClr val="00B0F0"/>
                </a:solidFill>
              </a:rPr>
              <a:t>BIEN TOLERADOS </a:t>
            </a:r>
          </a:p>
          <a:p>
            <a:pPr lvl="1"/>
            <a:r>
              <a:rPr lang="es-ES" sz="1400" b="1" dirty="0">
                <a:solidFill>
                  <a:srgbClr val="00B0F0"/>
                </a:solidFill>
              </a:rPr>
              <a:t>NO MUY CAROS </a:t>
            </a:r>
          </a:p>
          <a:p>
            <a:pPr lvl="1"/>
            <a:r>
              <a:rPr lang="es-ES" sz="1400" b="1" dirty="0">
                <a:solidFill>
                  <a:srgbClr val="00B0F0"/>
                </a:solidFill>
              </a:rPr>
              <a:t>FACIL USO </a:t>
            </a:r>
          </a:p>
          <a:p>
            <a:pPr lvl="1"/>
            <a:r>
              <a:rPr lang="es-ES" sz="1400" b="1" dirty="0">
                <a:solidFill>
                  <a:srgbClr val="00B0F0"/>
                </a:solidFill>
              </a:rPr>
              <a:t>EFECTO COTRACEPTIVO </a:t>
            </a:r>
          </a:p>
          <a:p>
            <a:pPr lvl="1"/>
            <a:r>
              <a:rPr lang="es-ES" sz="1400" b="1" dirty="0">
                <a:solidFill>
                  <a:srgbClr val="00B0F0"/>
                </a:solidFill>
              </a:rPr>
              <a:t>BENEFICIO ADICIONAL: DISMINUCION RIESGO CA OVARIO Y ENDOMETRIO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7731" y="5373298"/>
            <a:ext cx="11262946" cy="14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Zorbas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KA,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Economopoulos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KP,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Vlahos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NF.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Continuous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versus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cyclic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oral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contraceptives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for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treatment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of endometriosis: a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systematic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review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Arch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Gynecol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Obstet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2015; 292:37.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Bedaiwy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MA,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Allaire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C,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Yong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P,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Alfaraj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S. Medical Management of Endometriosis in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Patients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with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Chronic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Pelvic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Pain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Semin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Reprod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Med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2017; 35:38.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Harada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T,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Kosaka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S,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Elliesen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J, et al.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Ethinylestradiol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20 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μg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drospirenone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3 mg in a flexible extended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regimen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for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the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management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of endometriosis-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associated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pelvic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pain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 a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randomized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controlled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trial.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Fertil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Steril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2017; 108:798.</a:t>
            </a:r>
            <a:endParaRPr lang="es-ES" sz="9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Harada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T,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Momoeda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M,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Taketani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Y, et al.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Low-dose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oral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contraceptive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pill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for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dysmenorrhea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associated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with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endometriosis: A placebo-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controlled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double-blind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randomized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trial.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Fertil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Steril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2008; 90:1583.</a:t>
            </a:r>
            <a:endParaRPr lang="es-E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Vercellini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P,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Trespidi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L, Colombo A, et al. A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gonadotropin-releasing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hormone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agonist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versus a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low-dose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oral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contraceptive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for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pelvic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pain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associated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with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endometriosis.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Fertil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Steril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1993; 60:75.</a:t>
            </a:r>
            <a:endParaRPr lang="es-E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Muzii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L, Di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Tucci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C,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Achilli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C, et al.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Continuous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versus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cyclic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oral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contraceptives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after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laparoscopic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excision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of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ovarian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endometriomas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 a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systematic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review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and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metaanalysis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 Am J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Obstet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s-ES" sz="9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Gynecol</a:t>
            </a:r>
            <a:r>
              <a:rPr lang="es-E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2016; 214:203.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6939" y="1345225"/>
            <a:ext cx="3338329" cy="15379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1817" y="172791"/>
            <a:ext cx="3591651" cy="1095855"/>
          </a:xfrm>
          <a:prstGeom prst="rect">
            <a:avLst/>
          </a:prstGeom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1799" y="5208058"/>
            <a:ext cx="3171685" cy="16087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5842" y="4408253"/>
            <a:ext cx="3396158" cy="11715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5842" y="3080495"/>
            <a:ext cx="2812555" cy="11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4A31D-08E2-AD40-9221-60633D6C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824" y="207736"/>
            <a:ext cx="5677746" cy="63627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PROGESTAGENOS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8DD21C-C669-0043-AF13-122B9C8C1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08711"/>
            <a:ext cx="4751916" cy="4932652"/>
          </a:xfrm>
        </p:spPr>
        <p:txBody>
          <a:bodyPr>
            <a:normAutofit lnSpcReduction="10000"/>
          </a:bodyPr>
          <a:lstStyle/>
          <a:p>
            <a:r>
              <a:rPr lang="es-ES" sz="1500" b="1" u="sng" dirty="0">
                <a:solidFill>
                  <a:schemeClr val="accent2">
                    <a:lumMod val="75000"/>
                  </a:schemeClr>
                </a:solidFill>
              </a:rPr>
              <a:t>ACCION</a:t>
            </a:r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:    </a:t>
            </a:r>
          </a:p>
          <a:p>
            <a:pPr lvl="1"/>
            <a:r>
              <a:rPr lang="es-ES" sz="1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INH CRECIMTO TEJ ENDOMETRIAL---DECIDUALIZACION Y ATROFIA </a:t>
            </a:r>
          </a:p>
          <a:p>
            <a:pPr lvl="1"/>
            <a:r>
              <a:rPr lang="es-ES" sz="1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INH MATRIZ METALOPROTEASAS---CRECIMTO E IMPLANTACION DE ENDOM ECTOPICO</a:t>
            </a:r>
          </a:p>
          <a:p>
            <a:pPr lvl="1"/>
            <a:r>
              <a:rPr lang="es-ES" sz="1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INH ANGIOGENESIS </a:t>
            </a:r>
          </a:p>
          <a:p>
            <a:r>
              <a:rPr lang="es-ES" sz="1500" b="1" u="sng" dirty="0">
                <a:solidFill>
                  <a:schemeClr val="accent2">
                    <a:lumMod val="75000"/>
                  </a:schemeClr>
                </a:solidFill>
              </a:rPr>
              <a:t>COMPUESTOS</a:t>
            </a:r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s-ES" sz="1500" b="1" dirty="0">
                <a:solidFill>
                  <a:srgbClr val="FFC000"/>
                </a:solidFill>
              </a:rPr>
              <a:t>NETA </a:t>
            </a:r>
          </a:p>
          <a:p>
            <a:pPr lvl="1"/>
            <a:r>
              <a:rPr lang="es-ES" sz="1500" b="1" dirty="0">
                <a:solidFill>
                  <a:srgbClr val="FFC000"/>
                </a:solidFill>
              </a:rPr>
              <a:t>AMP y DIENOGES</a:t>
            </a:r>
          </a:p>
          <a:p>
            <a:pPr lvl="1"/>
            <a:r>
              <a:rPr lang="es-ES" sz="1500" b="1" dirty="0">
                <a:solidFill>
                  <a:srgbClr val="FFC000"/>
                </a:solidFill>
              </a:rPr>
              <a:t>MAP-DEPOT</a:t>
            </a:r>
          </a:p>
          <a:p>
            <a:pPr lvl="1"/>
            <a:r>
              <a:rPr lang="es-ES" sz="1500" b="1" dirty="0">
                <a:solidFill>
                  <a:srgbClr val="FFC000"/>
                </a:solidFill>
              </a:rPr>
              <a:t>DIENOGEST</a:t>
            </a:r>
          </a:p>
          <a:p>
            <a:r>
              <a:rPr lang="es-ES" sz="1500" b="1" u="sng" dirty="0">
                <a:solidFill>
                  <a:schemeClr val="accent2">
                    <a:lumMod val="75000"/>
                  </a:schemeClr>
                </a:solidFill>
              </a:rPr>
              <a:t>ELECCION</a:t>
            </a:r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DESEO O NO AC.</a:t>
            </a:r>
          </a:p>
          <a:p>
            <a:pPr lvl="1"/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EFECTOS 2º</a:t>
            </a:r>
          </a:p>
          <a:p>
            <a:pPr lvl="1"/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PREFERENCIAS PAC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5ADE96-7D8C-DF45-88C6-5C53675FD2C7}"/>
              </a:ext>
            </a:extLst>
          </p:cNvPr>
          <p:cNvSpPr txBox="1"/>
          <p:nvPr/>
        </p:nvSpPr>
        <p:spPr>
          <a:xfrm>
            <a:off x="6096000" y="1108711"/>
            <a:ext cx="5848350" cy="522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u="sng" dirty="0">
                <a:solidFill>
                  <a:schemeClr val="accent1">
                    <a:lumMod val="50000"/>
                  </a:schemeClr>
                </a:solidFill>
              </a:rPr>
              <a:t>VENTAJAS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  :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rgbClr val="00B0F0"/>
                </a:solidFill>
              </a:rPr>
              <a:t>EVITA RIESGOS TE DE LOS E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rgbClr val="00B0F0"/>
                </a:solidFill>
              </a:rPr>
              <a:t>NO DISMINUYE DMO  (</a:t>
            </a:r>
            <a:r>
              <a:rPr lang="es-ES" sz="1400" b="1" dirty="0" err="1">
                <a:solidFill>
                  <a:srgbClr val="00B0F0"/>
                </a:solidFill>
              </a:rPr>
              <a:t>GnRH</a:t>
            </a:r>
            <a:r>
              <a:rPr lang="es-ES" sz="1400" b="1" dirty="0">
                <a:solidFill>
                  <a:srgbClr val="00B0F0"/>
                </a:solidFill>
              </a:rPr>
              <a:t>) 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rgbClr val="00B0F0"/>
                </a:solidFill>
              </a:rPr>
              <a:t>MAS ECONOMICA (</a:t>
            </a:r>
            <a:r>
              <a:rPr lang="es-ES" sz="1400" b="1" dirty="0" err="1">
                <a:solidFill>
                  <a:srgbClr val="00B0F0"/>
                </a:solidFill>
              </a:rPr>
              <a:t>GnRH</a:t>
            </a:r>
            <a:r>
              <a:rPr lang="es-ES" sz="1400" b="1" dirty="0">
                <a:solidFill>
                  <a:srgbClr val="00B0F0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rgbClr val="00B0F0"/>
                </a:solidFill>
              </a:rPr>
              <a:t>MEJOR TOLERADA(DANAZOL)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rgbClr val="00B0F0"/>
                </a:solidFill>
              </a:rPr>
              <a:t>NO EFECTO ANDROGENICO (DANAZOL)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rgbClr val="00B0F0"/>
                </a:solidFill>
              </a:rPr>
              <a:t>MENOR IMPACTO LIPIDICO (DANAZOL) </a:t>
            </a:r>
          </a:p>
          <a:p>
            <a:pPr>
              <a:lnSpc>
                <a:spcPct val="150000"/>
              </a:lnSpc>
            </a:pPr>
            <a:r>
              <a:rPr lang="es-ES" sz="1400" b="1" u="sng" dirty="0">
                <a:solidFill>
                  <a:schemeClr val="accent1">
                    <a:lumMod val="50000"/>
                  </a:schemeClr>
                </a:solidFill>
              </a:rPr>
              <a:t>EFECTOS 2º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:   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SG IRREG/SPOTTING/AMENORREA(DIENOGEST) 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GANANCIA PESO 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CAMBIOS HUMOR (DEPRESION) 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DISMINUCION DMO A LARGO PLAZO (DEPOT) 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LARGO TPO TTO NETA----DISMINUCION HDL Y AUMENTO LDL </a:t>
            </a:r>
          </a:p>
          <a:p>
            <a:pPr>
              <a:lnSpc>
                <a:spcPct val="150000"/>
              </a:lnSpc>
            </a:pPr>
            <a:r>
              <a:rPr lang="es-ES" sz="1400" b="1" u="sng" dirty="0">
                <a:solidFill>
                  <a:schemeClr val="accent1">
                    <a:lumMod val="50000"/>
                  </a:schemeClr>
                </a:solidFill>
              </a:rPr>
              <a:t>ALTERNATIVAS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rgbClr val="FFC000"/>
                </a:solidFill>
              </a:rPr>
              <a:t>IMPLANTE ETONORGESTREL</a:t>
            </a:r>
          </a:p>
          <a:p>
            <a:pPr lvl="1">
              <a:lnSpc>
                <a:spcPct val="150000"/>
              </a:lnSpc>
            </a:pPr>
            <a:r>
              <a:rPr lang="es-ES" sz="1400" b="1" dirty="0">
                <a:solidFill>
                  <a:srgbClr val="FFC000"/>
                </a:solidFill>
              </a:rPr>
              <a:t>DIU LNG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1" y="263623"/>
            <a:ext cx="3120645" cy="9147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41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22631" y="3173615"/>
            <a:ext cx="5138303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Se demostró una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reducción estadísticamente significativa en la recurrencia de dolor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en el grupo de DIU-LNG en comparación con el manejo expectante (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RR 0,22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692539" y="4851351"/>
            <a:ext cx="5293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5" y="1619484"/>
            <a:ext cx="4116410" cy="10680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87254" y="1505315"/>
            <a:ext cx="3917643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Ambos TTOS (LNG  vs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GnRH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igualmente efectivos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en el DPC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postcirugia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15861" y="255668"/>
            <a:ext cx="1742785" cy="58477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DIU LNG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99" y="3173615"/>
            <a:ext cx="4388955" cy="15003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99" y="4907730"/>
            <a:ext cx="4844687" cy="1704491"/>
          </a:xfrm>
          <a:prstGeom prst="rect">
            <a:avLst/>
          </a:prstGeom>
        </p:spPr>
      </p:pic>
      <p:sp>
        <p:nvSpPr>
          <p:cNvPr id="11" name="1 Rectángulo"/>
          <p:cNvSpPr/>
          <p:nvPr/>
        </p:nvSpPr>
        <p:spPr>
          <a:xfrm>
            <a:off x="5357447" y="5159810"/>
            <a:ext cx="5138303" cy="9233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Resultados limitados pero evidencia consistente en cuanto a la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reducción de la dismenorrea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postcirugia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692539" y="4851351"/>
            <a:ext cx="5293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3632" y="608358"/>
            <a:ext cx="5211298" cy="58477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IMPLANTE ETONOGESTREL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72380" y="1747936"/>
            <a:ext cx="630649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muchos estudios 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Disminución intensidad del dolor asociado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endom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dispareunia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-dismenorrea- DPC) </a:t>
            </a:r>
          </a:p>
          <a:p>
            <a:pPr marL="285750" indent="-285750">
              <a:buFontTx/>
              <a:buChar char="-"/>
            </a:pP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- Trial (comparativo con AMP-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depot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):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Dismin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dolor  68 % (AMP-d: 53%)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85381" y="4436588"/>
            <a:ext cx="2717219" cy="58477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GESTRINONA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33047" y="5576166"/>
            <a:ext cx="656785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Meta-análisis ( GEST vs DANAZOL ) con RTD similares en cuanto a reducción del dolor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547" y="5371025"/>
            <a:ext cx="3630765" cy="11801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1" y="2478343"/>
            <a:ext cx="4639169" cy="16943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01" y="1129959"/>
            <a:ext cx="3707934" cy="10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8FFC1-0018-2044-A6A8-BF4C59DB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34" y="492788"/>
            <a:ext cx="4330095" cy="64770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ANALOGOS </a:t>
            </a:r>
            <a:r>
              <a:rPr lang="es-ES" sz="3200" b="1" dirty="0" err="1"/>
              <a:t>GnRH</a:t>
            </a:r>
            <a:r>
              <a:rPr lang="es-ES" sz="3200" b="1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4A9AB-48C0-5C47-88A3-FA229A0D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19" y="1274476"/>
            <a:ext cx="10211646" cy="388077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FF9300"/>
                </a:solidFill>
              </a:rPr>
              <a:t>LEUPROLIDE</a:t>
            </a:r>
            <a:r>
              <a:rPr lang="es-ES" dirty="0"/>
              <a:t>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3,75-11,25mg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im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s-ES" b="1" dirty="0">
                <a:solidFill>
                  <a:srgbClr val="FF9300"/>
                </a:solidFill>
              </a:rPr>
              <a:t>NAFARELINA</a:t>
            </a:r>
            <a:r>
              <a:rPr lang="es-ES" dirty="0"/>
              <a:t>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200mg/12h  in</a:t>
            </a:r>
          </a:p>
          <a:p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Compite con la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GnRH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nativa en los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recept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pero la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sintetica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tiene mayor vida media ----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HipoE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----Amenorrea ---Atrofia.   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Mas eficaz q placebo. Tan efectivo como otros (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danazol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-LNG-ACH) frente DOLOR.Y en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postcirugia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Evidencia limitada DOSIS/DURACION/VIA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adm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DESVENTAJA: MAS CAROS-MENOR DISPONIBILIDAD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EFECTOS 2º: Sofoco-sequedad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vag-disminuc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libido-cefalea-cambios humor-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dismin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DMO-  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>
                <a:solidFill>
                  <a:srgbClr val="FF9300"/>
                </a:solidFill>
              </a:rPr>
              <a:t>TERAPIA ADD BACK ( EE+ 5 mg NETA*)</a:t>
            </a:r>
            <a:r>
              <a:rPr lang="es-ES" dirty="0"/>
              <a:t>.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 tolerados</a:t>
            </a:r>
          </a:p>
          <a:p>
            <a:endParaRPr lang="es-ES" dirty="0"/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id="{3D7809E1-66FB-DF4A-88BB-0D0989AAADAA}"/>
              </a:ext>
            </a:extLst>
          </p:cNvPr>
          <p:cNvSpPr/>
          <p:nvPr/>
        </p:nvSpPr>
        <p:spPr>
          <a:xfrm>
            <a:off x="1377902" y="4008720"/>
            <a:ext cx="308610" cy="53721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9426318-842E-F749-B9D1-557546B21C47}"/>
              </a:ext>
            </a:extLst>
          </p:cNvPr>
          <p:cNvCxnSpPr/>
          <p:nvPr/>
        </p:nvCxnSpPr>
        <p:spPr>
          <a:xfrm>
            <a:off x="1057275" y="3680422"/>
            <a:ext cx="800100" cy="194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48AF670-15D9-AA4A-831E-D45D0035E672}"/>
              </a:ext>
            </a:extLst>
          </p:cNvPr>
          <p:cNvCxnSpPr>
            <a:cxnSpLocks/>
          </p:cNvCxnSpPr>
          <p:nvPr/>
        </p:nvCxnSpPr>
        <p:spPr>
          <a:xfrm flipV="1">
            <a:off x="1132157" y="3680422"/>
            <a:ext cx="800100" cy="194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914400" y="6057900"/>
            <a:ext cx="530915" cy="943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s-ES" sz="8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s-E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s-E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93" y="5672308"/>
            <a:ext cx="3682962" cy="10514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598" y="5372522"/>
            <a:ext cx="3467526" cy="13707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77940"/>
            <a:ext cx="3961666" cy="7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16AC4-B71A-FB41-A1DE-D08DC31A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609600"/>
            <a:ext cx="9564914" cy="754743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ANTAGONISTAS </a:t>
            </a:r>
            <a:r>
              <a:rPr lang="es-ES" sz="3200" b="1" dirty="0" err="1"/>
              <a:t>GnRH</a:t>
            </a:r>
            <a:r>
              <a:rPr lang="es-ES" sz="3200" b="1" dirty="0"/>
              <a:t>: </a:t>
            </a:r>
            <a:r>
              <a:rPr lang="es-ES" sz="3200" b="1" dirty="0">
                <a:solidFill>
                  <a:srgbClr val="FF9300"/>
                </a:solidFill>
              </a:rPr>
              <a:t>ELAGOLIX</a:t>
            </a:r>
            <a:r>
              <a:rPr lang="es-ES" sz="3200" b="1" baseline="30000" dirty="0">
                <a:solidFill>
                  <a:srgbClr val="FF9300"/>
                </a:solidFill>
              </a:rPr>
              <a:t> </a:t>
            </a:r>
            <a:r>
              <a:rPr lang="es-ES" sz="3200" b="1" dirty="0">
                <a:solidFill>
                  <a:srgbClr val="FF9300"/>
                </a:solidFill>
              </a:rPr>
              <a:t>-RELUGOLIX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263927-AF91-784F-9FDE-79ECB7BA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325810"/>
          </a:xfrm>
        </p:spPr>
        <p:txBody>
          <a:bodyPr>
            <a:noAutofit/>
          </a:bodyPr>
          <a:lstStyle/>
          <a:p>
            <a:r>
              <a:rPr lang="es-ES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Inh</a:t>
            </a:r>
            <a:r>
              <a:rPr lang="es-E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sint</a:t>
            </a:r>
            <a:r>
              <a:rPr lang="es-E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GnRH</a:t>
            </a:r>
            <a:r>
              <a:rPr lang="es-E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pituitaria ---</a:t>
            </a:r>
            <a:r>
              <a:rPr lang="es-ES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HipoE</a:t>
            </a:r>
            <a:r>
              <a:rPr lang="es-E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medio (dosis </a:t>
            </a:r>
            <a:r>
              <a:rPr lang="es-ES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depend</a:t>
            </a:r>
            <a:r>
              <a:rPr lang="es-E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 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PAC NO RESPONDEDORAS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AINE. ACH. POP </a:t>
            </a:r>
          </a:p>
          <a:p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VENTAJAS: </a:t>
            </a:r>
          </a:p>
          <a:p>
            <a:pPr lvl="3"/>
            <a:r>
              <a:rPr lang="es-ES" sz="2000" dirty="0" err="1">
                <a:solidFill>
                  <a:srgbClr val="00B0F0"/>
                </a:solidFill>
              </a:rPr>
              <a:t>via</a:t>
            </a:r>
            <a:r>
              <a:rPr lang="es-ES" sz="2000" dirty="0">
                <a:solidFill>
                  <a:srgbClr val="00B0F0"/>
                </a:solidFill>
              </a:rPr>
              <a:t> </a:t>
            </a:r>
            <a:r>
              <a:rPr lang="es-ES" sz="2000" dirty="0" err="1">
                <a:solidFill>
                  <a:srgbClr val="00B0F0"/>
                </a:solidFill>
              </a:rPr>
              <a:t>adm</a:t>
            </a:r>
            <a:r>
              <a:rPr lang="es-ES" sz="2000" dirty="0">
                <a:solidFill>
                  <a:srgbClr val="00B0F0"/>
                </a:solidFill>
              </a:rPr>
              <a:t> mas fácil (ORAL vs IM/IN)</a:t>
            </a:r>
          </a:p>
          <a:p>
            <a:pPr lvl="3"/>
            <a:r>
              <a:rPr lang="es-ES" sz="2000" dirty="0">
                <a:solidFill>
                  <a:srgbClr val="00B0F0"/>
                </a:solidFill>
              </a:rPr>
              <a:t>Efecto inmediato (&lt;7-14 d)</a:t>
            </a:r>
          </a:p>
          <a:p>
            <a:pPr lvl="3"/>
            <a:r>
              <a:rPr lang="es-ES" sz="2000" dirty="0">
                <a:solidFill>
                  <a:srgbClr val="00B0F0"/>
                </a:solidFill>
              </a:rPr>
              <a:t>No genera aumento inicial LH/FSH</a:t>
            </a:r>
          </a:p>
          <a:p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Efecto 2º similar </a:t>
            </a:r>
            <a:r>
              <a:rPr lang="es-ES" sz="2000" dirty="0" err="1">
                <a:solidFill>
                  <a:schemeClr val="accent2">
                    <a:lumMod val="75000"/>
                  </a:schemeClr>
                </a:solidFill>
              </a:rPr>
              <a:t>Gn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 RH: </a:t>
            </a:r>
            <a:r>
              <a:rPr lang="es-ES" sz="2000" dirty="0" err="1">
                <a:solidFill>
                  <a:schemeClr val="accent2">
                    <a:lumMod val="75000"/>
                  </a:schemeClr>
                </a:solidFill>
              </a:rPr>
              <a:t>stmas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 vasomotores-atrofia </a:t>
            </a:r>
            <a:r>
              <a:rPr lang="es-ES" sz="2000" dirty="0" err="1">
                <a:solidFill>
                  <a:schemeClr val="accent2">
                    <a:lumMod val="75000"/>
                  </a:schemeClr>
                </a:solidFill>
              </a:rPr>
              <a:t>vag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s-ES" sz="2000" dirty="0" err="1">
                <a:solidFill>
                  <a:schemeClr val="accent2">
                    <a:lumMod val="75000"/>
                  </a:schemeClr>
                </a:solidFill>
              </a:rPr>
              <a:t>dism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 DMO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614" y="2160590"/>
            <a:ext cx="3160202" cy="13479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614" y="5174890"/>
            <a:ext cx="3456954" cy="15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3631E-8C7F-EB48-BCBE-4F6141CA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85" y="487073"/>
            <a:ext cx="3178002" cy="65913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ELAGOLIX</a:t>
            </a:r>
            <a:endParaRPr lang="es-ES" sz="3200" b="1" baseline="30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537684-EAE6-4B4D-B2CC-2A4DD4DB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57" y="1413243"/>
            <a:ext cx="9735396" cy="388077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Uso SOLO ( dolor endometriosis)  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ó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con TTO ADD BACK (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sg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miomas) </a:t>
            </a: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DOSIS  inicio dosis bajas y se va incrementando 150mg/d (2 a)  200 mg/12h (DISPAREUNIA)  (6m)</a:t>
            </a: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Efecto 2º </a:t>
            </a:r>
            <a:r>
              <a:rPr lang="es-ES" strike="sngStrike" dirty="0">
                <a:solidFill>
                  <a:schemeClr val="accent2">
                    <a:lumMod val="75000"/>
                  </a:schemeClr>
                </a:solidFill>
              </a:rPr>
              <a:t>SOFOCO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–</a:t>
            </a:r>
            <a:r>
              <a:rPr lang="es-ES" strike="sngStrike" dirty="0">
                <a:solidFill>
                  <a:schemeClr val="accent2">
                    <a:lumMod val="75000"/>
                  </a:schemeClr>
                </a:solidFill>
              </a:rPr>
              <a:t>INSOMNIO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------TTO ADD BACK</a:t>
            </a: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RTDS    : </a:t>
            </a:r>
          </a:p>
          <a:p>
            <a:pPr lvl="1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comparación dosis (150-200 mg) frente a placebo para dismenorrea(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endom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) y DPC</a:t>
            </a:r>
          </a:p>
          <a:p>
            <a:pPr lvl="1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Disminución dolor a los 3m y persiste 6m---dismenorrea 44-74-21%.     DPC 50-56-36%</a:t>
            </a:r>
          </a:p>
          <a:p>
            <a:pPr lvl="1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Mayor efecto adverso : SOFOCOS***(72%)-----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dism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DMO (-0.5. -2,6. 0,5)—cefalea-insomnio-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alt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lípidos</a:t>
            </a:r>
          </a:p>
          <a:p>
            <a:pPr lvl="1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Los RTD sobre la disminución dolor similares a los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Analogos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Gn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RH </a:t>
            </a:r>
            <a:endParaRPr lang="es-ES" dirty="0"/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08056" y="5380672"/>
            <a:ext cx="957449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Orlissa-elagolix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tablet, film coated. US Food and Drug Administration (FDA) approved product information. Revised Feb, 2021. US National Library of Medicine. www.dailymed.nlm.nih.gov (Accessed on June 21, 2022).</a:t>
            </a:r>
          </a:p>
          <a:p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Elagolix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EMEA-0013230PIP02-12. European Medicines Agency. Nov 2013. https://www.ema.europa.eu/en/medicines/human/paediatric-investigation-plans/emea-001323-pip02-12 (Accessed on June 21, 2022).</a:t>
            </a:r>
          </a:p>
          <a:p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s-E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545" y="1720974"/>
            <a:ext cx="3160202" cy="13479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212" y="4399783"/>
            <a:ext cx="3200868" cy="16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080" y="694754"/>
            <a:ext cx="5143174" cy="709246"/>
          </a:xfrm>
        </p:spPr>
        <p:txBody>
          <a:bodyPr>
            <a:normAutofit/>
          </a:bodyPr>
          <a:lstStyle/>
          <a:p>
            <a:r>
              <a:rPr lang="es-ES" b="1" dirty="0"/>
              <a:t>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2215300"/>
            <a:ext cx="3458058" cy="8002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559" y="1227727"/>
            <a:ext cx="3334215" cy="9907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254" y="5347358"/>
            <a:ext cx="2543530" cy="11812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427" y="3712992"/>
            <a:ext cx="2162477" cy="12479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363" y="5224926"/>
            <a:ext cx="3021990" cy="12317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916" y="2864060"/>
            <a:ext cx="2570878" cy="14550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0575" y="3101940"/>
            <a:ext cx="2918214" cy="13681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314" y="613314"/>
            <a:ext cx="4334480" cy="15813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488" y="1305572"/>
            <a:ext cx="1829055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AAFEB-BA42-1548-A388-87DAA804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629" y="526352"/>
            <a:ext cx="3178002" cy="580571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RELUGOLIX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B7400D9-08E1-E44D-B0CD-22BD63048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9918276" cy="3880773"/>
              </a:xfrm>
            </p:spPr>
            <p:txBody>
              <a:bodyPr>
                <a:normAutofit/>
              </a:bodyPr>
              <a:lstStyle/>
              <a:p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Uso SOLO (40 mg 3m).   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TTO ADD BACK ( 40 mg-1 mg EE- 0,5 mg NET )</a:t>
                </a:r>
              </a:p>
              <a:p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Est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lim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de EFICACIA de cada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ppo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y en asociación</a:t>
                </a:r>
              </a:p>
              <a:p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Efectos 2º: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Reaccion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alérgica –anafilaxia/urticaria/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angioedema</a:t>
                </a:r>
                <a:endParaRPr lang="es-E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Trial  : comparación placebo-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Relugolix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(40-1-0,5 ) 6m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ó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Relug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SOLO 3m y luego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3 m mas </a:t>
                </a:r>
              </a:p>
              <a:p>
                <a:pPr lvl="1"/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Seguim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6 m: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dismin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dismenorrea (75 vs 30%).  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Dism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DPC  (66% vs 43 %)</a:t>
                </a:r>
              </a:p>
              <a:p>
                <a:pPr lvl="1"/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Efecto adverso :cefalea-nasofaringitis-sofocos (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tpo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tto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).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Dism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DMO Sólo 1% (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n.e.s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.)</a:t>
                </a:r>
              </a:p>
              <a:p>
                <a:pPr lvl="1"/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Disminucion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uso opioides </a:t>
                </a:r>
              </a:p>
              <a:p>
                <a:pPr lvl="1"/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Prolongacion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tto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----disminución dolor a expensas incremento sofoco y mayor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dism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DMO </a:t>
                </a:r>
              </a:p>
              <a:p>
                <a:pPr lvl="1"/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No existen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estud</a:t>
                </a:r>
                <a:r>
                  <a:rPr lang="es-ES" dirty="0">
                    <a:solidFill>
                      <a:schemeClr val="accent2">
                        <a:lumMod val="75000"/>
                      </a:schemeClr>
                    </a:solidFill>
                  </a:rPr>
                  <a:t> comparativos con otros </a:t>
                </a:r>
                <a:r>
                  <a:rPr lang="es-ES" dirty="0" err="1">
                    <a:solidFill>
                      <a:schemeClr val="accent2">
                        <a:lumMod val="75000"/>
                      </a:schemeClr>
                    </a:solidFill>
                  </a:rPr>
                  <a:t>tto</a:t>
                </a:r>
                <a:endParaRPr lang="es-E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B7400D9-08E1-E44D-B0CD-22BD63048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9918276" cy="3880773"/>
              </a:xfrm>
              <a:blipFill>
                <a:blip r:embed="rId3"/>
                <a:stretch>
                  <a:fillRect l="-123" t="-942" r="-98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60" y="526352"/>
            <a:ext cx="3456954" cy="15145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4257" y="6263319"/>
            <a:ext cx="966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Myfembree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[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package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insert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]. Brisbane, CA: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Myovant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Sciences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Inc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 2022. https://www.accessdata.fda.gov/drugsatfda_docs/label/2022/214846s002lbl.pdf (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Accessed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on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August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10, 2022)</a:t>
            </a:r>
          </a:p>
          <a:p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MYFEMBREE-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relugolix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estradiol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hemihydrate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norethindrone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acetate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tablet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film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coated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US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Food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Drug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Administration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(FDA)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approved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information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Revised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October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2021. US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National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Library of Medicine. https://dailymed.nlm.nih.gov/dailymed/index.cfm (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Accessed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on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August</a:t>
            </a:r>
            <a:r>
              <a:rPr lang="es-E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08, 2022)</a:t>
            </a:r>
          </a:p>
        </p:txBody>
      </p:sp>
    </p:spTree>
    <p:extLst>
      <p:ext uri="{BB962C8B-B14F-4D97-AF65-F5344CB8AC3E}">
        <p14:creationId xmlns:p14="http://schemas.microsoft.com/office/powerpoint/2010/main" val="1766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A4F2A-220D-F943-AB1C-AE924668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458" y="511838"/>
            <a:ext cx="3294116" cy="60960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DANAZOL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993E83-03DD-3C4C-8CD6-66B638762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11" y="1672311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PERFIL ALTA EFICACIA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para dolor endometriosis, no se usa por EFECTOS </a:t>
            </a:r>
            <a:r>
              <a:rPr lang="es-ES" dirty="0">
                <a:solidFill>
                  <a:srgbClr val="FF0000"/>
                </a:solidFill>
              </a:rPr>
              <a:t>ANDROGENIZACION: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Acné-Calambres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musc-Edema_aumento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peso (5%) –spotting-hirsutismo-voz grave</a:t>
            </a: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ACCIÓN: 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CENTRAL: 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Inh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pico LH –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Inh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esteroidogenesis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–aumenta 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testos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libre –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Inh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secreción 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gonadotrop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		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PERIFERICA:inh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enz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ováricos 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sint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E---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Inh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crecimiento implantes 	</a:t>
            </a:r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endometriosicos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DOSIS : 400-800mg /d 6 meses </a:t>
            </a: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Revisión  : tras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cia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6m –mas efectivo q placebo para el dolor . Persistía su efecto h. 6m tras dejar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tto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Analisis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crítico: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danazol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100-200 mg /d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vag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en endometriosis tabique :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dism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dolor y del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tam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nod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. Menores efecto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sist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. Mejora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sg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vag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y restaura fertilidad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176" y="5320251"/>
            <a:ext cx="4217824" cy="15377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070" y="3707999"/>
            <a:ext cx="3281930" cy="11013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342" y="1121438"/>
            <a:ext cx="3932473" cy="11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CBDE-7089-5C4C-9B96-B319CCB7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058" y="472440"/>
            <a:ext cx="5326116" cy="60960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INHIBIDORES AROMATASA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E2FFAD9-DB0C-6642-9EC8-304716ECE5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993" y="1398990"/>
                <a:ext cx="9335346" cy="4592147"/>
              </a:xfrm>
            </p:spPr>
            <p:txBody>
              <a:bodyPr>
                <a:normAutofit/>
              </a:bodyPr>
              <a:lstStyle/>
              <a:p>
                <a:r>
                  <a:rPr lang="es-ES" b="1" dirty="0">
                    <a:solidFill>
                      <a:srgbClr val="FF9300"/>
                    </a:solidFill>
                  </a:rPr>
                  <a:t>ANASTRAZOL 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1 mg/d     </a:t>
                </a:r>
                <a:r>
                  <a:rPr lang="es-ES" b="1" dirty="0">
                    <a:solidFill>
                      <a:srgbClr val="FF9300"/>
                    </a:solidFill>
                  </a:rPr>
                  <a:t>LETROZOL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2,5 mg /d </a:t>
                </a:r>
              </a:p>
              <a:p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Se reserva su uso para </a:t>
                </a:r>
                <a:r>
                  <a:rPr lang="es-ES" b="1" dirty="0" err="1">
                    <a:solidFill>
                      <a:srgbClr val="FF0000"/>
                    </a:solidFill>
                  </a:rPr>
                  <a:t>pac</a:t>
                </a:r>
                <a:r>
                  <a:rPr lang="es-ES" b="1" dirty="0">
                    <a:solidFill>
                      <a:srgbClr val="FF0000"/>
                    </a:solidFill>
                  </a:rPr>
                  <a:t> REFRACTARIAS 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otros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TTOs</a:t>
                </a:r>
                <a:endParaRPr lang="es-E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Usado 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PROG.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ó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GnRH</a:t>
                </a:r>
                <a:endParaRPr lang="es-E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s-E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REGULA </a:t>
                </a:r>
                <a:r>
                  <a:rPr lang="es-E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formacion</a:t>
                </a:r>
                <a:r>
                  <a:rPr lang="es-E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de E local 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( tejido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endometriosico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)( ovario-cerebro-periférico)</a:t>
                </a:r>
              </a:p>
              <a:p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EFECTOS 2º: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Dismin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DMO.   Crecimiento quistes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folic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GnRH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o ACH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ó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NETA) </a:t>
                </a:r>
              </a:p>
              <a:p>
                <a:endParaRPr lang="es-E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Revision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sist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8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artic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. ---compara IA solo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ó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nor/>
                      </m:rPr>
                      <a:rPr lang="es-ES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s-ES" b="1" dirty="0">
                        <a:solidFill>
                          <a:srgbClr val="54A021">
                            <a:lumMod val="75000"/>
                          </a:srgbClr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s-ES" b="1" i="0" dirty="0" smtClean="0">
                        <a:solidFill>
                          <a:srgbClr val="54A021">
                            <a:lumMod val="75000"/>
                          </a:srgbClr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s-ES" b="1" dirty="0">
                        <a:solidFill>
                          <a:srgbClr val="54A021">
                            <a:lumMod val="75000"/>
                          </a:srgbClr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s-ES" b="1" dirty="0">
                        <a:solidFill>
                          <a:srgbClr val="54A021">
                            <a:lumMod val="75000"/>
                          </a:srgbClr>
                        </a:solidFill>
                      </a:rPr>
                      <m:t>Goserelin</m:t>
                    </m:r>
                    <m:r>
                      <m:rPr>
                        <m:nor/>
                      </m:rPr>
                      <a:rPr lang="es-ES" b="1" dirty="0">
                        <a:solidFill>
                          <a:srgbClr val="54A021">
                            <a:lumMod val="75000"/>
                          </a:srgb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s-ES" b="1" dirty="0">
                        <a:solidFill>
                          <a:srgbClr val="54A021">
                            <a:lumMod val="75000"/>
                          </a:srgbClr>
                        </a:solidFill>
                      </a:rPr>
                      <m:t>postcia</m:t>
                    </m:r>
                    <m:r>
                      <m:rPr>
                        <m:nor/>
                      </m:rPr>
                      <a:rPr lang="es-ES" b="1" dirty="0">
                        <a:solidFill>
                          <a:srgbClr val="54A021">
                            <a:lumMod val="75000"/>
                          </a:srgbClr>
                        </a:solidFill>
                      </a:rPr>
                      <m:t> 6 </m:t>
                    </m:r>
                    <m:r>
                      <m:rPr>
                        <m:nor/>
                      </m:rPr>
                      <a:rPr lang="es-ES" b="1" dirty="0">
                        <a:solidFill>
                          <a:srgbClr val="54A021">
                            <a:lumMod val="75000"/>
                          </a:srgbClr>
                        </a:solidFill>
                      </a:rPr>
                      <m:t>m</m:t>
                    </m:r>
                  </m:oMath>
                </a14:m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)-----mayor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dism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dolor en 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(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lim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, solo 1 trial rand)    </a:t>
                </a:r>
              </a:p>
              <a:p>
                <a:pPr lvl="1"/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Tto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mayor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tpo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de recurrencia hasta aparición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stmas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pPr lvl="1"/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Ambos similar calidad de vida y </a:t>
                </a:r>
                <a:r>
                  <a:rPr lang="es-E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dism</a:t>
                </a:r>
                <a:r>
                  <a:rPr lang="es-ES" b="1" dirty="0">
                    <a:solidFill>
                      <a:schemeClr val="accent2">
                        <a:lumMod val="75000"/>
                      </a:schemeClr>
                    </a:solidFill>
                  </a:rPr>
                  <a:t> DMO</a:t>
                </a:r>
              </a:p>
              <a:p>
                <a:pPr lvl="1"/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E2FFAD9-DB0C-6642-9EC8-304716ECE5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993" y="1398990"/>
                <a:ext cx="9335346" cy="4592147"/>
              </a:xfrm>
              <a:blipFill>
                <a:blip r:embed="rId3"/>
                <a:stretch>
                  <a:fillRect l="-196" t="-7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279" y="5780197"/>
            <a:ext cx="4106822" cy="7071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687" y="1256362"/>
            <a:ext cx="4029402" cy="10244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779" y="4161072"/>
            <a:ext cx="4357119" cy="16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31149" y="1404451"/>
                <a:ext cx="7561059" cy="3880773"/>
              </a:xfrm>
            </p:spPr>
            <p:txBody>
              <a:bodyPr/>
              <a:lstStyle/>
              <a:p>
                <a:pPr lvl="0">
                  <a:buClr>
                    <a:srgbClr val="90C226"/>
                  </a:buClr>
                </a:pP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Trial no </a:t>
                </a:r>
                <a:r>
                  <a:rPr lang="es-ES" sz="1400" b="1" dirty="0" err="1">
                    <a:solidFill>
                      <a:srgbClr val="54A021">
                        <a:lumMod val="75000"/>
                      </a:srgbClr>
                    </a:solidFill>
                  </a:rPr>
                  <a:t>randomizado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 --</a:t>
                </a:r>
                <a:r>
                  <a:rPr lang="es-ES" sz="1400" b="1" dirty="0">
                    <a:solidFill>
                      <a:srgbClr val="FF9300"/>
                    </a:solidFill>
                  </a:rPr>
                  <a:t>Letrozol</a:t>
                </a:r>
                <a:r>
                  <a:rPr lang="es-ES" sz="1400" b="1" dirty="0">
                    <a:solidFill>
                      <a:srgbClr val="FF93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b="1" i="1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sz="1400" b="1" dirty="0">
                    <a:solidFill>
                      <a:srgbClr val="FF9300"/>
                    </a:solidFill>
                  </a:rPr>
                  <a:t>NETA 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vs </a:t>
                </a:r>
                <a:r>
                  <a:rPr lang="es-ES" sz="1400" b="1" dirty="0">
                    <a:solidFill>
                      <a:srgbClr val="FF9300"/>
                    </a:solidFill>
                  </a:rPr>
                  <a:t>NETA sola </a:t>
                </a:r>
              </a:p>
              <a:p>
                <a:pPr marL="0" lvl="0" indent="0">
                  <a:buClr>
                    <a:srgbClr val="90C226"/>
                  </a:buClr>
                  <a:buNone/>
                </a:pP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	—mejor RTD (dolor </a:t>
                </a:r>
                <a:r>
                  <a:rPr lang="es-ES" sz="1400" b="1" dirty="0" err="1">
                    <a:solidFill>
                      <a:srgbClr val="54A021">
                        <a:lumMod val="75000"/>
                      </a:srgbClr>
                    </a:solidFill>
                  </a:rPr>
                  <a:t>tab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 R-V y </a:t>
                </a:r>
                <a:r>
                  <a:rPr lang="es-ES" sz="1400" b="1" dirty="0" err="1">
                    <a:solidFill>
                      <a:srgbClr val="54A021">
                        <a:lumMod val="75000"/>
                      </a:srgbClr>
                    </a:solidFill>
                  </a:rPr>
                  <a:t>dispareunia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 ) </a:t>
                </a:r>
                <a14:m>
                  <m:oMath xmlns:m="http://schemas.openxmlformats.org/officeDocument/2006/math">
                    <m:r>
                      <a:rPr lang="es-ES" sz="1400" b="1" i="1">
                        <a:solidFill>
                          <a:srgbClr val="54A021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  </a:t>
                </a:r>
              </a:p>
              <a:p>
                <a:pPr marL="0" lvl="0" indent="0">
                  <a:buClr>
                    <a:srgbClr val="90C226"/>
                  </a:buClr>
                  <a:buNone/>
                </a:pP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	- No mejor </a:t>
                </a:r>
                <a:r>
                  <a:rPr lang="es-ES" sz="1400" b="1" dirty="0" err="1">
                    <a:solidFill>
                      <a:srgbClr val="54A021">
                        <a:lumMod val="75000"/>
                      </a:srgbClr>
                    </a:solidFill>
                  </a:rPr>
                  <a:t>satisfacc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 o </a:t>
                </a:r>
                <a:r>
                  <a:rPr lang="es-ES" sz="1400" b="1" dirty="0" err="1">
                    <a:solidFill>
                      <a:srgbClr val="54A021">
                        <a:lumMod val="75000"/>
                      </a:srgbClr>
                    </a:solidFill>
                  </a:rPr>
                  <a:t>dismin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 recurrencia en </a:t>
                </a:r>
                <a14:m>
                  <m:oMath xmlns:m="http://schemas.openxmlformats.org/officeDocument/2006/math">
                    <m:r>
                      <a:rPr lang="es-ES" sz="1400" b="1" i="1">
                        <a:solidFill>
                          <a:srgbClr val="54A021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s-ES" sz="1400" b="1" i="1" smtClean="0">
                        <a:solidFill>
                          <a:srgbClr val="54A021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.  </a:t>
                </a:r>
              </a:p>
              <a:p>
                <a:pPr marL="0" lvl="0" indent="0">
                  <a:buClr>
                    <a:srgbClr val="90C226"/>
                  </a:buClr>
                  <a:buNone/>
                </a:pP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	- Mayores efectos 2º y mas caro </a:t>
                </a:r>
                <a14:m>
                  <m:oMath xmlns:m="http://schemas.openxmlformats.org/officeDocument/2006/math">
                    <m:r>
                      <a:rPr lang="es-ES" sz="1400" b="1" i="1">
                        <a:solidFill>
                          <a:srgbClr val="54A021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endParaRPr lang="es-ES" sz="1400" b="1" dirty="0">
                  <a:solidFill>
                    <a:srgbClr val="54A021">
                      <a:lumMod val="75000"/>
                    </a:srgbClr>
                  </a:solidFill>
                </a:endParaRPr>
              </a:p>
              <a:p>
                <a:pPr marL="0" lvl="0" indent="0">
                  <a:buClr>
                    <a:srgbClr val="90C226"/>
                  </a:buClr>
                  <a:buNone/>
                </a:pP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   </a:t>
                </a:r>
              </a:p>
              <a:p>
                <a:pPr lvl="0">
                  <a:buClr>
                    <a:srgbClr val="90C226"/>
                  </a:buClr>
                </a:pP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Trial </a:t>
                </a:r>
                <a:r>
                  <a:rPr lang="es-ES" sz="1400" b="1" dirty="0" err="1">
                    <a:solidFill>
                      <a:srgbClr val="54A021">
                        <a:lumMod val="75000"/>
                      </a:srgbClr>
                    </a:solidFill>
                  </a:rPr>
                  <a:t>randomizado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---  </a:t>
                </a:r>
                <a:r>
                  <a:rPr lang="es-ES" sz="1400" b="1" dirty="0" err="1">
                    <a:solidFill>
                      <a:srgbClr val="54A021">
                        <a:lumMod val="75000"/>
                      </a:srgbClr>
                    </a:solidFill>
                  </a:rPr>
                  <a:t>endom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 tabique. Comparan </a:t>
                </a:r>
                <a:r>
                  <a:rPr lang="es-ES" sz="1400" b="1" dirty="0">
                    <a:solidFill>
                      <a:srgbClr val="FF9300"/>
                    </a:solidFill>
                  </a:rPr>
                  <a:t>LTZ</a:t>
                </a:r>
                <a14:m>
                  <m:oMath xmlns:m="http://schemas.openxmlformats.org/officeDocument/2006/math">
                    <m:r>
                      <a:rPr lang="es-ES" sz="1400" b="1" i="1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sz="1400" b="1" dirty="0">
                    <a:solidFill>
                      <a:srgbClr val="FF9300"/>
                    </a:solidFill>
                  </a:rPr>
                  <a:t>NETA  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vs </a:t>
                </a:r>
                <a:r>
                  <a:rPr lang="es-ES" sz="1400" b="1" dirty="0">
                    <a:solidFill>
                      <a:srgbClr val="FF9300"/>
                    </a:solidFill>
                  </a:rPr>
                  <a:t>LTZ</a:t>
                </a:r>
                <a14:m>
                  <m:oMath xmlns:m="http://schemas.openxmlformats.org/officeDocument/2006/math">
                    <m:r>
                      <a:rPr lang="es-ES" sz="1400" b="1" i="1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sz="1400" b="1" dirty="0">
                    <a:solidFill>
                      <a:srgbClr val="FF9300"/>
                    </a:solidFill>
                  </a:rPr>
                  <a:t>Triptorelina</a:t>
                </a:r>
                <a:r>
                  <a:rPr lang="es-ES" sz="1400" b="1" dirty="0">
                    <a:solidFill>
                      <a:srgbClr val="54A021">
                        <a:lumMod val="75000"/>
                      </a:srgbClr>
                    </a:solidFill>
                  </a:rPr>
                  <a:t>.  </a:t>
                </a:r>
              </a:p>
              <a:p>
                <a:pPr lvl="1">
                  <a:buClr>
                    <a:srgbClr val="90C226"/>
                  </a:buClr>
                </a:pP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Similares RTD dolor </a:t>
                </a:r>
              </a:p>
              <a:p>
                <a:pPr lvl="1">
                  <a:buClr>
                    <a:srgbClr val="90C226"/>
                  </a:buClr>
                </a:pP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Mayor </a:t>
                </a:r>
                <a:r>
                  <a:rPr lang="es-ES" sz="1200" b="1" dirty="0" err="1">
                    <a:solidFill>
                      <a:srgbClr val="54A021">
                        <a:lumMod val="75000"/>
                      </a:srgbClr>
                    </a:solidFill>
                  </a:rPr>
                  <a:t>dismin</a:t>
                </a: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 </a:t>
                </a:r>
                <a:r>
                  <a:rPr lang="es-ES" sz="1200" b="1" dirty="0" err="1">
                    <a:solidFill>
                      <a:srgbClr val="54A021">
                        <a:lumMod val="75000"/>
                      </a:srgbClr>
                    </a:solidFill>
                  </a:rPr>
                  <a:t>nod</a:t>
                </a: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 </a:t>
                </a:r>
                <a:r>
                  <a:rPr lang="es-ES" sz="1200" b="1" dirty="0" err="1">
                    <a:solidFill>
                      <a:srgbClr val="54A021">
                        <a:lumMod val="75000"/>
                      </a:srgbClr>
                    </a:solidFill>
                  </a:rPr>
                  <a:t>endom</a:t>
                </a: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 en LTZ</a:t>
                </a:r>
                <a14:m>
                  <m:oMath xmlns:m="http://schemas.openxmlformats.org/officeDocument/2006/math">
                    <m:r>
                      <a:rPr lang="es-ES" sz="1200" b="1" i="1">
                        <a:solidFill>
                          <a:srgbClr val="54A021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Triptorelina</a:t>
                </a:r>
              </a:p>
              <a:p>
                <a:pPr lvl="1">
                  <a:buClr>
                    <a:srgbClr val="90C226"/>
                  </a:buClr>
                </a:pP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Mayor efectos 2º LTZ</a:t>
                </a:r>
                <a14:m>
                  <m:oMath xmlns:m="http://schemas.openxmlformats.org/officeDocument/2006/math">
                    <m:r>
                      <a:rPr lang="es-ES" sz="1200" b="1" i="1">
                        <a:solidFill>
                          <a:srgbClr val="54A021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S" sz="1200" b="1" dirty="0" err="1">
                    <a:solidFill>
                      <a:srgbClr val="54A021">
                        <a:lumMod val="75000"/>
                      </a:srgbClr>
                    </a:solidFill>
                  </a:rPr>
                  <a:t>Triptorelina</a:t>
                </a: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-----artralgias-</a:t>
                </a:r>
                <a:r>
                  <a:rPr lang="es-ES" sz="1200" b="1" dirty="0" err="1">
                    <a:solidFill>
                      <a:srgbClr val="54A021">
                        <a:lumMod val="75000"/>
                      </a:srgbClr>
                    </a:solidFill>
                  </a:rPr>
                  <a:t>dism</a:t>
                </a: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 libido-sofocos</a:t>
                </a:r>
              </a:p>
              <a:p>
                <a:pPr marL="457200" lvl="1" indent="0">
                  <a:buClr>
                    <a:srgbClr val="90C226"/>
                  </a:buClr>
                  <a:buNone/>
                </a:pP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-depresión-</a:t>
                </a:r>
                <a:r>
                  <a:rPr lang="es-ES" sz="1200" b="1" dirty="0" err="1">
                    <a:solidFill>
                      <a:srgbClr val="54A021">
                        <a:lumMod val="75000"/>
                      </a:srgbClr>
                    </a:solidFill>
                  </a:rPr>
                  <a:t>dism</a:t>
                </a:r>
                <a:r>
                  <a:rPr lang="es-ES" sz="1200" b="1" dirty="0">
                    <a:solidFill>
                      <a:srgbClr val="54A021">
                        <a:lumMod val="75000"/>
                      </a:srgbClr>
                    </a:solidFill>
                  </a:rPr>
                  <a:t> DMO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149" y="1404451"/>
                <a:ext cx="7561059" cy="3880773"/>
              </a:xfrm>
              <a:blipFill>
                <a:blip r:embed="rId3"/>
                <a:stretch>
                  <a:fillRect t="-3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352" y="1404451"/>
            <a:ext cx="4072807" cy="12925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65BCBDE-7089-5C4C-9B96-B319CCB7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157" y="442547"/>
            <a:ext cx="5319020" cy="630115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INHIBIDORES AROMATASA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208" y="2958486"/>
            <a:ext cx="3807054" cy="12504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531" y="4943003"/>
            <a:ext cx="4062155" cy="15623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763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CuadroTexto"/>
          <p:cNvSpPr txBox="1"/>
          <p:nvPr/>
        </p:nvSpPr>
        <p:spPr>
          <a:xfrm>
            <a:off x="2312214" y="1455983"/>
            <a:ext cx="1341698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 DESEO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GESTACIÓN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5440306" y="1464283"/>
            <a:ext cx="1707801" cy="692497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AHC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(ORAL, PARCHE O ANILLO) continuos</a:t>
            </a:r>
          </a:p>
        </p:txBody>
      </p:sp>
      <p:sp>
        <p:nvSpPr>
          <p:cNvPr id="9" name="9 CuadroTexto"/>
          <p:cNvSpPr txBox="1"/>
          <p:nvPr/>
        </p:nvSpPr>
        <p:spPr>
          <a:xfrm>
            <a:off x="86484" y="2342015"/>
            <a:ext cx="202990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LEVE/MODERADO</a:t>
            </a:r>
          </a:p>
        </p:txBody>
      </p:sp>
      <p:sp>
        <p:nvSpPr>
          <p:cNvPr id="10" name="11 CuadroTexto"/>
          <p:cNvSpPr txBox="1"/>
          <p:nvPr/>
        </p:nvSpPr>
        <p:spPr>
          <a:xfrm>
            <a:off x="2277247" y="3054559"/>
            <a:ext cx="1376665" cy="492443"/>
          </a:xfrm>
          <a:prstGeom prst="rect">
            <a:avLst/>
          </a:prstGeom>
          <a:solidFill>
            <a:srgbClr val="FFC000"/>
          </a:solidFill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DESEO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GESTACIÓN</a:t>
            </a:r>
          </a:p>
        </p:txBody>
      </p:sp>
      <p:sp>
        <p:nvSpPr>
          <p:cNvPr id="11" name="12 CuadroTexto"/>
          <p:cNvSpPr txBox="1"/>
          <p:nvPr/>
        </p:nvSpPr>
        <p:spPr>
          <a:xfrm>
            <a:off x="4618636" y="3068463"/>
            <a:ext cx="1180330" cy="49244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AINEs</a:t>
            </a: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 COX-2</a:t>
            </a:r>
          </a:p>
        </p:txBody>
      </p:sp>
      <p:sp>
        <p:nvSpPr>
          <p:cNvPr id="13" name="14 CuadroTexto"/>
          <p:cNvSpPr txBox="1"/>
          <p:nvPr/>
        </p:nvSpPr>
        <p:spPr>
          <a:xfrm>
            <a:off x="4058775" y="1517060"/>
            <a:ext cx="1150026" cy="49244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AINEs</a:t>
            </a: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TTO HORM</a:t>
            </a:r>
          </a:p>
        </p:txBody>
      </p:sp>
      <p:sp>
        <p:nvSpPr>
          <p:cNvPr id="14" name="16 CuadroTexto"/>
          <p:cNvSpPr txBox="1"/>
          <p:nvPr/>
        </p:nvSpPr>
        <p:spPr>
          <a:xfrm>
            <a:off x="5636888" y="4350269"/>
            <a:ext cx="3085482" cy="1492716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ANÁLOGOS </a:t>
            </a: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GnRH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Leuprolide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(SC; IM)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Triptorelina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(IM)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Nafarelina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nasal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Terapia “</a:t>
            </a: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add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back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” 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ESTRADIOL </a:t>
            </a: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TTS_oral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/PG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TIBOLONA</a:t>
            </a:r>
          </a:p>
        </p:txBody>
      </p:sp>
      <p:sp>
        <p:nvSpPr>
          <p:cNvPr id="15" name="17 CuadroTexto"/>
          <p:cNvSpPr txBox="1"/>
          <p:nvPr/>
        </p:nvSpPr>
        <p:spPr>
          <a:xfrm>
            <a:off x="9162200" y="4512769"/>
            <a:ext cx="2747424" cy="1092607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ANTAGONISTAS DE </a:t>
            </a: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GnRH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Elagolix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150mg </a:t>
            </a: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v.o.</a:t>
            </a: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Relugolix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(40 mg) + estradiol (1 mg)+acetato </a:t>
            </a: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noretisterona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0,5 mg (</a:t>
            </a: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Ryeco</a:t>
            </a:r>
            <a:r>
              <a:rPr kumimoji="0" lang="es-ES" sz="13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®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</p:txBody>
      </p:sp>
      <p:sp>
        <p:nvSpPr>
          <p:cNvPr id="16" name="18 CuadroTexto"/>
          <p:cNvSpPr txBox="1"/>
          <p:nvPr/>
        </p:nvSpPr>
        <p:spPr>
          <a:xfrm>
            <a:off x="8056096" y="6093160"/>
            <a:ext cx="2747424" cy="692497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INHIBIDORES AROMATASA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Anastrazol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</a:t>
            </a: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Arimidex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Letrozol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</a:t>
            </a:r>
          </a:p>
        </p:txBody>
      </p:sp>
      <p:sp>
        <p:nvSpPr>
          <p:cNvPr id="17" name="19 CuadroTexto"/>
          <p:cNvSpPr txBox="1"/>
          <p:nvPr/>
        </p:nvSpPr>
        <p:spPr>
          <a:xfrm>
            <a:off x="506977" y="5236044"/>
            <a:ext cx="11889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SEVERO</a:t>
            </a:r>
          </a:p>
        </p:txBody>
      </p:sp>
      <p:sp>
        <p:nvSpPr>
          <p:cNvPr id="18" name="20 CuadroTexto"/>
          <p:cNvSpPr txBox="1"/>
          <p:nvPr/>
        </p:nvSpPr>
        <p:spPr>
          <a:xfrm>
            <a:off x="4200290" y="5236044"/>
            <a:ext cx="1138283" cy="49244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AINEs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TTO HORM  </a:t>
            </a:r>
          </a:p>
        </p:txBody>
      </p:sp>
      <p:sp>
        <p:nvSpPr>
          <p:cNvPr id="19" name="21 CuadroTexto"/>
          <p:cNvSpPr txBox="1"/>
          <p:nvPr/>
        </p:nvSpPr>
        <p:spPr>
          <a:xfrm>
            <a:off x="2277247" y="5155562"/>
            <a:ext cx="1341698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 DESEO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GESTACIÓN</a:t>
            </a:r>
          </a:p>
        </p:txBody>
      </p:sp>
      <p:sp>
        <p:nvSpPr>
          <p:cNvPr id="20" name="15 CuadroTexto"/>
          <p:cNvSpPr txBox="1"/>
          <p:nvPr/>
        </p:nvSpPr>
        <p:spPr>
          <a:xfrm>
            <a:off x="7860057" y="670674"/>
            <a:ext cx="2796602" cy="2123658"/>
          </a:xfrm>
          <a:prstGeom prst="rect">
            <a:avLst/>
          </a:prstGeom>
          <a:noFill/>
          <a:ln w="381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 </a:t>
            </a:r>
            <a:r>
              <a:rPr kumimoji="0" lang="es-ES" sz="1200" b="1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 solo GESTÁGENOS </a:t>
            </a:r>
            <a:r>
              <a:rPr kumimoji="0" lang="es-ES" sz="1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AMPD (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Depo-Progevera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POP (DSG)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 </a:t>
            </a:r>
            <a:r>
              <a:rPr kumimoji="0" lang="es-ES" sz="1200" b="1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GESTÁGENOS NO </a:t>
            </a:r>
            <a:r>
              <a:rPr kumimoji="0" lang="es-ES" sz="1200" b="1" i="0" u="sng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ACs</a:t>
            </a:r>
            <a:endParaRPr kumimoji="0" lang="es-ES" sz="1200" b="1" i="0" u="sng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AMP oral (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Progevera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Noretindrona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Primolut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179388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Dienogest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Visannette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Dimetrio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 GESTRINONA: (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Nemestran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 IMPLANTE (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etonogestrel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es-ES" sz="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DIU-LNG (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Levonorgestrel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05918" y="297455"/>
            <a:ext cx="5242189" cy="58477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ORIENTACION TTO MÉDICO 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1322024" y="3723701"/>
            <a:ext cx="955223" cy="1244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882194" y="2787122"/>
            <a:ext cx="1234199" cy="482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763690" y="3130018"/>
            <a:ext cx="63897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</a:t>
            </a: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3814766" y="3300780"/>
            <a:ext cx="6140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987198" y="3314684"/>
            <a:ext cx="6140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763627" y="1763281"/>
            <a:ext cx="1352766" cy="419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H="1">
            <a:off x="7860057" y="3185854"/>
            <a:ext cx="1074444" cy="10026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7221467" y="1915580"/>
            <a:ext cx="565229" cy="328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9429808" y="3130018"/>
            <a:ext cx="581783" cy="1128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8934501" y="3206657"/>
            <a:ext cx="269927" cy="27229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1799635" y="5424016"/>
            <a:ext cx="418194" cy="140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3727364" y="5473370"/>
            <a:ext cx="459407" cy="8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60389B0D-4319-9A49-A171-55969366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58" y="961160"/>
            <a:ext cx="8455195" cy="46914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63869" y="931985"/>
            <a:ext cx="8255977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338754" y="870438"/>
            <a:ext cx="6173293" cy="58477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PASADO DE LA ENDOMETRIOSIS </a:t>
            </a:r>
          </a:p>
        </p:txBody>
      </p:sp>
    </p:spTree>
    <p:extLst>
      <p:ext uri="{BB962C8B-B14F-4D97-AF65-F5344CB8AC3E}">
        <p14:creationId xmlns:p14="http://schemas.microsoft.com/office/powerpoint/2010/main" val="9363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DEF716C7-4304-AD48-A6C8-C1F75B535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1" y="559965"/>
            <a:ext cx="5223664" cy="3277593"/>
          </a:xfrm>
          <a:prstGeom prst="rect">
            <a:avLst/>
          </a:prstGeom>
        </p:spPr>
      </p:pic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ADD3A855-2BE4-214D-A7D1-573BC4E72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546" y="511925"/>
            <a:ext cx="5223663" cy="3370825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152C87-FD82-CF48-90B1-E434D47F0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887" y="4043398"/>
            <a:ext cx="4238172" cy="284653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0C8649C-FC0E-294B-A0CE-43888607F446}"/>
              </a:ext>
            </a:extLst>
          </p:cNvPr>
          <p:cNvSpPr/>
          <p:nvPr/>
        </p:nvSpPr>
        <p:spPr>
          <a:xfrm>
            <a:off x="667791" y="286340"/>
            <a:ext cx="10856417" cy="988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PRESENTE Y FUTURO INMEDIATO PACIENTE CON ENDOMETRIOSIS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C84A68-618D-A646-99AB-5BB618AFDD82}"/>
              </a:ext>
            </a:extLst>
          </p:cNvPr>
          <p:cNvSpPr txBox="1"/>
          <p:nvPr/>
        </p:nvSpPr>
        <p:spPr>
          <a:xfrm>
            <a:off x="420914" y="4717143"/>
            <a:ext cx="4063999" cy="9233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Recomendable uso análogos </a:t>
            </a:r>
            <a:r>
              <a:rPr lang="es-ES" b="1" dirty="0" err="1">
                <a:solidFill>
                  <a:schemeClr val="accent1"/>
                </a:solidFill>
              </a:rPr>
              <a:t>GnRH</a:t>
            </a:r>
            <a:r>
              <a:rPr lang="es-ES" b="1" dirty="0">
                <a:solidFill>
                  <a:schemeClr val="accent1"/>
                </a:solidFill>
              </a:rPr>
              <a:t> durante 3-6 meses antes de realizar un FIV </a:t>
            </a:r>
          </a:p>
        </p:txBody>
      </p:sp>
    </p:spTree>
    <p:extLst>
      <p:ext uri="{BB962C8B-B14F-4D97-AF65-F5344CB8AC3E}">
        <p14:creationId xmlns:p14="http://schemas.microsoft.com/office/powerpoint/2010/main" val="26594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074420"/>
            <a:ext cx="5341257" cy="124587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highlight>
                  <a:srgbClr val="008000"/>
                </a:highlight>
              </a:rPr>
              <a:t>Indicaciones  </a:t>
            </a:r>
            <a:r>
              <a:rPr lang="es-ES" sz="3600" b="1" dirty="0" err="1">
                <a:highlight>
                  <a:srgbClr val="008000"/>
                </a:highlight>
              </a:rPr>
              <a:t>Tto</a:t>
            </a:r>
            <a:r>
              <a:rPr lang="es-ES" sz="3600" b="1" dirty="0">
                <a:highlight>
                  <a:srgbClr val="008000"/>
                </a:highlight>
              </a:rPr>
              <a:t> Médico</a:t>
            </a:r>
            <a:endParaRPr lang="es-ES" dirty="0">
              <a:highlight>
                <a:srgbClr val="008000"/>
              </a:highligh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7372" y="2932027"/>
            <a:ext cx="4963885" cy="3075257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es-ES" b="1" dirty="0">
                <a:solidFill>
                  <a:schemeClr val="tx1"/>
                </a:solidFill>
              </a:rPr>
              <a:t>-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Opción de primera línea para el dolor 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(si no deseo gestacional)</a:t>
            </a:r>
          </a:p>
          <a:p>
            <a:pPr algn="l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- Recidivas reales después de 1a cirugía correcta</a:t>
            </a:r>
          </a:p>
          <a:p>
            <a:pPr algn="l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- Tratamiento post-operatorio para disminuir recidivas 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(si no deseo gestacional)</a:t>
            </a:r>
          </a:p>
          <a:p>
            <a:pPr algn="l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Adenomiosis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 asociada</a:t>
            </a:r>
          </a:p>
          <a:p>
            <a:pPr algn="l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- Planificación adecuada de la primera cirugía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E23E38-62ED-864A-8ACC-9AC4F66AEB79}"/>
              </a:ext>
            </a:extLst>
          </p:cNvPr>
          <p:cNvSpPr txBox="1"/>
          <p:nvPr/>
        </p:nvSpPr>
        <p:spPr>
          <a:xfrm>
            <a:off x="377372" y="627956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M. LOPEZ-MENENDEZ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46C2E7-DF22-0341-B070-FA5BE81AF7AC}"/>
              </a:ext>
            </a:extLst>
          </p:cNvPr>
          <p:cNvSpPr txBox="1"/>
          <p:nvPr/>
        </p:nvSpPr>
        <p:spPr>
          <a:xfrm>
            <a:off x="8343946" y="6284945"/>
            <a:ext cx="339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TTO MEDICO ENDOMETRIOSIS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CAF2EE-685A-2547-A464-355517AF6554}"/>
              </a:ext>
            </a:extLst>
          </p:cNvPr>
          <p:cNvSpPr txBox="1"/>
          <p:nvPr/>
        </p:nvSpPr>
        <p:spPr>
          <a:xfrm>
            <a:off x="6167661" y="1122777"/>
            <a:ext cx="4834164" cy="120032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1"/>
                </a:solidFill>
                <a:highlight>
                  <a:srgbClr val="008000"/>
                </a:highlight>
              </a:rPr>
              <a:t>Indicaciones de </a:t>
            </a:r>
            <a:r>
              <a:rPr lang="es-ES" sz="3600" b="1" dirty="0" err="1">
                <a:solidFill>
                  <a:schemeClr val="accent1"/>
                </a:solidFill>
                <a:highlight>
                  <a:srgbClr val="008000"/>
                </a:highlight>
              </a:rPr>
              <a:t>Tto</a:t>
            </a:r>
            <a:r>
              <a:rPr lang="es-ES" sz="3600" b="1" dirty="0">
                <a:solidFill>
                  <a:schemeClr val="accent1"/>
                </a:solidFill>
                <a:highlight>
                  <a:srgbClr val="008000"/>
                </a:highlight>
              </a:rPr>
              <a:t> </a:t>
            </a:r>
            <a:r>
              <a:rPr lang="es-ES" sz="3600" b="1" dirty="0" err="1">
                <a:solidFill>
                  <a:schemeClr val="accent1"/>
                </a:solidFill>
                <a:highlight>
                  <a:srgbClr val="008000"/>
                </a:highlight>
              </a:rPr>
              <a:t>Qco</a:t>
            </a:r>
            <a:r>
              <a:rPr lang="es-ES" sz="3200" b="1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8000"/>
                </a:highlight>
              </a:rPr>
              <a:t>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E8668EE-2DAF-6843-A4CF-75A41682F754}"/>
              </a:ext>
            </a:extLst>
          </p:cNvPr>
          <p:cNvSpPr txBox="1"/>
          <p:nvPr/>
        </p:nvSpPr>
        <p:spPr>
          <a:xfrm>
            <a:off x="6118906" y="2954073"/>
            <a:ext cx="5482544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-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Nódulos profundos grandes e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infiltrantes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(si infiltración leve y asintomática ---conducta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expectante). Estenosis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ureteral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 / intestinal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- No control de los síntomas con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tto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. médico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- Diagnóstico no claro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- Deseo gestacional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6715" y="1110762"/>
            <a:ext cx="2287466" cy="13364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ENF PERITONEAL </a:t>
            </a:r>
            <a:r>
              <a:rPr lang="es-ES" b="1">
                <a:solidFill>
                  <a:schemeClr val="accent2">
                    <a:lumMod val="50000"/>
                  </a:schemeClr>
                </a:solidFill>
              </a:rPr>
              <a:t>Y ENDOMETRIOMAS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&lt; 3 CM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32943" y="1110762"/>
            <a:ext cx="2242038" cy="13364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ACH</a:t>
            </a:r>
          </a:p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GESTAGENOS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43905" y="1110762"/>
            <a:ext cx="2242038" cy="13364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ANALOGOS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GnRH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+ 	ADD BACK</a:t>
            </a:r>
          </a:p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	DANAZOL</a:t>
            </a:r>
          </a:p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	GESTRINONA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106508" y="1110762"/>
            <a:ext cx="2242038" cy="13364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ANTAGON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GnRH+ADD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BACK*</a:t>
            </a:r>
          </a:p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DANAZOL</a:t>
            </a:r>
          </a:p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I.A.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094786" y="2591808"/>
            <a:ext cx="2242038" cy="13364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I.A.</a:t>
            </a:r>
          </a:p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ANTAGON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GnRH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+ ADD BACK*</a:t>
            </a:r>
          </a:p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DANAZOL VAG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43905" y="2631831"/>
            <a:ext cx="2242038" cy="13364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ANALOGOS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GnRH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+ 	ADD BACK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793024" y="2631831"/>
            <a:ext cx="2242038" cy="13364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NETA</a:t>
            </a:r>
          </a:p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DIENOGEST</a:t>
            </a:r>
          </a:p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DIU-LNG</a:t>
            </a:r>
          </a:p>
          <a:p>
            <a:pPr algn="ctr"/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548462" y="4936326"/>
            <a:ext cx="2242038" cy="6242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DIU-LNG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548462" y="5782406"/>
            <a:ext cx="2242038" cy="6242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AMP-DEPOT</a:t>
            </a:r>
            <a:r>
              <a:rPr lang="es-ES" dirty="0"/>
              <a:t>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6715" y="2631831"/>
            <a:ext cx="2287466" cy="13364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ENDOMETRIOSIS TABIQUE RECTO-VAGINAL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68191" y="4976447"/>
            <a:ext cx="2264752" cy="5841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MULTIPARA CON DISMENORREA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68191" y="5822527"/>
            <a:ext cx="2417135" cy="5841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HISTERECTOMIZADAS</a:t>
            </a:r>
          </a:p>
        </p:txBody>
      </p:sp>
      <p:sp>
        <p:nvSpPr>
          <p:cNvPr id="19" name="Elipse 18"/>
          <p:cNvSpPr/>
          <p:nvPr/>
        </p:nvSpPr>
        <p:spPr>
          <a:xfrm>
            <a:off x="2838450" y="182263"/>
            <a:ext cx="2031023" cy="677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3329618" y="33610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1ª LINEA</a:t>
            </a:r>
          </a:p>
        </p:txBody>
      </p:sp>
      <p:sp>
        <p:nvSpPr>
          <p:cNvPr id="21" name="Elipse 20"/>
          <p:cNvSpPr/>
          <p:nvPr/>
        </p:nvSpPr>
        <p:spPr>
          <a:xfrm>
            <a:off x="5549412" y="182262"/>
            <a:ext cx="2031023" cy="677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8212015" y="182262"/>
            <a:ext cx="2031023" cy="677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5985143" y="33610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2ª LINEA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758383" y="342969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3ª LINEA</a:t>
            </a:r>
          </a:p>
        </p:txBody>
      </p:sp>
    </p:spTree>
    <p:extLst>
      <p:ext uri="{BB962C8B-B14F-4D97-AF65-F5344CB8AC3E}">
        <p14:creationId xmlns:p14="http://schemas.microsoft.com/office/powerpoint/2010/main" val="35068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3673" y="715108"/>
            <a:ext cx="3191282" cy="621324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/>
              <a:t>CONCLUSIONES</a:t>
            </a:r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El tratamiento de primera línea debe ser </a:t>
            </a:r>
            <a:r>
              <a:rPr lang="es-ES" b="1" i="1" dirty="0">
                <a:solidFill>
                  <a:srgbClr val="FF0000"/>
                </a:solidFill>
              </a:rPr>
              <a:t>medico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. La cirugía debe utilizarse solo cuando esté indicado</a:t>
            </a:r>
          </a:p>
          <a:p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Consenso para un tratamiento 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Precoz</a:t>
            </a:r>
            <a:endParaRPr lang="es-ES" b="1" i="1" dirty="0">
              <a:solidFill>
                <a:srgbClr val="FF0000"/>
              </a:solidFill>
              <a:latin typeface="+mj-lt"/>
            </a:endParaRPr>
          </a:p>
          <a:p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No existe un tratamiento </a:t>
            </a:r>
            <a:r>
              <a:rPr lang="es-ES" b="1" i="1" strike="sngStrike" dirty="0">
                <a:solidFill>
                  <a:srgbClr val="FF0000"/>
                </a:solidFill>
              </a:rPr>
              <a:t>ideal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 para la endometriosis</a:t>
            </a:r>
          </a:p>
          <a:p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No existe </a:t>
            </a:r>
            <a:r>
              <a:rPr lang="es-ES" b="1" i="1" strike="sngStrike" dirty="0">
                <a:solidFill>
                  <a:srgbClr val="FF0000"/>
                </a:solidFill>
              </a:rPr>
              <a:t>diferencia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 en efectividad entre los distintos preparados</a:t>
            </a:r>
          </a:p>
          <a:p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Probablemente el mejor  tratamiento es </a:t>
            </a:r>
            <a:r>
              <a:rPr lang="es-ES" b="1" i="1" dirty="0">
                <a:solidFill>
                  <a:srgbClr val="FF0000"/>
                </a:solidFill>
              </a:rPr>
              <a:t>continuo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 (dismenorrea y </a:t>
            </a:r>
            <a:r>
              <a:rPr lang="es-ES" b="1" i="1" dirty="0" err="1">
                <a:solidFill>
                  <a:schemeClr val="accent2">
                    <a:lumMod val="50000"/>
                  </a:schemeClr>
                </a:solidFill>
              </a:rPr>
              <a:t>dism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 recurrencia quistes </a:t>
            </a:r>
            <a:r>
              <a:rPr lang="es-ES" b="1" i="1" dirty="0" err="1">
                <a:solidFill>
                  <a:schemeClr val="accent2">
                    <a:lumMod val="50000"/>
                  </a:schemeClr>
                </a:solidFill>
              </a:rPr>
              <a:t>postcia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) ( similar a </a:t>
            </a:r>
            <a:r>
              <a:rPr lang="es-ES" b="1" i="1" dirty="0" err="1">
                <a:solidFill>
                  <a:schemeClr val="accent2">
                    <a:lumMod val="50000"/>
                  </a:schemeClr>
                </a:solidFill>
              </a:rPr>
              <a:t>Ciclicos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 para </a:t>
            </a:r>
            <a:r>
              <a:rPr lang="es-ES" b="1" i="1" dirty="0" err="1">
                <a:solidFill>
                  <a:schemeClr val="accent2">
                    <a:lumMod val="50000"/>
                  </a:schemeClr>
                </a:solidFill>
              </a:rPr>
              <a:t>dispareunia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 y DPC)</a:t>
            </a:r>
          </a:p>
          <a:p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valor de los tratamientos: beneficios/perjuicios/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endParaRPr lang="es-ES" sz="1800" b="1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AHC+Gestágenos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Efectivos/ Seguros/ Bien tolerados /Baratos</a:t>
            </a:r>
          </a:p>
          <a:p>
            <a:r>
              <a:rPr lang="es-ES" sz="1800" b="1" dirty="0">
                <a:solidFill>
                  <a:srgbClr val="FF93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AHC: 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1ª línea: Endometriosis  Bajo Riesgo y  de Riesgo Intermedio</a:t>
            </a:r>
          </a:p>
          <a:p>
            <a:r>
              <a:rPr lang="es-ES" sz="1800" b="1" dirty="0" err="1">
                <a:solidFill>
                  <a:srgbClr val="FF93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Gestágenos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Endometriosis de Alto Riesgo/ Contraindicaciones / Intolerancia</a:t>
            </a:r>
            <a:endParaRPr lang="es-ES" sz="1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s-E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59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08213" y="647401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64376" y="277248"/>
            <a:ext cx="3924994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</a:rPr>
              <a:t>INTRODUCCION</a:t>
            </a:r>
            <a:r>
              <a:rPr lang="es-ES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3455" y="1107038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Patología </a:t>
            </a:r>
            <a:r>
              <a:rPr lang="es-ES" b="1" dirty="0">
                <a:solidFill>
                  <a:srgbClr val="FF0000"/>
                </a:solidFill>
              </a:rPr>
              <a:t>Crónica</a:t>
            </a:r>
            <a:r>
              <a:rPr lang="es-ES" dirty="0"/>
              <a:t> de etiología </a:t>
            </a:r>
            <a:r>
              <a:rPr lang="es-ES" b="1" dirty="0">
                <a:solidFill>
                  <a:srgbClr val="FF0000"/>
                </a:solidFill>
              </a:rPr>
              <a:t>desconocida, 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estrógeno dependiente</a:t>
            </a:r>
          </a:p>
          <a:p>
            <a:r>
              <a:rPr lang="es-ES" dirty="0"/>
              <a:t>Presencia de tejido endometrial , activo, </a:t>
            </a:r>
            <a:r>
              <a:rPr lang="es-ES" b="1" dirty="0">
                <a:solidFill>
                  <a:srgbClr val="FF0000"/>
                </a:solidFill>
              </a:rPr>
              <a:t>fuera</a:t>
            </a:r>
            <a:r>
              <a:rPr lang="es-ES" dirty="0"/>
              <a:t> de la cavidad uterina , que induce una reacción </a:t>
            </a:r>
            <a:r>
              <a:rPr lang="es-ES" b="1" dirty="0">
                <a:solidFill>
                  <a:srgbClr val="FF0000"/>
                </a:solidFill>
              </a:rPr>
              <a:t>inflamatoria</a:t>
            </a:r>
            <a:r>
              <a:rPr lang="es-ES" dirty="0"/>
              <a:t> </a:t>
            </a:r>
            <a:r>
              <a:rPr lang="es-ES" b="1" dirty="0">
                <a:solidFill>
                  <a:srgbClr val="FF0000"/>
                </a:solidFill>
              </a:rPr>
              <a:t>crónica</a:t>
            </a:r>
            <a:r>
              <a:rPr lang="es-ES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DDAF8E-FD3E-1D4D-A712-EBA2A3BE02BB}"/>
              </a:ext>
            </a:extLst>
          </p:cNvPr>
          <p:cNvSpPr txBox="1"/>
          <p:nvPr/>
        </p:nvSpPr>
        <p:spPr>
          <a:xfrm>
            <a:off x="623455" y="2158946"/>
            <a:ext cx="8839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5-10 % mujeres edad reproductiva 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40-60% DPC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20-40%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pac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subfertiles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								Edad: 30-45 años </a:t>
            </a:r>
          </a:p>
        </p:txBody>
      </p:sp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43E72580-46C1-C945-8B09-3599FB30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45" y="3327291"/>
            <a:ext cx="5888181" cy="35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080" y="694754"/>
            <a:ext cx="5143174" cy="70924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Gracias por su atención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2215300"/>
            <a:ext cx="3458058" cy="8002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2283144"/>
            <a:ext cx="3334215" cy="9907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789" y="5372619"/>
            <a:ext cx="2543530" cy="11812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427" y="3712992"/>
            <a:ext cx="2162477" cy="12479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9665" y="5347358"/>
            <a:ext cx="3021990" cy="12317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9680" y="2257920"/>
            <a:ext cx="2570878" cy="14550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5668" y="3786010"/>
            <a:ext cx="2918214" cy="13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C79A88-AE84-B344-B856-80F7D014DA4C}"/>
              </a:ext>
            </a:extLst>
          </p:cNvPr>
          <p:cNvSpPr txBox="1"/>
          <p:nvPr/>
        </p:nvSpPr>
        <p:spPr>
          <a:xfrm>
            <a:off x="568036" y="1582340"/>
            <a:ext cx="7707284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err="1"/>
              <a:t>Dtco</a:t>
            </a:r>
            <a:r>
              <a:rPr lang="es-ES" dirty="0"/>
              <a:t> clínico difícil---    </a:t>
            </a:r>
            <a:r>
              <a:rPr lang="es-ES" b="1" dirty="0">
                <a:solidFill>
                  <a:srgbClr val="FF0000"/>
                </a:solidFill>
              </a:rPr>
              <a:t>DOLOR</a:t>
            </a:r>
            <a:r>
              <a:rPr lang="es-ES" dirty="0"/>
              <a:t>--------------15-30% </a:t>
            </a:r>
            <a:r>
              <a:rPr lang="es-ES" dirty="0" err="1"/>
              <a:t>asintomaticas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dirty="0"/>
              <a:t>DD : EPI-</a:t>
            </a:r>
            <a:r>
              <a:rPr lang="es-ES" dirty="0" err="1"/>
              <a:t>Sd</a:t>
            </a:r>
            <a:r>
              <a:rPr lang="es-ES" dirty="0"/>
              <a:t> INTESTINO IRRITABLE-ENF DIGESTIVAS Y GINECOLOGICAS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RETRASO</a:t>
            </a:r>
            <a:r>
              <a:rPr lang="es-ES" dirty="0"/>
              <a:t> al </a:t>
            </a:r>
            <a:r>
              <a:rPr lang="es-ES" dirty="0" err="1"/>
              <a:t>dtco</a:t>
            </a:r>
            <a:r>
              <a:rPr lang="es-ES" dirty="0"/>
              <a:t> de varios  años  </a:t>
            </a:r>
          </a:p>
          <a:p>
            <a:endParaRPr lang="es-ES" dirty="0"/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</a:rPr>
              <a:t>DOLOR  PELVICO  Cíclico</a:t>
            </a:r>
            <a:r>
              <a:rPr lang="es-ES" dirty="0"/>
              <a:t> ( </a:t>
            </a:r>
            <a:r>
              <a:rPr lang="es-ES" dirty="0" err="1"/>
              <a:t>dif</a:t>
            </a:r>
            <a:r>
              <a:rPr lang="es-ES" dirty="0"/>
              <a:t> patrones):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Dismenorrea severa 75% (progresiva y </a:t>
            </a:r>
            <a:r>
              <a:rPr lang="es-ES" dirty="0" err="1"/>
              <a:t>bilat</a:t>
            </a:r>
            <a:r>
              <a:rPr lang="es-ES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err="1"/>
              <a:t>Dispareunia</a:t>
            </a:r>
            <a:r>
              <a:rPr lang="es-ES" dirty="0"/>
              <a:t>  intensa (44%)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DPC (70%)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Dolor limitado ovulación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err="1"/>
              <a:t>Disquecia</a:t>
            </a:r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ESTERILIDAD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0BB72-E283-F548-849C-E3B8A3940AB8}"/>
              </a:ext>
            </a:extLst>
          </p:cNvPr>
          <p:cNvSpPr txBox="1"/>
          <p:nvPr/>
        </p:nvSpPr>
        <p:spPr>
          <a:xfrm>
            <a:off x="3131127" y="484909"/>
            <a:ext cx="2776722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</a:rPr>
              <a:t>DIAGNÓSTICO</a:t>
            </a:r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8F7500D7-742F-0A43-8D23-39D46314B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2416298"/>
            <a:ext cx="4162275" cy="29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71801" y="640080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114800" y="533401"/>
            <a:ext cx="3286477" cy="58477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</a:rPr>
              <a:t>GENERALIDADES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48001" y="1295400"/>
            <a:ext cx="48398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ENFERMEDAD CRONICA----TTO PROLONGADO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96923" y="1912288"/>
            <a:ext cx="50739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OBJETIVOS BASICOS DEL TTO: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SUPRIMIR SÍNTOMAS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RESTAURAR LA FERTILIDAD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ELIMINAR ENDOMETRIOSIS VISIBLE 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rgbClr val="FF0000"/>
                </a:solidFill>
              </a:rPr>
              <a:t>EVITAR LA PROGRESIÓN DE LA ENFERMEDAD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29000" y="5181600"/>
            <a:ext cx="5985356" cy="147732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NINGÚN TTO ÓPTIMO</a:t>
            </a:r>
          </a:p>
          <a:p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MAXIMIZAR  EL TTO MEDICO Y EVITAR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CiAS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 REPETIDAS </a:t>
            </a:r>
          </a:p>
          <a:p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TTO INDIVIDUALIZADO &amp; MULTIDISCIPLINAR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3560463" y="391417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334001" y="3666614"/>
            <a:ext cx="44278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ELECCIÓN: </a:t>
            </a:r>
          </a:p>
          <a:p>
            <a:endParaRPr lang="es-ES" sz="1400" b="1" dirty="0">
              <a:solidFill>
                <a:srgbClr val="002060"/>
              </a:solidFill>
            </a:endParaRPr>
          </a:p>
          <a:p>
            <a:pPr lvl="1"/>
            <a:r>
              <a:rPr lang="es-ES" sz="1400" b="1" dirty="0">
                <a:solidFill>
                  <a:srgbClr val="002060"/>
                </a:solidFill>
              </a:rPr>
              <a:t>SEGURIDAD: Criterios Médicos de Elegibilidad</a:t>
            </a:r>
          </a:p>
          <a:p>
            <a:pPr lvl="1"/>
            <a:r>
              <a:rPr lang="es-ES" sz="1400" b="1" dirty="0">
                <a:solidFill>
                  <a:srgbClr val="002060"/>
                </a:solidFill>
              </a:rPr>
              <a:t>TOLERANCIA: Efectos secundarios</a:t>
            </a:r>
          </a:p>
          <a:p>
            <a:pPr lvl="1"/>
            <a:r>
              <a:rPr lang="es-ES" sz="1400" b="1" dirty="0">
                <a:solidFill>
                  <a:srgbClr val="002060"/>
                </a:solidFill>
              </a:rPr>
              <a:t>COSTE</a:t>
            </a:r>
          </a:p>
          <a:p>
            <a:pPr lvl="1"/>
            <a:r>
              <a:rPr lang="es-ES" sz="1400" b="1" dirty="0">
                <a:solidFill>
                  <a:srgbClr val="002060"/>
                </a:solidFill>
              </a:rPr>
              <a:t>PREFERENCIA de la MUJER</a:t>
            </a:r>
          </a:p>
        </p:txBody>
      </p:sp>
    </p:spTree>
    <p:extLst>
      <p:ext uri="{BB962C8B-B14F-4D97-AF65-F5344CB8AC3E}">
        <p14:creationId xmlns:p14="http://schemas.microsoft.com/office/powerpoint/2010/main" val="1162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2458" y="376844"/>
            <a:ext cx="4668751" cy="637309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ARSENAL TERAPÉUTICO </a:t>
            </a:r>
          </a:p>
        </p:txBody>
      </p:sp>
      <p:sp>
        <p:nvSpPr>
          <p:cNvPr id="4" name="Elipse 3"/>
          <p:cNvSpPr/>
          <p:nvPr/>
        </p:nvSpPr>
        <p:spPr>
          <a:xfrm>
            <a:off x="415636" y="1609364"/>
            <a:ext cx="2310938" cy="1014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CONDUCTA EXPECTANTE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48987" y="3051254"/>
            <a:ext cx="3096644" cy="1303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TTO MEDICO </a:t>
            </a:r>
          </a:p>
        </p:txBody>
      </p:sp>
      <p:sp>
        <p:nvSpPr>
          <p:cNvPr id="6" name="Elipse 5"/>
          <p:cNvSpPr/>
          <p:nvPr/>
        </p:nvSpPr>
        <p:spPr>
          <a:xfrm>
            <a:off x="4027266" y="1553359"/>
            <a:ext cx="2310938" cy="1014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CIRUGIA</a:t>
            </a:r>
          </a:p>
        </p:txBody>
      </p:sp>
      <p:sp>
        <p:nvSpPr>
          <p:cNvPr id="7" name="Elipse 6"/>
          <p:cNvSpPr/>
          <p:nvPr/>
        </p:nvSpPr>
        <p:spPr>
          <a:xfrm>
            <a:off x="7638896" y="1553360"/>
            <a:ext cx="2310938" cy="1014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  </a:t>
            </a:r>
          </a:p>
        </p:txBody>
      </p:sp>
      <p:sp>
        <p:nvSpPr>
          <p:cNvPr id="10" name="Elipse 9"/>
          <p:cNvSpPr/>
          <p:nvPr/>
        </p:nvSpPr>
        <p:spPr>
          <a:xfrm>
            <a:off x="5746596" y="2848538"/>
            <a:ext cx="2776451" cy="1303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TTO NO MEDICO</a:t>
            </a:r>
          </a:p>
        </p:txBody>
      </p:sp>
      <p:sp>
        <p:nvSpPr>
          <p:cNvPr id="11" name="CuadroTexto 10"/>
          <p:cNvSpPr txBox="1"/>
          <p:nvPr/>
        </p:nvSpPr>
        <p:spPr>
          <a:xfrm flipH="1">
            <a:off x="1192125" y="5325918"/>
            <a:ext cx="208309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MEDICAMENTOS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746596" y="4910281"/>
            <a:ext cx="3472617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ACUPUNTURA </a:t>
            </a:r>
          </a:p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TERAPIAS FISICAS </a:t>
            </a:r>
          </a:p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ELECTROTERAPIA</a:t>
            </a:r>
          </a:p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INTERVENCION PSICOLOGICA </a:t>
            </a:r>
          </a:p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NUTRICION</a:t>
            </a:r>
          </a:p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MEDICINA TRADICIONAL CHINA </a:t>
            </a:r>
          </a:p>
        </p:txBody>
      </p:sp>
      <p:sp>
        <p:nvSpPr>
          <p:cNvPr id="13" name="Flecha abajo 12"/>
          <p:cNvSpPr/>
          <p:nvPr/>
        </p:nvSpPr>
        <p:spPr>
          <a:xfrm>
            <a:off x="1978429" y="4633421"/>
            <a:ext cx="598516" cy="553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6982691" y="4354361"/>
            <a:ext cx="847898" cy="433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3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CE663-E6CA-1A42-8550-7E7AA141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414" y="655320"/>
            <a:ext cx="4580466" cy="62484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</a:rPr>
              <a:t>DECISION TTO MEDICO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FDEBC8-D68B-AA44-859F-CE0F3203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74" y="2206309"/>
            <a:ext cx="4580466" cy="3200081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s-ES" b="1" dirty="0"/>
              <a:t>CONSENSUADO CON LA PACIENTE:</a:t>
            </a:r>
          </a:p>
          <a:p>
            <a:pPr lvl="1"/>
            <a:r>
              <a:rPr lang="es-ES" b="1" dirty="0"/>
              <a:t>SEVERIDAD DE LOS SINTOMAS</a:t>
            </a:r>
          </a:p>
          <a:p>
            <a:pPr lvl="1"/>
            <a:r>
              <a:rPr lang="es-ES" b="1" dirty="0"/>
              <a:t>PREFERENCIAS DEL PACIENTE</a:t>
            </a:r>
          </a:p>
          <a:p>
            <a:pPr lvl="1"/>
            <a:r>
              <a:rPr lang="es-ES" b="1" dirty="0"/>
              <a:t>EFECTOS COLATERALES</a:t>
            </a:r>
          </a:p>
          <a:p>
            <a:pPr lvl="1"/>
            <a:r>
              <a:rPr lang="es-ES" b="1" dirty="0"/>
              <a:t>EFICACIA DEL TTO</a:t>
            </a:r>
          </a:p>
          <a:p>
            <a:pPr lvl="1"/>
            <a:r>
              <a:rPr lang="es-ES" b="1" dirty="0"/>
              <a:t>NECESIDAD DE CONTRACEPCION</a:t>
            </a:r>
          </a:p>
          <a:p>
            <a:pPr lvl="1"/>
            <a:r>
              <a:rPr lang="es-ES" b="1" dirty="0"/>
              <a:t>COSTE</a:t>
            </a:r>
          </a:p>
          <a:p>
            <a:pPr lvl="1"/>
            <a:r>
              <a:rPr lang="es-ES" b="1" dirty="0"/>
              <a:t>DISPONIBILIDAD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02119E-E41A-6A47-81CC-2E3E7D81AD4E}"/>
              </a:ext>
            </a:extLst>
          </p:cNvPr>
          <p:cNvSpPr txBox="1"/>
          <p:nvPr/>
        </p:nvSpPr>
        <p:spPr>
          <a:xfrm>
            <a:off x="6195061" y="2366010"/>
            <a:ext cx="4057650" cy="276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  <a:t>TTO MEDICO </a:t>
            </a:r>
          </a:p>
          <a:p>
            <a:pPr>
              <a:lnSpc>
                <a:spcPct val="150000"/>
              </a:lnSpc>
            </a:pPr>
            <a:endParaRPr lang="es-ES" b="1" dirty="0"/>
          </a:p>
          <a:p>
            <a:pPr>
              <a:lnSpc>
                <a:spcPct val="150000"/>
              </a:lnSpc>
            </a:pPr>
            <a:r>
              <a:rPr lang="es-ES" b="1" dirty="0"/>
              <a:t>- NO MEJORA LA </a:t>
            </a:r>
            <a:r>
              <a:rPr lang="es-ES" b="1" strike="sngStrike" dirty="0">
                <a:solidFill>
                  <a:srgbClr val="FF0000"/>
                </a:solidFill>
              </a:rPr>
              <a:t>FERTILIDAD</a:t>
            </a:r>
          </a:p>
          <a:p>
            <a:pPr>
              <a:lnSpc>
                <a:spcPct val="150000"/>
              </a:lnSpc>
            </a:pPr>
            <a:r>
              <a:rPr lang="es-ES" b="1" dirty="0"/>
              <a:t>- NO </a:t>
            </a:r>
            <a:r>
              <a:rPr lang="es-ES" b="1" strike="sngStrike" dirty="0">
                <a:solidFill>
                  <a:srgbClr val="FF0000"/>
                </a:solidFill>
              </a:rPr>
              <a:t>REDUCE</a:t>
            </a:r>
            <a:r>
              <a:rPr lang="es-ES" b="1" dirty="0"/>
              <a:t> ENDOMETRIOMAS </a:t>
            </a:r>
          </a:p>
          <a:p>
            <a:pPr>
              <a:lnSpc>
                <a:spcPct val="150000"/>
              </a:lnSpc>
            </a:pPr>
            <a:r>
              <a:rPr lang="es-ES" b="1" dirty="0"/>
              <a:t>- NO TRATA </a:t>
            </a:r>
            <a:r>
              <a:rPr lang="es-ES" b="1" strike="sngStrike" dirty="0">
                <a:solidFill>
                  <a:srgbClr val="FF0000"/>
                </a:solidFill>
              </a:rPr>
              <a:t>COMPLICACIONES </a:t>
            </a:r>
            <a:r>
              <a:rPr lang="es-ES" b="1" dirty="0"/>
              <a:t>DE ENDOMETRIOSIS PROFUNDA</a:t>
            </a:r>
          </a:p>
        </p:txBody>
      </p:sp>
      <p:sp>
        <p:nvSpPr>
          <p:cNvPr id="6" name="Flecha curvada hacia abajo 5">
            <a:extLst>
              <a:ext uri="{FF2B5EF4-FFF2-40B4-BE49-F238E27FC236}">
                <a16:creationId xmlns:a16="http://schemas.microsoft.com/office/drawing/2014/main" id="{D267EBED-4DDF-4F43-95D3-4A5ABBD0CABF}"/>
              </a:ext>
            </a:extLst>
          </p:cNvPr>
          <p:cNvSpPr/>
          <p:nvPr/>
        </p:nvSpPr>
        <p:spPr>
          <a:xfrm rot="2226224">
            <a:off x="8470409" y="2544995"/>
            <a:ext cx="1351847" cy="6823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367F439-4527-D744-A7CE-BFC02DE170C0}"/>
              </a:ext>
            </a:extLst>
          </p:cNvPr>
          <p:cNvSpPr/>
          <p:nvPr/>
        </p:nvSpPr>
        <p:spPr>
          <a:xfrm>
            <a:off x="6096000" y="2366010"/>
            <a:ext cx="2305442" cy="845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1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71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200" b="1" dirty="0"/>
              <a:t>TTO MEDICO IDEAL PARA ENDOMETRIOSIS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6816" y="1577340"/>
            <a:ext cx="7261323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71801" y="640080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930226" y="1419908"/>
            <a:ext cx="4505484" cy="175629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Tratamientos de </a:t>
            </a:r>
            <a:r>
              <a:rPr lang="es-ES" sz="1800" b="1" dirty="0">
                <a:solidFill>
                  <a:srgbClr val="FF0000"/>
                </a:solidFill>
                <a:cs typeface="Arial" panose="020B0604020202020204" pitchFamily="34" charset="0"/>
              </a:rPr>
              <a:t>1º LINEA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	-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AINES: Tratamiento  cíclico</a:t>
            </a:r>
          </a:p>
          <a:p>
            <a:pPr marL="0" indent="0">
              <a:buNone/>
            </a:pP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	-AHC (AC hormonal combinada)</a:t>
            </a:r>
          </a:p>
          <a:p>
            <a:pPr marL="0" indent="0">
              <a:buNone/>
            </a:pP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	-Progestágenos (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ACs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o no)</a:t>
            </a:r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6604000" y="1354972"/>
            <a:ext cx="5210630" cy="179838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Tratamientos de </a:t>
            </a:r>
            <a:r>
              <a:rPr lang="es-ES" sz="1800" b="1" dirty="0">
                <a:solidFill>
                  <a:srgbClr val="FF0000"/>
                </a:solidFill>
                <a:cs typeface="Arial" panose="020B0604020202020204" pitchFamily="34" charset="0"/>
              </a:rPr>
              <a:t>2º LINEA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 si fracaso o CI de los de 1ª línea.	</a:t>
            </a:r>
            <a:endParaRPr lang="es-ES" sz="18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	- Agonistas 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GnRH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Terapia “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add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back”</a:t>
            </a:r>
          </a:p>
          <a:p>
            <a:pPr marL="0" indent="0">
              <a:buNone/>
            </a:pP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	- 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Danazol</a:t>
            </a:r>
            <a:endParaRPr lang="es-ES" sz="18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	- </a:t>
            </a:r>
            <a:r>
              <a:rPr lang="es-ES" sz="18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Gestrinona</a:t>
            </a:r>
            <a:endParaRPr lang="es-ES" sz="18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6" name="CuadroTexto 4"/>
          <p:cNvSpPr txBox="1"/>
          <p:nvPr/>
        </p:nvSpPr>
        <p:spPr>
          <a:xfrm>
            <a:off x="930226" y="3681794"/>
            <a:ext cx="4505485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cs typeface="Arial" panose="020B0604020202020204" pitchFamily="34" charset="0"/>
              </a:rPr>
              <a:t>NOVEDADES</a:t>
            </a:r>
            <a:r>
              <a:rPr lang="es-ES" sz="1400" b="1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cs typeface="Arial" panose="020B0604020202020204" pitchFamily="34" charset="0"/>
              </a:rPr>
              <a:t>	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Inhibidores de la Aromatasa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	Antagonistas de la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GnRH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	SPRM/SERM 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	Inhibidores de de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acetilasa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de 	histonas	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Inmunomoduladores</a:t>
            </a:r>
            <a:endParaRPr lang="es-ES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6934200" y="4320718"/>
            <a:ext cx="33865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cs typeface="Arial" panose="020B0604020202020204" pitchFamily="34" charset="0"/>
              </a:rPr>
              <a:t>EN DESARROLLO :</a:t>
            </a:r>
          </a:p>
          <a:p>
            <a:pPr>
              <a:lnSpc>
                <a:spcPct val="150000"/>
              </a:lnSpc>
            </a:pPr>
            <a:r>
              <a:rPr lang="es-ES" dirty="0">
                <a:cs typeface="Arial" panose="020B0604020202020204" pitchFamily="34" charset="0"/>
              </a:rPr>
              <a:t>	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PPAR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	Ag. Antiangiogénicos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	Melatonina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18668" y="211150"/>
            <a:ext cx="4825808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</a:rPr>
              <a:t>TRATAMIENTOS MEDICOS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D0887C1-888D-6646-B953-BCFC70745129}"/>
              </a:ext>
            </a:extLst>
          </p:cNvPr>
          <p:cNvSpPr/>
          <p:nvPr/>
        </p:nvSpPr>
        <p:spPr>
          <a:xfrm>
            <a:off x="536526" y="709603"/>
            <a:ext cx="5210630" cy="2736975"/>
          </a:xfrm>
          <a:prstGeom prst="ellipse">
            <a:avLst/>
          </a:prstGeom>
          <a:blipFill dpi="0" rotWithShape="1">
            <a:blip r:embed="rId3">
              <a:alphaModFix amt="46000"/>
            </a:blip>
            <a:srcRect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F92278C-A4F4-9847-ABD8-6E89736A8D88}"/>
              </a:ext>
            </a:extLst>
          </p:cNvPr>
          <p:cNvSpPr/>
          <p:nvPr/>
        </p:nvSpPr>
        <p:spPr>
          <a:xfrm>
            <a:off x="6096000" y="826532"/>
            <a:ext cx="6139069" cy="2491623"/>
          </a:xfrm>
          <a:prstGeom prst="ellipse">
            <a:avLst/>
          </a:prstGeom>
          <a:blipFill>
            <a:blip r:embed="rId3">
              <a:alphaModFix amt="46000"/>
            </a:blip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E22523E-8EEE-BF4A-8FBB-3D4D529388B7}"/>
              </a:ext>
            </a:extLst>
          </p:cNvPr>
          <p:cNvSpPr/>
          <p:nvPr/>
        </p:nvSpPr>
        <p:spPr>
          <a:xfrm>
            <a:off x="-238063" y="3579999"/>
            <a:ext cx="5559802" cy="3204410"/>
          </a:xfrm>
          <a:prstGeom prst="ellipse">
            <a:avLst/>
          </a:prstGeom>
          <a:blipFill>
            <a:blip r:embed="rId3">
              <a:alphaModFix amt="46000"/>
            </a:blip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0DC1062-BDD0-3F49-A18B-71EF8BB9F8DD}"/>
              </a:ext>
            </a:extLst>
          </p:cNvPr>
          <p:cNvSpPr/>
          <p:nvPr/>
        </p:nvSpPr>
        <p:spPr>
          <a:xfrm>
            <a:off x="6373650" y="4006736"/>
            <a:ext cx="3947128" cy="2098288"/>
          </a:xfrm>
          <a:prstGeom prst="ellipse">
            <a:avLst/>
          </a:prstGeom>
          <a:blipFill>
            <a:blip r:embed="rId3">
              <a:alphaModFix amt="46000"/>
            </a:blip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4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{13B03DC2-6786-934B-8A9D-24CBF5540008}tf10001060</Template>
  <TotalTime>28377</TotalTime>
  <Words>1905</Words>
  <Application>Microsoft Office PowerPoint</Application>
  <PresentationFormat>Panorámica</PresentationFormat>
  <Paragraphs>396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Times New Roman</vt:lpstr>
      <vt:lpstr>Trebuchet MS</vt:lpstr>
      <vt:lpstr>Wingdings</vt:lpstr>
      <vt:lpstr>Wingdings 3</vt:lpstr>
      <vt:lpstr>Faceta</vt:lpstr>
      <vt:lpstr>MANEJO DE LA PACIENTE CON ENDOMETRIOSIS SINTOMÁTICA</vt:lpstr>
      <vt:lpstr> </vt:lpstr>
      <vt:lpstr>Presentación de PowerPoint</vt:lpstr>
      <vt:lpstr>Presentación de PowerPoint</vt:lpstr>
      <vt:lpstr>Presentación de PowerPoint</vt:lpstr>
      <vt:lpstr>ARSENAL TERAPÉUTICO </vt:lpstr>
      <vt:lpstr>DECISION TTO MEDICO</vt:lpstr>
      <vt:lpstr>TTO MEDICO IDEAL PARA ENDOMETRIOSIS</vt:lpstr>
      <vt:lpstr>Presentación de PowerPoint</vt:lpstr>
      <vt:lpstr>TRATAMIENTOS hormonales ACTUALES ENDOMETRIOSIS </vt:lpstr>
      <vt:lpstr>ROL DE LOS ESTROGENOS NECESARIOS PARA LA PROGRESION </vt:lpstr>
      <vt:lpstr>AINES</vt:lpstr>
      <vt:lpstr>Anticonceptivos Combinados Hormonales</vt:lpstr>
      <vt:lpstr>PROGESTAGENOS </vt:lpstr>
      <vt:lpstr>Presentación de PowerPoint</vt:lpstr>
      <vt:lpstr>Presentación de PowerPoint</vt:lpstr>
      <vt:lpstr>ANALOGOS GnRH </vt:lpstr>
      <vt:lpstr>ANTAGONISTAS GnRH: ELAGOLIX -RELUGOLIX</vt:lpstr>
      <vt:lpstr>ELAGOLIX</vt:lpstr>
      <vt:lpstr>RELUGOLIX</vt:lpstr>
      <vt:lpstr>DANAZOL </vt:lpstr>
      <vt:lpstr>INHIBIDORES AROMATASA </vt:lpstr>
      <vt:lpstr>INHIBIDORES AROMATASA </vt:lpstr>
      <vt:lpstr>Presentación de PowerPoint</vt:lpstr>
      <vt:lpstr>Presentación de PowerPoint</vt:lpstr>
      <vt:lpstr>Presentación de PowerPoint</vt:lpstr>
      <vt:lpstr>Indicaciones  Tto Médico</vt:lpstr>
      <vt:lpstr>Presentación de PowerPoint</vt:lpstr>
      <vt:lpstr>CONCLUSIONES </vt:lpstr>
      <vt:lpstr>Gracias por su atención </vt:lpstr>
    </vt:vector>
  </TitlesOfParts>
  <Company>SACYL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Lopez-Menendez Arqueros, Maria</dc:creator>
  <cp:lastModifiedBy>salon</cp:lastModifiedBy>
  <cp:revision>77</cp:revision>
  <cp:lastPrinted>2023-10-19T12:24:08Z</cp:lastPrinted>
  <dcterms:created xsi:type="dcterms:W3CDTF">2023-09-13T09:39:02Z</dcterms:created>
  <dcterms:modified xsi:type="dcterms:W3CDTF">2023-10-21T10:22:05Z</dcterms:modified>
</cp:coreProperties>
</file>