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2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CE9"/>
    <a:srgbClr val="FCC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2"/>
    <p:restoredTop sz="95903"/>
  </p:normalViewPr>
  <p:slideViewPr>
    <p:cSldViewPr snapToGrid="0">
      <p:cViewPr varScale="1">
        <p:scale>
          <a:sx n="90" d="100"/>
          <a:sy n="90" d="100"/>
        </p:scale>
        <p:origin x="22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07F8C-4907-F12B-847D-707BBE297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872DEC-2A3A-DB5D-DB4F-27F7FCF28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6D6E63-0798-E5DA-48D3-9F57D76A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75FFE7-9D34-F242-7496-747C3AE1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C8BF76-AB95-4D06-4DBF-D0AEE212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751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2F23A-7C79-3532-3B6F-CE514F2CD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0DF4FB-DA52-1506-84C7-3D3E6C929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CD4F42-D0EC-1064-BB44-4010FB07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03AB02-BFCB-B4CD-C1DE-3DEB2808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E331B-D0D5-4A78-0FC3-085236B6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34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255BA-7D93-43A9-8733-6FD4F00C9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853CF8-3E1C-BE02-66C5-81C9C77BE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98CCFC-2ACA-A39A-22BA-633AE53C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61E8E8-46C0-DFB4-A93E-88AC285D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FD6AD8-01DA-275A-900B-E3F84074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105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BE2C95-A611-0221-5EA6-117476DB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1E6598-2B7B-B791-6EC3-6E2F4AA33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6ED16C-23A4-4E4C-B691-E4D60147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21F7FC-7558-0B2E-88C4-ED394F46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33B566-9A76-C69D-CF4A-AC9721448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12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9FE979-93BF-3293-F00E-B679E355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1B1335-4451-0A9A-607C-B73ED1A14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844C43-1671-AAAD-D08E-B6D4E6F64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ED6075-78F4-21B0-3C67-E0305D276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0B17BF-0362-897D-4C31-4BEAE07F6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0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E7D47-6759-A2BB-6F50-D266CF81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880C17-6379-6AB8-3111-A386E7FD6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430C04-301C-53E6-9270-E18B84AE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4D8265-B446-445E-E65F-70854EBB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56E558-1D3B-B3F6-81D6-52481CC6D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CE6E78-FB9A-1D44-E9A8-A9827C24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21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F4157-0F6B-ED7F-DD69-9194C0EB6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053706-08C3-692F-657F-53FB7ADB4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3038D1-D413-228B-DDB6-D1E4E4C45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DB3F2E-2492-4B84-D4FA-0BC401AAF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34CA6B2-67D1-38A8-C71A-38DF77B29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BCE259F-8D60-881F-C4D1-BBE46CB1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E63ED7-12ED-A312-AB6C-1F1B6A97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112F3B-F3D8-BC9D-136C-2916005C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71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FB27C-2326-8CFF-C294-64F0E3625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57CA402-FA14-D7FA-48AA-53762F44C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578EDC4-F23F-7D86-5989-812BF657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D9072A-29BB-5EF4-563B-23A00054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571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0EA704-EA14-9931-E974-9A34B15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C37EA4-B2F6-E74C-1DD3-5240FF77B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8E4AAD-C737-4FB4-9EAF-D03AEFBA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79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D5F6A9-B430-B246-8E46-018C5A48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6A7E92-9BBE-2532-0187-9DCF634EE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7D0BF5-D64E-6916-0921-C79DFAB1D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C1E60A-8E9B-EF00-928C-2150E272F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BF0EB1-7ABD-FF91-90DC-3586871D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E0D221-A78C-D33E-C3D1-6D6D0283E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836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18020D-7533-F878-D31F-3BBB96473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515278D-6456-E285-0802-633CB1FE66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B1B824-D1D3-9A2A-D71C-5BDD83B47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1FDF5C-B339-8D7A-9B21-ECFC915D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EC7D7F-AE32-43BC-CF8C-03C75FE0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5C37BC-74FB-BE04-F7D8-9726964C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696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465BA43-CF22-2FFC-CAED-CEB69942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BDB36C-805D-ABFC-F190-401C7D0F7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B6F82-A682-AF95-35C2-D862F721A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32FBB-FC54-954A-A293-7E3A447CEDE0}" type="datetimeFigureOut">
              <a:rPr lang="es-ES" smtClean="0"/>
              <a:t>18/10/23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EB0779-6192-B132-8708-ECF711C04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AB4480-CC0F-CF6A-E4F5-C06D634E9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8A379-4DE0-484B-B639-B442054C2A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86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5.wdp"/><Relationship Id="rId18" Type="http://schemas.microsoft.com/office/2007/relationships/hdphoto" Target="../media/hdphoto20.wdp"/><Relationship Id="rId3" Type="http://schemas.microsoft.com/office/2007/relationships/hdphoto" Target="../media/hdphoto5.wdp"/><Relationship Id="rId21" Type="http://schemas.microsoft.com/office/2007/relationships/hdphoto" Target="../media/hdphoto22.wdp"/><Relationship Id="rId7" Type="http://schemas.microsoft.com/office/2007/relationships/hdphoto" Target="../media/hdphoto9.wdp"/><Relationship Id="rId12" Type="http://schemas.microsoft.com/office/2007/relationships/hdphoto" Target="../media/hdphoto14.wdp"/><Relationship Id="rId17" Type="http://schemas.microsoft.com/office/2007/relationships/hdphoto" Target="../media/hdphoto19.wdp"/><Relationship Id="rId2" Type="http://schemas.openxmlformats.org/officeDocument/2006/relationships/image" Target="../media/image12.png"/><Relationship Id="rId16" Type="http://schemas.microsoft.com/office/2007/relationships/hdphoto" Target="../media/hdphoto18.wdp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3.wdp"/><Relationship Id="rId5" Type="http://schemas.microsoft.com/office/2007/relationships/hdphoto" Target="../media/hdphoto7.wdp"/><Relationship Id="rId15" Type="http://schemas.microsoft.com/office/2007/relationships/hdphoto" Target="../media/hdphoto17.wdp"/><Relationship Id="rId10" Type="http://schemas.microsoft.com/office/2007/relationships/hdphoto" Target="../media/hdphoto12.wdp"/><Relationship Id="rId19" Type="http://schemas.microsoft.com/office/2007/relationships/hdphoto" Target="../media/hdphoto21.wdp"/><Relationship Id="rId4" Type="http://schemas.microsoft.com/office/2007/relationships/hdphoto" Target="../media/hdphoto6.wdp"/><Relationship Id="rId9" Type="http://schemas.microsoft.com/office/2007/relationships/hdphoto" Target="../media/hdphoto11.wdp"/><Relationship Id="rId1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C6E7CEBD-C083-5FF4-6404-4CCBFDC65B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 l="-1126" r="7305"/>
          <a:stretch/>
        </p:blipFill>
        <p:spPr>
          <a:xfrm>
            <a:off x="-223653" y="0"/>
            <a:ext cx="12441382" cy="6982877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9CB42B57-70BF-5390-0A71-3543B30D8E7C}"/>
              </a:ext>
            </a:extLst>
          </p:cNvPr>
          <p:cNvSpPr/>
          <p:nvPr/>
        </p:nvSpPr>
        <p:spPr>
          <a:xfrm>
            <a:off x="-6462404" y="1710928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1F95F9-42B8-68CC-FCD1-BC0D5F2FA8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5557652"/>
            <a:ext cx="12217729" cy="1425225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E70FE7FD-906A-F542-3258-4A02B58017E0}"/>
              </a:ext>
            </a:extLst>
          </p:cNvPr>
          <p:cNvSpPr/>
          <p:nvPr/>
        </p:nvSpPr>
        <p:spPr>
          <a:xfrm>
            <a:off x="-6671520" y="2177654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0EACB6-A41F-DA5F-5BD5-8E501268C33F}"/>
              </a:ext>
            </a:extLst>
          </p:cNvPr>
          <p:cNvSpPr txBox="1"/>
          <p:nvPr/>
        </p:nvSpPr>
        <p:spPr>
          <a:xfrm>
            <a:off x="3476315" y="3436766"/>
            <a:ext cx="6097978" cy="861774"/>
          </a:xfrm>
          <a:prstGeom prst="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Atención integral ginecológica a la paciente con cáncer</a:t>
            </a:r>
          </a:p>
          <a:p>
            <a:pPr algn="ctr"/>
            <a:r>
              <a:rPr lang="es-ES_tradnl" sz="1600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preliminares de  los primeros seis meses de la Unidad de Atención Integral Ginecológica a la mujer con cáncer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7A8C4E9-BE88-0C6B-0540-68322739B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8" y="6122588"/>
            <a:ext cx="3724894" cy="61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26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908896" y="6419982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RESULTADOS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126D1A-86E5-63DD-9375-C0C30069070B}"/>
              </a:ext>
            </a:extLst>
          </p:cNvPr>
          <p:cNvSpPr txBox="1"/>
          <p:nvPr/>
        </p:nvSpPr>
        <p:spPr>
          <a:xfrm>
            <a:off x="908896" y="162683"/>
            <a:ext cx="461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DATOS PRIMERA CONSULTA: INTERVENCIONES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033B69B-A38F-55F2-4345-DB13B2A5687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18077" y="1028633"/>
            <a:ext cx="2526593" cy="15264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B050EC-1B49-179A-428B-31C94B61FF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18077" y="2616646"/>
            <a:ext cx="2526593" cy="186202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B92A79-D6DA-4459-4180-41267C3A72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20556" y="4623117"/>
            <a:ext cx="2524114" cy="173532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E9F43C6-2725-0999-D979-3B92CAC36040}"/>
              </a:ext>
            </a:extLst>
          </p:cNvPr>
          <p:cNvSpPr txBox="1"/>
          <p:nvPr/>
        </p:nvSpPr>
        <p:spPr>
          <a:xfrm>
            <a:off x="4936355" y="1176900"/>
            <a:ext cx="2505173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HIDRATANTES,</a:t>
            </a:r>
          </a:p>
          <a:p>
            <a:r>
              <a:rPr lang="es-ES" dirty="0"/>
              <a:t>LUBRICANTES</a:t>
            </a:r>
          </a:p>
          <a:p>
            <a:r>
              <a:rPr lang="es-ES" dirty="0"/>
              <a:t>ESTRÓGENOS LOCALES</a:t>
            </a:r>
          </a:p>
          <a:p>
            <a:r>
              <a:rPr lang="es-ES" dirty="0"/>
              <a:t>PRODUCTOS NATURALES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E4588D8-2446-213C-57E3-2BDE9485AAE2}"/>
              </a:ext>
            </a:extLst>
          </p:cNvPr>
          <p:cNvSpPr txBox="1"/>
          <p:nvPr/>
        </p:nvSpPr>
        <p:spPr>
          <a:xfrm>
            <a:off x="5007969" y="3022114"/>
            <a:ext cx="250517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VENLAFAXINA DUB</a:t>
            </a:r>
          </a:p>
          <a:p>
            <a:r>
              <a:rPr lang="es-ES" dirty="0"/>
              <a:t>PRODUCTOS NATURALES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395620-53B1-312E-8582-16E043AF0E87}"/>
              </a:ext>
            </a:extLst>
          </p:cNvPr>
          <p:cNvSpPr txBox="1"/>
          <p:nvPr/>
        </p:nvSpPr>
        <p:spPr>
          <a:xfrm>
            <a:off x="4936355" y="4782172"/>
            <a:ext cx="300338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INTERVENCIONES BÁSICAS</a:t>
            </a:r>
          </a:p>
          <a:p>
            <a:r>
              <a:rPr lang="es-ES" dirty="0"/>
              <a:t>FOCALIZACIÓN SENSORIAL </a:t>
            </a:r>
          </a:p>
          <a:p>
            <a:r>
              <a:rPr lang="es-ES" dirty="0"/>
              <a:t>MEJORA DE LA DISPAREUNIA*</a:t>
            </a:r>
          </a:p>
          <a:p>
            <a:r>
              <a:rPr lang="es-ES" dirty="0"/>
              <a:t>USO DE DILATADORES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AFB4F38-59D1-933A-C60B-D2D117B5FB1D}"/>
              </a:ext>
            </a:extLst>
          </p:cNvPr>
          <p:cNvSpPr txBox="1"/>
          <p:nvPr/>
        </p:nvSpPr>
        <p:spPr>
          <a:xfrm>
            <a:off x="7441528" y="5797835"/>
            <a:ext cx="2233753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No somos sexólogas *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90D350B-D787-5169-7A87-63E70AE2E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200" y="1574800"/>
            <a:ext cx="6451600" cy="370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171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908896" y="6419982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RESULTADOS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126D1A-86E5-63DD-9375-C0C30069070B}"/>
              </a:ext>
            </a:extLst>
          </p:cNvPr>
          <p:cNvSpPr txBox="1"/>
          <p:nvPr/>
        </p:nvSpPr>
        <p:spPr>
          <a:xfrm>
            <a:off x="908896" y="162683"/>
            <a:ext cx="213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QUÉ CONSEGUIMOS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4266548-5687-D945-4B1C-A834A6B12BC1}"/>
              </a:ext>
            </a:extLst>
          </p:cNvPr>
          <p:cNvSpPr/>
          <p:nvPr/>
        </p:nvSpPr>
        <p:spPr>
          <a:xfrm>
            <a:off x="3584570" y="3342350"/>
            <a:ext cx="3252431" cy="2987895"/>
          </a:xfrm>
          <a:prstGeom prst="ellipse">
            <a:avLst/>
          </a:prstGeom>
          <a:solidFill>
            <a:srgbClr val="FBDC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Escala cervantes 1 </a:t>
            </a: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rev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(3m):</a:t>
            </a:r>
          </a:p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50 % mejoran </a:t>
            </a:r>
          </a:p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(3 puntos)</a:t>
            </a:r>
            <a:endParaRPr lang="es-ES" sz="9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B270E9E-E2A5-9B01-935D-2F473D725F6F}"/>
              </a:ext>
            </a:extLst>
          </p:cNvPr>
          <p:cNvSpPr/>
          <p:nvPr/>
        </p:nvSpPr>
        <p:spPr>
          <a:xfrm>
            <a:off x="2961486" y="824834"/>
            <a:ext cx="3252431" cy="2987895"/>
          </a:xfrm>
          <a:prstGeom prst="ellipse">
            <a:avLst/>
          </a:prstGeom>
          <a:solidFill>
            <a:srgbClr val="FF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Minimental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sex: mejoría </a:t>
            </a:r>
            <a:r>
              <a:rPr lang="es-ES" sz="2400" b="1" u="sng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cinco puntos 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3M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E513DC1-64F3-1A90-BF30-63B56DB6C17A}"/>
              </a:ext>
            </a:extLst>
          </p:cNvPr>
          <p:cNvSpPr/>
          <p:nvPr/>
        </p:nvSpPr>
        <p:spPr>
          <a:xfrm>
            <a:off x="8939569" y="824834"/>
            <a:ext cx="3252431" cy="2987895"/>
          </a:xfrm>
          <a:prstGeom prst="ellipse">
            <a:avLst/>
          </a:prstGeom>
          <a:solidFill>
            <a:srgbClr val="FEC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Necesarios tratamientos avanzados: láser, hialurónico..</a:t>
            </a:r>
            <a:endParaRPr lang="es-ES" sz="1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09B3B2F-BC2A-8974-2769-C8BCE2C4ABA0}"/>
              </a:ext>
            </a:extLst>
          </p:cNvPr>
          <p:cNvSpPr/>
          <p:nvPr/>
        </p:nvSpPr>
        <p:spPr>
          <a:xfrm>
            <a:off x="6055445" y="1117653"/>
            <a:ext cx="3252431" cy="298789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 deterioro de función en pacientes  tratadas desde inicio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..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0E9C83A-1042-B7E8-6F9E-C18F0FFC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4464">
            <a:off x="1716784" y="657592"/>
            <a:ext cx="1778744" cy="249571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A39DA68-D252-961F-D6E2-C5A03E75D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15937">
            <a:off x="2000393" y="3994260"/>
            <a:ext cx="1680470" cy="2289336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04B7EFF9-1A3E-B77E-6237-A51E14EC4584}"/>
              </a:ext>
            </a:extLst>
          </p:cNvPr>
          <p:cNvSpPr/>
          <p:nvPr/>
        </p:nvSpPr>
        <p:spPr>
          <a:xfrm rot="421790">
            <a:off x="7604299" y="3312054"/>
            <a:ext cx="3252431" cy="29878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Problema en la constancia de los tratamientos y precios de cremas y fisioterapia</a:t>
            </a:r>
            <a:endParaRPr lang="es-ES" sz="1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547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908896" y="6419982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RESULTADOS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126D1A-86E5-63DD-9375-C0C30069070B}"/>
              </a:ext>
            </a:extLst>
          </p:cNvPr>
          <p:cNvSpPr txBox="1"/>
          <p:nvPr/>
        </p:nvSpPr>
        <p:spPr>
          <a:xfrm>
            <a:off x="908896" y="162683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CENTRALIZACIÓN DE PRESERVACIONES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7A2B01-806D-187E-A679-373FB5E3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37000"/>
          </a:blip>
          <a:stretch>
            <a:fillRect/>
          </a:stretch>
        </p:blipFill>
        <p:spPr>
          <a:xfrm>
            <a:off x="1277824" y="1567685"/>
            <a:ext cx="10341525" cy="3722630"/>
          </a:xfrm>
          <a:prstGeom prst="ellipse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545F81D-0F3F-E650-C4E6-3BAF1E52F52B}"/>
              </a:ext>
            </a:extLst>
          </p:cNvPr>
          <p:cNvSpPr txBox="1"/>
          <p:nvPr/>
        </p:nvSpPr>
        <p:spPr>
          <a:xfrm>
            <a:off x="3855413" y="2019619"/>
            <a:ext cx="617441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8  </a:t>
            </a:r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Informaciones</a:t>
            </a:r>
            <a:endParaRPr lang="es-E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5  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preservación S Pública  </a:t>
            </a:r>
            <a:r>
              <a:rPr lang="es-ES" sz="2400" dirty="0">
                <a:solidFill>
                  <a:schemeClr val="accent1">
                    <a:lumMod val="50000"/>
                  </a:schemeClr>
                </a:solidFill>
              </a:rPr>
              <a:t>(5 ovocitos)</a:t>
            </a:r>
          </a:p>
          <a:p>
            <a:r>
              <a:rPr lang="es-ES" sz="36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s-ES" sz="3600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s-ES" sz="2800" dirty="0">
                <a:solidFill>
                  <a:schemeClr val="accent1">
                    <a:lumMod val="50000"/>
                  </a:schemeClr>
                </a:solidFill>
              </a:rPr>
              <a:t>preservación S Privada</a:t>
            </a:r>
            <a:endParaRPr lang="es-ES" sz="3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068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D96E11-0FED-78FB-AB58-FD0CA0DE3A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837" y="-1"/>
            <a:ext cx="12192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908896" y="6419982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CONCLUSIONES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EE6379-C34B-7F0E-F369-9BC9E4715A50}"/>
              </a:ext>
            </a:extLst>
          </p:cNvPr>
          <p:cNvSpPr txBox="1"/>
          <p:nvPr/>
        </p:nvSpPr>
        <p:spPr>
          <a:xfrm>
            <a:off x="1508522" y="815049"/>
            <a:ext cx="91749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 se puede medir actualmente el éxito en los tratamientos del cáncer solo como supervivencia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580B98-C65C-3CFE-20E4-681665FEF28E}"/>
              </a:ext>
            </a:extLst>
          </p:cNvPr>
          <p:cNvSpPr txBox="1"/>
          <p:nvPr/>
        </p:nvSpPr>
        <p:spPr>
          <a:xfrm>
            <a:off x="1508522" y="1691850"/>
            <a:ext cx="917495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ES_tradnl" dirty="0"/>
              <a:t>-Es necesaria una consulta integrativa donde se aborden  todos los aspectos que integran la calidad de vida y la salud sexual </a:t>
            </a:r>
            <a:r>
              <a:rPr lang="es-ES_tradnl"/>
              <a:t>y reproductiva</a:t>
            </a:r>
            <a:r>
              <a:rPr lang="es-ES_tradnl" dirty="0"/>
              <a:t>.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B8E816-BAD0-7257-6EAF-AE657A7E2133}"/>
              </a:ext>
            </a:extLst>
          </p:cNvPr>
          <p:cNvSpPr txBox="1"/>
          <p:nvPr/>
        </p:nvSpPr>
        <p:spPr>
          <a:xfrm>
            <a:off x="1508522" y="2820764"/>
            <a:ext cx="917495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ES_tradnl" dirty="0"/>
              <a:t>-Dentro de la calidad de vida la esfera que ocupa los síntomas genitourinarios y la sexualidad es básica.</a:t>
            </a:r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A3085F-4C10-979E-B482-5EB39ACDF116}"/>
              </a:ext>
            </a:extLst>
          </p:cNvPr>
          <p:cNvSpPr txBox="1"/>
          <p:nvPr/>
        </p:nvSpPr>
        <p:spPr>
          <a:xfrm>
            <a:off x="1508522" y="4143476"/>
            <a:ext cx="917495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s-ES_tradnl" dirty="0"/>
              <a:t>-Las  intervenciones básicas sin el uso de productos de infiltración o láser se muestra insuficiente para el abordaje de la atrofia.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3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854964-E2B6-F020-3BFF-F8FDF0FCDA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</a:blip>
          <a:stretch>
            <a:fillRect/>
          </a:stretch>
        </p:blipFill>
        <p:spPr>
          <a:xfrm>
            <a:off x="0" y="0"/>
            <a:ext cx="12192000" cy="6806949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976840" y="5923764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HACIA DÓNDE VAMOS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23C024-C0B9-22B4-EFB6-81196B5B9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90" y="437691"/>
            <a:ext cx="4054681" cy="3365500"/>
          </a:xfrm>
          <a:prstGeom prst="ellipse">
            <a:avLst/>
          </a:prstGeom>
          <a:effectLst>
            <a:outerShdw blurRad="496292" dist="50800" dir="540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85F3329-2111-C108-6A21-DDC7B2274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312" y="437691"/>
            <a:ext cx="3213100" cy="2781300"/>
          </a:xfrm>
          <a:prstGeom prst="ellipse">
            <a:avLst/>
          </a:prstGeom>
          <a:effectLst>
            <a:outerShdw blurRad="481111" dist="895548" dir="10740000" sx="57000" sy="5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80A40D-AF27-0549-AB24-302F1F880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312" y="2854856"/>
            <a:ext cx="3408072" cy="2781300"/>
          </a:xfrm>
          <a:prstGeom prst="ellipse">
            <a:avLst/>
          </a:prstGeom>
          <a:effectLst>
            <a:outerShdw blurRad="481111" dist="895548" dir="10740000" sx="57000" sy="57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0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8A22D-54B6-2B12-EF99-A90A30C4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45877E-7B1B-75B7-A315-B2C3B8370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A34F20-6054-41BA-2686-8E4594D5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5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D6ECCB4-EBEB-1E32-7008-F2CFAF2FFE78}"/>
              </a:ext>
            </a:extLst>
          </p:cNvPr>
          <p:cNvSpPr txBox="1"/>
          <p:nvPr/>
        </p:nvSpPr>
        <p:spPr>
          <a:xfrm>
            <a:off x="5257800" y="4897726"/>
            <a:ext cx="5256584" cy="1846659"/>
          </a:xfrm>
          <a:prstGeom prst="rect">
            <a:avLst/>
          </a:prstGeom>
          <a:solidFill>
            <a:schemeClr val="accent5">
              <a:lumMod val="20000"/>
              <a:lumOff val="80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>
                <a:solidFill>
                  <a:schemeClr val="accent1">
                    <a:lumMod val="50000"/>
                  </a:schemeClr>
                </a:solidFill>
              </a:rPr>
              <a:t>María José </a:t>
            </a:r>
            <a:r>
              <a:rPr lang="es-ES" sz="1600" i="1" dirty="0" err="1">
                <a:solidFill>
                  <a:schemeClr val="accent1">
                    <a:lumMod val="50000"/>
                  </a:schemeClr>
                </a:solidFill>
              </a:rPr>
              <a:t>Doyague</a:t>
            </a:r>
            <a:endParaRPr lang="es-ES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ES" sz="1600" i="1" dirty="0">
                <a:solidFill>
                  <a:schemeClr val="accent1">
                    <a:lumMod val="50000"/>
                  </a:schemeClr>
                </a:solidFill>
              </a:rPr>
              <a:t>Tatiana Costas</a:t>
            </a:r>
          </a:p>
          <a:p>
            <a:pPr algn="ctr"/>
            <a:r>
              <a:rPr lang="es-ES" sz="1600" i="1" dirty="0">
                <a:solidFill>
                  <a:schemeClr val="accent1">
                    <a:lumMod val="50000"/>
                  </a:schemeClr>
                </a:solidFill>
              </a:rPr>
              <a:t>María de Marino</a:t>
            </a:r>
          </a:p>
          <a:p>
            <a:pPr algn="ctr"/>
            <a:r>
              <a:rPr lang="es-ES" sz="1600" i="1" dirty="0">
                <a:solidFill>
                  <a:schemeClr val="accent1">
                    <a:lumMod val="50000"/>
                  </a:schemeClr>
                </a:solidFill>
              </a:rPr>
              <a:t>María Martín</a:t>
            </a:r>
          </a:p>
          <a:p>
            <a:pPr algn="ctr"/>
            <a:r>
              <a:rPr lang="es-ES" sz="1600" i="1" dirty="0">
                <a:solidFill>
                  <a:schemeClr val="accent1">
                    <a:lumMod val="50000"/>
                  </a:schemeClr>
                </a:solidFill>
              </a:rPr>
              <a:t>María Cabrero</a:t>
            </a:r>
          </a:p>
          <a:p>
            <a:pPr algn="ctr"/>
            <a:endParaRPr lang="es-ES" sz="16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ES" sz="1600" i="1" dirty="0" err="1">
                <a:solidFill>
                  <a:schemeClr val="accent1">
                    <a:lumMod val="50000"/>
                  </a:schemeClr>
                </a:solidFill>
              </a:rPr>
              <a:t>tcostas@saluldcastillayleon.es</a:t>
            </a:r>
            <a:endParaRPr lang="es-ES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FAC843D-8C65-19E3-3974-14A50E865AA0}"/>
              </a:ext>
            </a:extLst>
          </p:cNvPr>
          <p:cNvSpPr txBox="1"/>
          <p:nvPr/>
        </p:nvSpPr>
        <p:spPr>
          <a:xfrm>
            <a:off x="5631109" y="3761541"/>
            <a:ext cx="4770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i="1" dirty="0">
                <a:solidFill>
                  <a:schemeClr val="bg2"/>
                </a:solidFill>
                <a:latin typeface="Bell MT" panose="02020503060305020303" pitchFamily="18" charset="77"/>
              </a:rPr>
              <a:t>¡</a:t>
            </a:r>
            <a:r>
              <a:rPr lang="es-ES" sz="8000" i="1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77"/>
              </a:rPr>
              <a:t>Gracias!</a:t>
            </a:r>
            <a:endParaRPr lang="es-ES" sz="6600" i="1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9023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8636E9B-8C6A-0B7D-F949-90FF60AB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1" b="98427" l="1738" r="97867">
                        <a14:foregroundMark x1="23618" y1="18706" x2="15561" y2="21329"/>
                        <a14:foregroundMark x1="15561" y1="21329" x2="10348" y2="31119"/>
                        <a14:foregroundMark x1="10348" y1="31119" x2="6951" y2="43357"/>
                        <a14:foregroundMark x1="6951" y1="43357" x2="11927" y2="72378"/>
                        <a14:foregroundMark x1="11927" y1="72378" x2="17062" y2="83217"/>
                        <a14:foregroundMark x1="17062" y1="83217" x2="24566" y2="86538"/>
                        <a14:foregroundMark x1="24566" y1="86538" x2="29068" y2="70280"/>
                        <a14:foregroundMark x1="29068" y1="70280" x2="26698" y2="49126"/>
                        <a14:foregroundMark x1="1738" y1="13811" x2="1896" y2="88986"/>
                        <a14:foregroundMark x1="2449" y1="98427" x2="17457" y2="98776"/>
                        <a14:foregroundMark x1="17457" y1="98776" x2="28752" y2="94406"/>
                        <a14:foregroundMark x1="91627" y1="43007" x2="92417" y2="74476"/>
                        <a14:foregroundMark x1="92417" y1="74476" x2="93997" y2="79720"/>
                        <a14:foregroundMark x1="97867" y1="90734" x2="92417" y2="79371"/>
                        <a14:foregroundMark x1="92417" y1="79371" x2="88942" y2="66259"/>
                        <a14:foregroundMark x1="88942" y1="66259" x2="87362" y2="508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0739">
            <a:off x="201340" y="3428999"/>
            <a:ext cx="7267901" cy="3283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6920EBB-4C62-2C78-1412-F7D3FB79C65C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746A73C-B438-98E7-17F7-048465084115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51DA747-11D7-BC72-B0A6-B1068655977E}"/>
              </a:ext>
            </a:extLst>
          </p:cNvPr>
          <p:cNvSpPr txBox="1"/>
          <p:nvPr/>
        </p:nvSpPr>
        <p:spPr>
          <a:xfrm>
            <a:off x="2471355" y="3172423"/>
            <a:ext cx="174823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</a:rPr>
              <a:t>Curar el cáncer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D0A89AA-94C5-D78E-F18D-2F3A68B11048}"/>
              </a:ext>
            </a:extLst>
          </p:cNvPr>
          <p:cNvSpPr txBox="1"/>
          <p:nvPr/>
        </p:nvSpPr>
        <p:spPr>
          <a:xfrm>
            <a:off x="1136405" y="767189"/>
            <a:ext cx="141737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z="1600" dirty="0"/>
              <a:t>Atrofia vulvovaginal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CBA0B8-8A63-2E4D-AC9D-E5E8A863AD7A}"/>
              </a:ext>
            </a:extLst>
          </p:cNvPr>
          <p:cNvSpPr txBox="1"/>
          <p:nvPr/>
        </p:nvSpPr>
        <p:spPr>
          <a:xfrm>
            <a:off x="784561" y="1497999"/>
            <a:ext cx="1199815" cy="338554"/>
          </a:xfrm>
          <a:prstGeom prst="rect">
            <a:avLst/>
          </a:prstGeom>
          <a:solidFill>
            <a:srgbClr val="FBDCE9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Sexualidad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15ECE37-2BAE-3A98-257B-D388620BB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374">
            <a:off x="5380946" y="145242"/>
            <a:ext cx="6609713" cy="3783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573C8BF-A32E-0F6F-BCA1-0A69216872B9}"/>
              </a:ext>
            </a:extLst>
          </p:cNvPr>
          <p:cNvSpPr txBox="1"/>
          <p:nvPr/>
        </p:nvSpPr>
        <p:spPr>
          <a:xfrm>
            <a:off x="8265038" y="3729008"/>
            <a:ext cx="321498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es-ES"/>
            </a:defPPr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dirty="0"/>
              <a:t>Calidad de vida tras el cáncer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F5894A3-294B-31ED-9846-EBF20CEE3E8C}"/>
              </a:ext>
            </a:extLst>
          </p:cNvPr>
          <p:cNvSpPr txBox="1"/>
          <p:nvPr/>
        </p:nvSpPr>
        <p:spPr>
          <a:xfrm>
            <a:off x="2806461" y="987712"/>
            <a:ext cx="141737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z="1600" dirty="0"/>
              <a:t>Síndrome genitourinario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98BD900-E02A-FC84-FA4B-DBF26EC7E648}"/>
              </a:ext>
            </a:extLst>
          </p:cNvPr>
          <p:cNvSpPr txBox="1"/>
          <p:nvPr/>
        </p:nvSpPr>
        <p:spPr>
          <a:xfrm>
            <a:off x="2529222" y="1783084"/>
            <a:ext cx="1417376" cy="584775"/>
          </a:xfrm>
          <a:prstGeom prst="rect">
            <a:avLst/>
          </a:prstGeom>
          <a:solidFill>
            <a:srgbClr val="FCC7F9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Planificación familiar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76C108-02DD-8AB5-D6F6-B3861ABB7973}"/>
              </a:ext>
            </a:extLst>
          </p:cNvPr>
          <p:cNvSpPr txBox="1"/>
          <p:nvPr/>
        </p:nvSpPr>
        <p:spPr>
          <a:xfrm>
            <a:off x="848942" y="2131611"/>
            <a:ext cx="1519116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Preservación</a:t>
            </a:r>
          </a:p>
          <a:p>
            <a:r>
              <a:rPr lang="es-ES" sz="1600" dirty="0" err="1">
                <a:solidFill>
                  <a:schemeClr val="bg1"/>
                </a:solidFill>
              </a:rPr>
              <a:t>ovocitaria</a:t>
            </a:r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9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901BED98-C85D-A92E-D481-A9B8DE3312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71" y="0"/>
            <a:ext cx="12216671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6920EBB-4C62-2C78-1412-F7D3FB79C65C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5746A73C-B438-98E7-17F7-048465084115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F9A7167-84AB-2BD2-5671-020A6D218DD7}"/>
              </a:ext>
            </a:extLst>
          </p:cNvPr>
          <p:cNvSpPr/>
          <p:nvPr/>
        </p:nvSpPr>
        <p:spPr>
          <a:xfrm>
            <a:off x="4686300" y="1841371"/>
            <a:ext cx="3057525" cy="284492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outerShdw blurRad="921791" dist="50800" dir="5400000" sx="86000" sy="86000" algn="ctr" rotWithShape="0">
              <a:srgbClr val="000000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accent1">
                    <a:lumMod val="50000"/>
                  </a:schemeClr>
                </a:solidFill>
              </a:rPr>
              <a:t>Unidad de Atención Integral Ginecológica a Mujeres con Cáncer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34B162-2690-8C46-8015-77FDCFC73875}"/>
              </a:ext>
            </a:extLst>
          </p:cNvPr>
          <p:cNvSpPr txBox="1"/>
          <p:nvPr/>
        </p:nvSpPr>
        <p:spPr>
          <a:xfrm>
            <a:off x="6258540" y="591684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ABRIL 2023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BA3FA43-B3A5-FA6C-688E-C071C9592FA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5358022" y="5700667"/>
            <a:ext cx="785028" cy="801686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8EE6F443-2239-5E54-9C81-C57E660BE7DF}"/>
              </a:ext>
            </a:extLst>
          </p:cNvPr>
          <p:cNvSpPr/>
          <p:nvPr/>
        </p:nvSpPr>
        <p:spPr>
          <a:xfrm>
            <a:off x="7104812" y="770742"/>
            <a:ext cx="1443038" cy="1431807"/>
          </a:xfrm>
          <a:prstGeom prst="ellipse">
            <a:avLst/>
          </a:prstGeom>
          <a:solidFill>
            <a:srgbClr val="FBDCE9"/>
          </a:solidFill>
          <a:ln>
            <a:solidFill>
              <a:srgbClr val="FCC7F9"/>
            </a:solidFill>
          </a:ln>
          <a:effectLst>
            <a:outerShdw blurRad="1210766" dist="50800" dir="5400000" sx="58000" sy="58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accent1">
                    <a:lumMod val="50000"/>
                  </a:schemeClr>
                </a:solidFill>
              </a:rPr>
              <a:t> Preservación </a:t>
            </a:r>
            <a:r>
              <a:rPr lang="es-ES" sz="1200" dirty="0" err="1">
                <a:solidFill>
                  <a:schemeClr val="accent1">
                    <a:lumMod val="50000"/>
                  </a:schemeClr>
                </a:solidFill>
              </a:rPr>
              <a:t>ovocitaria</a:t>
            </a:r>
            <a:endParaRPr lang="es-E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0AFD3BC-7FF2-B64D-1818-397971547B6C}"/>
              </a:ext>
            </a:extLst>
          </p:cNvPr>
          <p:cNvSpPr/>
          <p:nvPr/>
        </p:nvSpPr>
        <p:spPr>
          <a:xfrm>
            <a:off x="7826331" y="2713096"/>
            <a:ext cx="1443038" cy="1431807"/>
          </a:xfrm>
          <a:prstGeom prst="ellipse">
            <a:avLst/>
          </a:prstGeom>
          <a:solidFill>
            <a:srgbClr val="FBDCE9"/>
          </a:solidFill>
          <a:ln>
            <a:solidFill>
              <a:srgbClr val="FCC7F9"/>
            </a:solidFill>
          </a:ln>
          <a:effectLst>
            <a:outerShdw blurRad="1210766" dist="50800" dir="5400000" sx="58000" sy="58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accent1">
                    <a:lumMod val="50000"/>
                  </a:schemeClr>
                </a:solidFill>
              </a:rPr>
              <a:t> Control de los fármacos sobre otros órganos  ginecológicos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5BFCD90-E6B6-3BAB-B01E-7ACA8109AB6A}"/>
              </a:ext>
            </a:extLst>
          </p:cNvPr>
          <p:cNvSpPr/>
          <p:nvPr/>
        </p:nvSpPr>
        <p:spPr>
          <a:xfrm>
            <a:off x="4899999" y="375870"/>
            <a:ext cx="1443038" cy="1431807"/>
          </a:xfrm>
          <a:prstGeom prst="ellipse">
            <a:avLst/>
          </a:prstGeom>
          <a:solidFill>
            <a:srgbClr val="FBDCE9"/>
          </a:solidFill>
          <a:ln>
            <a:solidFill>
              <a:srgbClr val="FCC7F9"/>
            </a:solidFill>
          </a:ln>
          <a:effectLst>
            <a:outerShdw blurRad="1210766" dist="50800" dir="5400000" sx="58000" sy="58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1200" b="1" dirty="0">
                <a:solidFill>
                  <a:schemeClr val="accent1">
                    <a:lumMod val="50000"/>
                  </a:schemeClr>
                </a:solidFill>
              </a:rPr>
              <a:t>Atrofia vulvovaginal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556F6F21-0335-862B-606F-069E69C7D76B}"/>
              </a:ext>
            </a:extLst>
          </p:cNvPr>
          <p:cNvSpPr/>
          <p:nvPr/>
        </p:nvSpPr>
        <p:spPr>
          <a:xfrm>
            <a:off x="3291949" y="1747883"/>
            <a:ext cx="1443038" cy="1431807"/>
          </a:xfrm>
          <a:prstGeom prst="ellipse">
            <a:avLst/>
          </a:prstGeom>
          <a:solidFill>
            <a:srgbClr val="FBDCE9"/>
          </a:solidFill>
          <a:ln>
            <a:solidFill>
              <a:srgbClr val="FCC7F9"/>
            </a:solidFill>
          </a:ln>
          <a:effectLst>
            <a:outerShdw blurRad="1210766" dist="50800" dir="5400000" sx="58000" sy="58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accent1">
                    <a:lumMod val="50000"/>
                  </a:schemeClr>
                </a:solidFill>
              </a:rPr>
              <a:t> Sexualidad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AA8CAABC-47AF-C19F-1574-0784CA65A8F8}"/>
              </a:ext>
            </a:extLst>
          </p:cNvPr>
          <p:cNvSpPr/>
          <p:nvPr/>
        </p:nvSpPr>
        <p:spPr>
          <a:xfrm>
            <a:off x="3672578" y="4004090"/>
            <a:ext cx="1443038" cy="1431807"/>
          </a:xfrm>
          <a:prstGeom prst="ellipse">
            <a:avLst/>
          </a:prstGeom>
          <a:solidFill>
            <a:srgbClr val="FBDCE9"/>
          </a:solidFill>
          <a:ln>
            <a:solidFill>
              <a:srgbClr val="FCC7F9"/>
            </a:solidFill>
          </a:ln>
          <a:effectLst>
            <a:outerShdw blurRad="1210766" dist="50800" dir="5400000" sx="58000" sy="58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accent1">
                    <a:lumMod val="50000"/>
                  </a:schemeClr>
                </a:solidFill>
              </a:rPr>
              <a:t> Planificación familiar y gestación futura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82E2453B-A7FF-6436-3FB7-B5C5294C6D14}"/>
              </a:ext>
            </a:extLst>
          </p:cNvPr>
          <p:cNvSpPr/>
          <p:nvPr/>
        </p:nvSpPr>
        <p:spPr>
          <a:xfrm>
            <a:off x="6592990" y="4576325"/>
            <a:ext cx="1443038" cy="1431807"/>
          </a:xfrm>
          <a:prstGeom prst="ellipse">
            <a:avLst/>
          </a:prstGeom>
          <a:solidFill>
            <a:srgbClr val="FBDCE9"/>
          </a:solidFill>
          <a:ln>
            <a:solidFill>
              <a:srgbClr val="FCC7F9"/>
            </a:solidFill>
          </a:ln>
          <a:effectLst>
            <a:outerShdw blurRad="1210766" dist="50800" dir="5400000" sx="58000" sy="58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accent1">
                    <a:lumMod val="50000"/>
                  </a:schemeClr>
                </a:solidFill>
              </a:rPr>
              <a:t>Control de los síndromes hereditarios ginecológicos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FCBDDEDF-6670-61AE-DCAF-695FBDEC4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116" y="1831991"/>
            <a:ext cx="3211691" cy="2888002"/>
          </a:xfrm>
          <a:prstGeom prst="ellipse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30A40672-8B22-B981-6078-069889CABE9A}"/>
              </a:ext>
            </a:extLst>
          </p:cNvPr>
          <p:cNvSpPr txBox="1"/>
          <p:nvPr/>
        </p:nvSpPr>
        <p:spPr>
          <a:xfrm>
            <a:off x="71202" y="5501345"/>
            <a:ext cx="4093749" cy="1200329"/>
          </a:xfrm>
          <a:prstGeom prst="rect">
            <a:avLst/>
          </a:prstGeom>
          <a:solidFill>
            <a:srgbClr val="FBDCE9"/>
          </a:solidFill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Paciente en el centro de la Unidad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Acompañándola en el proceso del cáncer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Paliando los efectos secundarios</a:t>
            </a:r>
          </a:p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Protegiendo y acompañando en el futuro </a:t>
            </a:r>
          </a:p>
        </p:txBody>
      </p:sp>
    </p:spTree>
    <p:extLst>
      <p:ext uri="{BB962C8B-B14F-4D97-AF65-F5344CB8AC3E}">
        <p14:creationId xmlns:p14="http://schemas.microsoft.com/office/powerpoint/2010/main" val="379304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855024" y="6020790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OBJETIVOS DE LA UNIDAD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7BB1D18-C6B2-F77B-55A9-2CB8971E51FA}"/>
              </a:ext>
            </a:extLst>
          </p:cNvPr>
          <p:cNvSpPr txBox="1"/>
          <p:nvPr/>
        </p:nvSpPr>
        <p:spPr>
          <a:xfrm>
            <a:off x="1959509" y="702175"/>
            <a:ext cx="832452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-Aumentar el número de pacientes que tienen acceso a la preservación ovárica previa al inicio de tratamiento de </a:t>
            </a:r>
            <a:r>
              <a:rPr lang="es-ES_tradnl" sz="16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neoadyuvancia</a:t>
            </a:r>
            <a:endParaRPr lang="es-ES" sz="16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307D3A6-048F-5068-8B48-9D76B061B782}"/>
              </a:ext>
            </a:extLst>
          </p:cNvPr>
          <p:cNvSpPr txBox="1"/>
          <p:nvPr/>
        </p:nvSpPr>
        <p:spPr>
          <a:xfrm>
            <a:off x="1959284" y="1552984"/>
            <a:ext cx="8324523" cy="6155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Tratar los problemas de atrofia y SGU que sufren estas  mujeres y objetivar a través de escalas normalizadas y su respuesta a los tratamientos.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ABA3CB-C216-59D8-6239-2BAFE558E834}"/>
              </a:ext>
            </a:extLst>
          </p:cNvPr>
          <p:cNvSpPr txBox="1"/>
          <p:nvPr/>
        </p:nvSpPr>
        <p:spPr>
          <a:xfrm>
            <a:off x="1959280" y="2572534"/>
            <a:ext cx="8324298" cy="6155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-Objetivar  los problemas de sexualidad de las pacientes  con cáncer  a través de escalas normalizadas  y su respuesta a las intervenciones básicas</a:t>
            </a:r>
            <a:r>
              <a:rPr lang="es-ES_tradnl" sz="18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ECFCB0C-6E2A-489B-AADE-422519EE9743}"/>
              </a:ext>
            </a:extLst>
          </p:cNvPr>
          <p:cNvSpPr txBox="1"/>
          <p:nvPr/>
        </p:nvSpPr>
        <p:spPr>
          <a:xfrm>
            <a:off x="1959283" y="3462049"/>
            <a:ext cx="8324297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-Integrar la atención a los síndromes hereditarios ginecológicos</a:t>
            </a:r>
            <a:endParaRPr lang="es-ES_tradnl" sz="1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48C9411-A9CF-BA31-6CFC-09CF61EA714E}"/>
              </a:ext>
            </a:extLst>
          </p:cNvPr>
          <p:cNvSpPr txBox="1"/>
          <p:nvPr/>
        </p:nvSpPr>
        <p:spPr>
          <a:xfrm>
            <a:off x="1959282" y="4131648"/>
            <a:ext cx="8324297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-Integrar la planificación familiar y la maternidad  </a:t>
            </a:r>
            <a:endParaRPr lang="es-ES_tradnl" sz="1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6600F4-89E5-FCE5-F192-198FE5BBC482}"/>
              </a:ext>
            </a:extLst>
          </p:cNvPr>
          <p:cNvSpPr txBox="1"/>
          <p:nvPr/>
        </p:nvSpPr>
        <p:spPr>
          <a:xfrm>
            <a:off x="1959281" y="4809599"/>
            <a:ext cx="8324297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-Control de la farmacología en los órganos ginecológicos</a:t>
            </a:r>
            <a:endParaRPr lang="es-ES_tradnl" sz="1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74CA873-27EC-D680-65B9-E81E17246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8351">
            <a:off x="7391584" y="640467"/>
            <a:ext cx="3531003" cy="5015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F3A154D-7505-E27F-1B2C-EE9D04F06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26210" y1="47857" x2="18145" y2="8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974" y="359070"/>
            <a:ext cx="1574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855024" y="6020790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MATERIAL Y MÉTODOS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D94D23C-7B38-EB54-A7E2-57FEF011191E}"/>
              </a:ext>
            </a:extLst>
          </p:cNvPr>
          <p:cNvSpPr txBox="1"/>
          <p:nvPr/>
        </p:nvSpPr>
        <p:spPr>
          <a:xfrm>
            <a:off x="1417449" y="602520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¿QUÉ PRESENTAMOS?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A037ED-FCFB-B74C-EB94-B51207608D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52824" y="1025987"/>
            <a:ext cx="7997719" cy="47732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CE6B773-8787-6081-DC27-C129E2F4BD01}"/>
              </a:ext>
            </a:extLst>
          </p:cNvPr>
          <p:cNvSpPr txBox="1"/>
          <p:nvPr/>
        </p:nvSpPr>
        <p:spPr>
          <a:xfrm>
            <a:off x="4440378" y="2397703"/>
            <a:ext cx="4403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Recogida de datos primeros meses de la Unidad (6m)</a:t>
            </a:r>
          </a:p>
        </p:txBody>
      </p:sp>
    </p:spTree>
    <p:extLst>
      <p:ext uri="{BB962C8B-B14F-4D97-AF65-F5344CB8AC3E}">
        <p14:creationId xmlns:p14="http://schemas.microsoft.com/office/powerpoint/2010/main" val="358861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969959" y="6399955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RESULTADOS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D94D23C-7B38-EB54-A7E2-57FEF011191E}"/>
              </a:ext>
            </a:extLst>
          </p:cNvPr>
          <p:cNvSpPr txBox="1"/>
          <p:nvPr/>
        </p:nvSpPr>
        <p:spPr>
          <a:xfrm>
            <a:off x="908896" y="162683"/>
            <a:ext cx="384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PACIENTES ATENDIDAS EN LA UNIDAD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A071016-8E4C-D691-9804-E83B71AA9709}"/>
              </a:ext>
            </a:extLst>
          </p:cNvPr>
          <p:cNvGrpSpPr/>
          <p:nvPr/>
        </p:nvGrpSpPr>
        <p:grpSpPr>
          <a:xfrm>
            <a:off x="1542518" y="2106164"/>
            <a:ext cx="2611487" cy="1348713"/>
            <a:chOff x="237341" y="6592258"/>
            <a:chExt cx="1738757" cy="59451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901134D-4364-1052-6058-E49786A82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8EF422E-447E-9A8F-CE62-AE8835A2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21AE263-1154-08B2-A48C-3B7CF7444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FE5DA706-FA52-4A30-1DA1-03A5FEF8D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F2189C5-13D4-A641-948A-70F91FA85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A0F70BB-55E4-D52C-E437-362881DEF463}"/>
              </a:ext>
            </a:extLst>
          </p:cNvPr>
          <p:cNvGrpSpPr/>
          <p:nvPr/>
        </p:nvGrpSpPr>
        <p:grpSpPr>
          <a:xfrm>
            <a:off x="1572040" y="695457"/>
            <a:ext cx="2611487" cy="1348713"/>
            <a:chOff x="237341" y="6592258"/>
            <a:chExt cx="1738757" cy="594519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3325FA9-193B-3A17-E70B-69B9789CD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24F2028-692C-0D70-6865-31DE9B56A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616449E-F23A-3B06-E73A-9662D8153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47AC4830-258A-BA90-06F8-398CF3BCC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DD9E8A1-DF20-DF5D-268B-52B56935A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2E9BB14-6104-9A9C-1FCA-533399DBEA5F}"/>
              </a:ext>
            </a:extLst>
          </p:cNvPr>
          <p:cNvGrpSpPr/>
          <p:nvPr/>
        </p:nvGrpSpPr>
        <p:grpSpPr>
          <a:xfrm>
            <a:off x="3983029" y="2069517"/>
            <a:ext cx="2611487" cy="1348713"/>
            <a:chOff x="237341" y="6592258"/>
            <a:chExt cx="1738757" cy="594519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C04FACD-0F31-B291-8980-140142B98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CAC4C83D-FC39-0039-C1DA-B2EF5BB22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62F67FB0-1F21-1C3E-7DED-32E393B78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30B3653-25D5-97F7-9DFC-F82DFD6F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F7735E6-3D0A-B4C6-2791-B4D5F503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954832B9-B609-7DA4-63CD-8FF562C0F4D8}"/>
              </a:ext>
            </a:extLst>
          </p:cNvPr>
          <p:cNvGrpSpPr/>
          <p:nvPr/>
        </p:nvGrpSpPr>
        <p:grpSpPr>
          <a:xfrm>
            <a:off x="6417816" y="2030647"/>
            <a:ext cx="2611487" cy="1348713"/>
            <a:chOff x="237341" y="6592258"/>
            <a:chExt cx="1738757" cy="594519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92F759DD-436B-1706-7594-E0363AC61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6839BE82-B8D3-6F9E-D53E-0F9C3BDF1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BBDE9D3F-1CAB-25D0-6743-369A1F341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531BB168-D836-6C5D-7E8C-FA3A9094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FFA5F7C5-3C2B-52E2-D257-F2FB6868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50CF0F9-BD57-EAF2-8284-C4D19CB7B200}"/>
              </a:ext>
            </a:extLst>
          </p:cNvPr>
          <p:cNvGrpSpPr/>
          <p:nvPr/>
        </p:nvGrpSpPr>
        <p:grpSpPr>
          <a:xfrm>
            <a:off x="4011355" y="672999"/>
            <a:ext cx="2611487" cy="1348713"/>
            <a:chOff x="237341" y="6592258"/>
            <a:chExt cx="1738757" cy="594519"/>
          </a:xfrm>
        </p:grpSpPr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441E1367-3709-7469-E482-3904D9169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0FBB2BD4-F8D1-A179-C29A-C42B3E19F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88657C71-A9F2-AB98-883D-65C7508E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3C372E84-3DE8-72E2-AADA-9E345BB69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9AA77E8B-5FB6-33F6-9680-6F78DE58F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pic>
        <p:nvPicPr>
          <p:cNvPr id="48" name="Imagen 47">
            <a:extLst>
              <a:ext uri="{FF2B5EF4-FFF2-40B4-BE49-F238E27FC236}">
                <a16:creationId xmlns:a16="http://schemas.microsoft.com/office/drawing/2014/main" id="{9E2F5D60-905A-1225-9C39-F8609BB17E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5" b="98904" l="9864" r="89966">
                        <a14:foregroundMark x1="44218" y1="4110" x2="53912" y2="18356"/>
                        <a14:foregroundMark x1="48469" y1="959" x2="53571" y2="685"/>
                        <a14:foregroundMark x1="39796" y1="85753" x2="40816" y2="96301"/>
                        <a14:foregroundMark x1="40816" y1="96301" x2="41497" y2="97534"/>
                        <a14:foregroundMark x1="60544" y1="98904" x2="60544" y2="98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144" y="676022"/>
            <a:ext cx="693372" cy="1300220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F683B6F1-E1AB-65A5-93BB-DDD82C9A3A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5" b="98904" l="9864" r="89966">
                        <a14:foregroundMark x1="44218" y1="4110" x2="53912" y2="18356"/>
                        <a14:foregroundMark x1="48469" y1="959" x2="53571" y2="685"/>
                        <a14:foregroundMark x1="39796" y1="85753" x2="40816" y2="96301"/>
                        <a14:foregroundMark x1="40816" y1="96301" x2="41497" y2="97534"/>
                        <a14:foregroundMark x1="60544" y1="98904" x2="60544" y2="98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5225" y="695457"/>
            <a:ext cx="693372" cy="1300220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47705E3C-72E1-6DD0-10E8-FF1AA6486E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5" b="98904" l="9864" r="89966">
                        <a14:foregroundMark x1="44218" y1="4110" x2="53912" y2="18356"/>
                        <a14:foregroundMark x1="48469" y1="959" x2="53571" y2="685"/>
                        <a14:foregroundMark x1="39796" y1="85753" x2="40816" y2="96301"/>
                        <a14:foregroundMark x1="40816" y1="96301" x2="41497" y2="97534"/>
                        <a14:foregroundMark x1="60544" y1="98904" x2="60544" y2="98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2832" y="676022"/>
            <a:ext cx="693372" cy="1300220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A345BDCB-D31D-14B4-3859-7B3912D9DE0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5" b="98904" l="9864" r="89966">
                        <a14:foregroundMark x1="44218" y1="4110" x2="53912" y2="18356"/>
                        <a14:foregroundMark x1="48469" y1="959" x2="53571" y2="685"/>
                        <a14:foregroundMark x1="39796" y1="85753" x2="40816" y2="96301"/>
                        <a14:foregroundMark x1="40816" y1="96301" x2="41497" y2="97534"/>
                        <a14:foregroundMark x1="60544" y1="98904" x2="60544" y2="98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7701" y="656587"/>
            <a:ext cx="693372" cy="130022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5358F288-FF47-4636-CFC0-E9A41D00797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5" b="98904" l="9864" r="89966">
                        <a14:foregroundMark x1="44218" y1="4110" x2="53912" y2="18356"/>
                        <a14:foregroundMark x1="48469" y1="959" x2="53571" y2="685"/>
                        <a14:foregroundMark x1="39796" y1="85753" x2="40816" y2="96301"/>
                        <a14:foregroundMark x1="40816" y1="96301" x2="41497" y2="97534"/>
                        <a14:foregroundMark x1="60544" y1="98904" x2="60544" y2="98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2259" y="646964"/>
            <a:ext cx="693372" cy="1300220"/>
          </a:xfrm>
          <a:prstGeom prst="rect">
            <a:avLst/>
          </a:prstGeom>
        </p:spPr>
      </p:pic>
      <p:grpSp>
        <p:nvGrpSpPr>
          <p:cNvPr id="53" name="Grupo 52">
            <a:extLst>
              <a:ext uri="{FF2B5EF4-FFF2-40B4-BE49-F238E27FC236}">
                <a16:creationId xmlns:a16="http://schemas.microsoft.com/office/drawing/2014/main" id="{A3F76126-E150-3C60-B62B-4DFA338B8E01}"/>
              </a:ext>
            </a:extLst>
          </p:cNvPr>
          <p:cNvGrpSpPr/>
          <p:nvPr/>
        </p:nvGrpSpPr>
        <p:grpSpPr>
          <a:xfrm>
            <a:off x="1499696" y="4754916"/>
            <a:ext cx="2611487" cy="1348713"/>
            <a:chOff x="237341" y="6592258"/>
            <a:chExt cx="1738757" cy="594519"/>
          </a:xfrm>
        </p:grpSpPr>
        <p:pic>
          <p:nvPicPr>
            <p:cNvPr id="54" name="Imagen 53">
              <a:extLst>
                <a:ext uri="{FF2B5EF4-FFF2-40B4-BE49-F238E27FC236}">
                  <a16:creationId xmlns:a16="http://schemas.microsoft.com/office/drawing/2014/main" id="{F3443FDC-DC59-DE58-BF85-5129D8AD2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110FB77A-725A-D756-8193-D02F11C52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9846C98C-565D-A870-6AC8-BA4C62D99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81247C41-3565-7262-572B-F0B41CF7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A008206F-F104-11CC-8FA6-E1DDF512B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2C5D52C1-E816-B68D-C26D-C8D3278789A4}"/>
              </a:ext>
            </a:extLst>
          </p:cNvPr>
          <p:cNvGrpSpPr/>
          <p:nvPr/>
        </p:nvGrpSpPr>
        <p:grpSpPr>
          <a:xfrm>
            <a:off x="1506983" y="3421072"/>
            <a:ext cx="2611487" cy="1348713"/>
            <a:chOff x="237341" y="6592258"/>
            <a:chExt cx="1738757" cy="594519"/>
          </a:xfrm>
        </p:grpSpPr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A5CB347F-F999-513D-E827-732BAE31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B22172EB-5E14-62B5-7553-E868E15A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37DB8ECB-2E1F-4AC6-E186-367B2D4EB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9808583D-16E6-1ED7-C237-64FE2A260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C43AFA09-05BD-6DBD-C6D9-CFFE791A5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72575054-1172-625B-8C4D-2D9513B4FB71}"/>
              </a:ext>
            </a:extLst>
          </p:cNvPr>
          <p:cNvGrpSpPr/>
          <p:nvPr/>
        </p:nvGrpSpPr>
        <p:grpSpPr>
          <a:xfrm>
            <a:off x="3935679" y="4721183"/>
            <a:ext cx="2611487" cy="1348713"/>
            <a:chOff x="237341" y="6592258"/>
            <a:chExt cx="1738757" cy="594519"/>
          </a:xfrm>
        </p:grpSpPr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89E98D37-EC55-DD59-956F-6F0188FE3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4873EB55-820F-696A-88DD-34C3F9235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D9536029-A310-507E-6756-C87141BCD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0FA0BE2F-BA2C-A016-68E1-C61CAE48E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AB6787CB-DCD7-9CAC-491A-B14D242F5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71" name="Grupo 70">
            <a:extLst>
              <a:ext uri="{FF2B5EF4-FFF2-40B4-BE49-F238E27FC236}">
                <a16:creationId xmlns:a16="http://schemas.microsoft.com/office/drawing/2014/main" id="{A4DD7D01-19B8-6454-4C5F-854112CD1C56}"/>
              </a:ext>
            </a:extLst>
          </p:cNvPr>
          <p:cNvGrpSpPr/>
          <p:nvPr/>
        </p:nvGrpSpPr>
        <p:grpSpPr>
          <a:xfrm>
            <a:off x="6374994" y="4679399"/>
            <a:ext cx="2611487" cy="1348713"/>
            <a:chOff x="237341" y="6592258"/>
            <a:chExt cx="1738757" cy="594519"/>
          </a:xfrm>
        </p:grpSpPr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id="{FD91BCFE-A388-B906-ED98-8C1CEE8A3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80983217-D707-ACD5-C5E9-B656DEED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74" name="Imagen 73">
              <a:extLst>
                <a:ext uri="{FF2B5EF4-FFF2-40B4-BE49-F238E27FC236}">
                  <a16:creationId xmlns:a16="http://schemas.microsoft.com/office/drawing/2014/main" id="{8057A941-1EEC-CCFA-A00A-7F7D5FC52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7C6AF865-E6A5-93C8-E035-CD161B04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id="{CE7C9291-1221-33DA-DD45-D643CE5B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77" name="Grupo 76">
            <a:extLst>
              <a:ext uri="{FF2B5EF4-FFF2-40B4-BE49-F238E27FC236}">
                <a16:creationId xmlns:a16="http://schemas.microsoft.com/office/drawing/2014/main" id="{F41027D8-8EB9-ECBE-D745-7F88B4913B20}"/>
              </a:ext>
            </a:extLst>
          </p:cNvPr>
          <p:cNvGrpSpPr/>
          <p:nvPr/>
        </p:nvGrpSpPr>
        <p:grpSpPr>
          <a:xfrm>
            <a:off x="3946298" y="3398614"/>
            <a:ext cx="2611487" cy="1348713"/>
            <a:chOff x="237341" y="6592258"/>
            <a:chExt cx="1738757" cy="594519"/>
          </a:xfrm>
        </p:grpSpPr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C696CB8D-50F0-17FA-70E2-8857C6818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79" name="Imagen 78">
              <a:extLst>
                <a:ext uri="{FF2B5EF4-FFF2-40B4-BE49-F238E27FC236}">
                  <a16:creationId xmlns:a16="http://schemas.microsoft.com/office/drawing/2014/main" id="{D117D6DA-D1D2-EA27-32F0-BD8E5834F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id="{9F8B913D-6E15-49F0-DAF0-0C9B0DF7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9838C971-9FAF-3EDD-DA39-659D16147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82" name="Imagen 81">
              <a:extLst>
                <a:ext uri="{FF2B5EF4-FFF2-40B4-BE49-F238E27FC236}">
                  <a16:creationId xmlns:a16="http://schemas.microsoft.com/office/drawing/2014/main" id="{1F132F57-724A-274B-E8EA-65B5CB8EB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83" name="Grupo 82">
            <a:extLst>
              <a:ext uri="{FF2B5EF4-FFF2-40B4-BE49-F238E27FC236}">
                <a16:creationId xmlns:a16="http://schemas.microsoft.com/office/drawing/2014/main" id="{3ACCD75C-7FA4-A11F-3E2D-4B81701E1824}"/>
              </a:ext>
            </a:extLst>
          </p:cNvPr>
          <p:cNvGrpSpPr/>
          <p:nvPr/>
        </p:nvGrpSpPr>
        <p:grpSpPr>
          <a:xfrm>
            <a:off x="6369087" y="3372579"/>
            <a:ext cx="2611487" cy="1348713"/>
            <a:chOff x="237341" y="6592258"/>
            <a:chExt cx="1738757" cy="594519"/>
          </a:xfrm>
        </p:grpSpPr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id="{1F2D24A7-8766-4F69-19A6-2299DE87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85" name="Imagen 84">
              <a:extLst>
                <a:ext uri="{FF2B5EF4-FFF2-40B4-BE49-F238E27FC236}">
                  <a16:creationId xmlns:a16="http://schemas.microsoft.com/office/drawing/2014/main" id="{06596F99-F9AC-A006-B7EE-C9CA21AF0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A3A79AE7-C0E1-431D-468A-366A8DC7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87" name="Imagen 86">
              <a:extLst>
                <a:ext uri="{FF2B5EF4-FFF2-40B4-BE49-F238E27FC236}">
                  <a16:creationId xmlns:a16="http://schemas.microsoft.com/office/drawing/2014/main" id="{D4A6C9D7-6627-D641-6048-D4CB7183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88" name="Imagen 87">
              <a:extLst>
                <a:ext uri="{FF2B5EF4-FFF2-40B4-BE49-F238E27FC236}">
                  <a16:creationId xmlns:a16="http://schemas.microsoft.com/office/drawing/2014/main" id="{44774676-FA31-ED03-0DFC-A99C01560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sp>
        <p:nvSpPr>
          <p:cNvPr id="38" name="Rectángulo 37">
            <a:extLst>
              <a:ext uri="{FF2B5EF4-FFF2-40B4-BE49-F238E27FC236}">
                <a16:creationId xmlns:a16="http://schemas.microsoft.com/office/drawing/2014/main" id="{71A005B3-514A-06B3-902E-1E99ED290A04}"/>
              </a:ext>
            </a:extLst>
          </p:cNvPr>
          <p:cNvSpPr/>
          <p:nvPr/>
        </p:nvSpPr>
        <p:spPr>
          <a:xfrm>
            <a:off x="3706974" y="1576393"/>
            <a:ext cx="280222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99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70  </a:t>
            </a:r>
          </a:p>
        </p:txBody>
      </p:sp>
      <p:grpSp>
        <p:nvGrpSpPr>
          <p:cNvPr id="89" name="Grupo 88">
            <a:extLst>
              <a:ext uri="{FF2B5EF4-FFF2-40B4-BE49-F238E27FC236}">
                <a16:creationId xmlns:a16="http://schemas.microsoft.com/office/drawing/2014/main" id="{0998B418-127F-F24D-6E2E-9917E15CAA56}"/>
              </a:ext>
            </a:extLst>
          </p:cNvPr>
          <p:cNvGrpSpPr/>
          <p:nvPr/>
        </p:nvGrpSpPr>
        <p:grpSpPr>
          <a:xfrm>
            <a:off x="8873909" y="622717"/>
            <a:ext cx="2611487" cy="1348713"/>
            <a:chOff x="237341" y="6592258"/>
            <a:chExt cx="1738757" cy="594519"/>
          </a:xfrm>
        </p:grpSpPr>
        <p:pic>
          <p:nvPicPr>
            <p:cNvPr id="90" name="Imagen 89">
              <a:extLst>
                <a:ext uri="{FF2B5EF4-FFF2-40B4-BE49-F238E27FC236}">
                  <a16:creationId xmlns:a16="http://schemas.microsoft.com/office/drawing/2014/main" id="{B39E60D8-CC29-5765-A42D-A986E4B30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91" name="Imagen 90">
              <a:extLst>
                <a:ext uri="{FF2B5EF4-FFF2-40B4-BE49-F238E27FC236}">
                  <a16:creationId xmlns:a16="http://schemas.microsoft.com/office/drawing/2014/main" id="{A04FB638-CF45-FFF3-499B-82BA21F1C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92" name="Imagen 91">
              <a:extLst>
                <a:ext uri="{FF2B5EF4-FFF2-40B4-BE49-F238E27FC236}">
                  <a16:creationId xmlns:a16="http://schemas.microsoft.com/office/drawing/2014/main" id="{DFE5A280-BCD2-54FB-5AA7-175993AE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9A151B79-E72C-355F-0DC8-F706E82F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94" name="Imagen 93">
              <a:extLst>
                <a:ext uri="{FF2B5EF4-FFF2-40B4-BE49-F238E27FC236}">
                  <a16:creationId xmlns:a16="http://schemas.microsoft.com/office/drawing/2014/main" id="{83738E76-B5C6-A285-B5FD-20960652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C6AA329F-5BBA-7400-7FE0-7503A3C4B55A}"/>
              </a:ext>
            </a:extLst>
          </p:cNvPr>
          <p:cNvGrpSpPr/>
          <p:nvPr/>
        </p:nvGrpSpPr>
        <p:grpSpPr>
          <a:xfrm>
            <a:off x="8861047" y="1995677"/>
            <a:ext cx="2611487" cy="1348713"/>
            <a:chOff x="237341" y="6592258"/>
            <a:chExt cx="1738757" cy="594519"/>
          </a:xfrm>
        </p:grpSpPr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E0B50945-FA7D-E7A2-7709-8F5B402AE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341" y="6605067"/>
              <a:ext cx="461655" cy="573143"/>
            </a:xfrm>
            <a:prstGeom prst="rect">
              <a:avLst/>
            </a:prstGeom>
          </p:spPr>
        </p:pic>
        <p:pic>
          <p:nvPicPr>
            <p:cNvPr id="97" name="Imagen 96">
              <a:extLst>
                <a:ext uri="{FF2B5EF4-FFF2-40B4-BE49-F238E27FC236}">
                  <a16:creationId xmlns:a16="http://schemas.microsoft.com/office/drawing/2014/main" id="{260C2402-015C-F85A-7D53-A668F9135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0992" y="6613634"/>
              <a:ext cx="461655" cy="573143"/>
            </a:xfrm>
            <a:prstGeom prst="rect">
              <a:avLst/>
            </a:prstGeom>
          </p:spPr>
        </p:pic>
        <p:pic>
          <p:nvPicPr>
            <p:cNvPr id="98" name="Imagen 97">
              <a:extLst>
                <a:ext uri="{FF2B5EF4-FFF2-40B4-BE49-F238E27FC236}">
                  <a16:creationId xmlns:a16="http://schemas.microsoft.com/office/drawing/2014/main" id="{737CA713-0511-6CC5-F49A-B1659DBD6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646" y="6605067"/>
              <a:ext cx="461655" cy="573143"/>
            </a:xfrm>
            <a:prstGeom prst="rect">
              <a:avLst/>
            </a:prstGeom>
          </p:spPr>
        </p:pic>
        <p:pic>
          <p:nvPicPr>
            <p:cNvPr id="99" name="Imagen 98">
              <a:extLst>
                <a:ext uri="{FF2B5EF4-FFF2-40B4-BE49-F238E27FC236}">
                  <a16:creationId xmlns:a16="http://schemas.microsoft.com/office/drawing/2014/main" id="{B88FF9B2-A8A5-0297-95D7-B80A817D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5161" y="6596500"/>
              <a:ext cx="461655" cy="573143"/>
            </a:xfrm>
            <a:prstGeom prst="rect">
              <a:avLst/>
            </a:prstGeom>
          </p:spPr>
        </p:pic>
        <p:pic>
          <p:nvPicPr>
            <p:cNvPr id="100" name="Imagen 99">
              <a:extLst>
                <a:ext uri="{FF2B5EF4-FFF2-40B4-BE49-F238E27FC236}">
                  <a16:creationId xmlns:a16="http://schemas.microsoft.com/office/drawing/2014/main" id="{FA75CA56-2BEA-F8EB-BE3F-86019DEBE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5" b="98904" l="9864" r="89966">
                          <a14:foregroundMark x1="44218" y1="4110" x2="53912" y2="18356"/>
                          <a14:foregroundMark x1="48469" y1="959" x2="53571" y2="685"/>
                          <a14:foregroundMark x1="39796" y1="85753" x2="40816" y2="96301"/>
                          <a14:foregroundMark x1="40816" y1="96301" x2="41497" y2="97534"/>
                          <a14:foregroundMark x1="60544" y1="98904" x2="60544" y2="9890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43" y="6592258"/>
              <a:ext cx="461655" cy="573143"/>
            </a:xfrm>
            <a:prstGeom prst="rect">
              <a:avLst/>
            </a:prstGeom>
          </p:spPr>
        </p:pic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3D60A139-C417-E75C-A8DD-FAC382F45E5D}"/>
              </a:ext>
            </a:extLst>
          </p:cNvPr>
          <p:cNvSpPr/>
          <p:nvPr/>
        </p:nvSpPr>
        <p:spPr>
          <a:xfrm>
            <a:off x="8532261" y="1450509"/>
            <a:ext cx="280222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  </a:t>
            </a: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04F2EF71-9A2C-965B-B3C6-A031ECB19C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38" b="92857" l="9940" r="89759">
                        <a14:foregroundMark x1="71386" y1="92857" x2="71386" y2="92857"/>
                        <a14:foregroundMark x1="49398" y1="9938" x2="49398" y2="9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03859">
            <a:off x="8861388" y="3871870"/>
            <a:ext cx="1014209" cy="1387449"/>
          </a:xfrm>
          <a:prstGeom prst="rect">
            <a:avLst/>
          </a:prstGeom>
        </p:spPr>
      </p:pic>
      <p:sp>
        <p:nvSpPr>
          <p:cNvPr id="102" name="CuadroTexto 101">
            <a:extLst>
              <a:ext uri="{FF2B5EF4-FFF2-40B4-BE49-F238E27FC236}">
                <a16:creationId xmlns:a16="http://schemas.microsoft.com/office/drawing/2014/main" id="{B3F33799-38F7-2463-9D25-CDA25437A890}"/>
              </a:ext>
            </a:extLst>
          </p:cNvPr>
          <p:cNvSpPr txBox="1"/>
          <p:nvPr/>
        </p:nvSpPr>
        <p:spPr>
          <a:xfrm>
            <a:off x="9475132" y="4406446"/>
            <a:ext cx="24951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1">
                    <a:lumMod val="50000"/>
                  </a:schemeClr>
                </a:solidFill>
              </a:rPr>
              <a:t>95% ca de mama</a:t>
            </a:r>
          </a:p>
        </p:txBody>
      </p:sp>
    </p:spTree>
    <p:extLst>
      <p:ext uri="{BB962C8B-B14F-4D97-AF65-F5344CB8AC3E}">
        <p14:creationId xmlns:p14="http://schemas.microsoft.com/office/powerpoint/2010/main" val="25340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0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1021278" y="6197021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RESULTADOS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D94D23C-7B38-EB54-A7E2-57FEF011191E}"/>
              </a:ext>
            </a:extLst>
          </p:cNvPr>
          <p:cNvSpPr txBox="1"/>
          <p:nvPr/>
        </p:nvSpPr>
        <p:spPr>
          <a:xfrm>
            <a:off x="908896" y="162683"/>
            <a:ext cx="18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PORQUÉ ACUDEN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016B849-D57C-0061-193E-F297F348B37B}"/>
              </a:ext>
            </a:extLst>
          </p:cNvPr>
          <p:cNvSpPr/>
          <p:nvPr/>
        </p:nvSpPr>
        <p:spPr>
          <a:xfrm>
            <a:off x="4576635" y="361168"/>
            <a:ext cx="2703860" cy="24409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Edad</a:t>
            </a:r>
          </a:p>
          <a:p>
            <a:pPr algn="ctr"/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51,42 a</a:t>
            </a:r>
          </a:p>
          <a:p>
            <a:pPr algn="ctr"/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es-ES_tradnl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-79</a:t>
            </a:r>
            <a:r>
              <a:rPr lang="es-ES_tradnl" sz="3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ES" sz="11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endParaRPr lang="es-ES" sz="105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F23BE11-FA22-2E9C-F9B3-7944B346B33F}"/>
              </a:ext>
            </a:extLst>
          </p:cNvPr>
          <p:cNvSpPr/>
          <p:nvPr/>
        </p:nvSpPr>
        <p:spPr>
          <a:xfrm>
            <a:off x="5505648" y="3201158"/>
            <a:ext cx="2826682" cy="244091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Tiempo de derivación desde diagnóstico: 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año*</a:t>
            </a:r>
            <a:endParaRPr lang="es-ES" sz="7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3D3855E0-DD6A-7B6A-0169-6AC0B32DF4AD}"/>
              </a:ext>
            </a:extLst>
          </p:cNvPr>
          <p:cNvSpPr/>
          <p:nvPr/>
        </p:nvSpPr>
        <p:spPr>
          <a:xfrm>
            <a:off x="2654351" y="1751814"/>
            <a:ext cx="2826682" cy="24409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Derivación por ONCÓLOGO: control tamoxifeno</a:t>
            </a:r>
            <a:endParaRPr lang="es-ES" sz="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9434046B-2DB6-AD75-D4B3-7320C00E04FE}"/>
              </a:ext>
            </a:extLst>
          </p:cNvPr>
          <p:cNvSpPr/>
          <p:nvPr/>
        </p:nvSpPr>
        <p:spPr>
          <a:xfrm>
            <a:off x="7586030" y="1980703"/>
            <a:ext cx="2826682" cy="24409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pacientes: inici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de consulta con neo/adyuvancia</a:t>
            </a:r>
            <a:endParaRPr lang="es-ES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85A87AAE-AD1D-80BE-BE41-49DE16B2D4C1}"/>
              </a:ext>
            </a:extLst>
          </p:cNvPr>
          <p:cNvSpPr/>
          <p:nvPr/>
        </p:nvSpPr>
        <p:spPr>
          <a:xfrm>
            <a:off x="8684458" y="3833851"/>
            <a:ext cx="2033789" cy="144646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accent1"/>
                </a:solidFill>
              </a:rPr>
              <a:t>Reciente integración </a:t>
            </a:r>
            <a:r>
              <a:rPr lang="es-ES" sz="1600" dirty="0" err="1">
                <a:solidFill>
                  <a:schemeClr val="accent1"/>
                </a:solidFill>
              </a:rPr>
              <a:t>gine</a:t>
            </a:r>
            <a:r>
              <a:rPr lang="es-ES" sz="1200" dirty="0">
                <a:solidFill>
                  <a:schemeClr val="accent1"/>
                </a:solidFill>
              </a:rPr>
              <a:t> en comité mama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AA7F35D-EDB2-13BA-8B61-167A6959A674}"/>
              </a:ext>
            </a:extLst>
          </p:cNvPr>
          <p:cNvSpPr/>
          <p:nvPr/>
        </p:nvSpPr>
        <p:spPr>
          <a:xfrm>
            <a:off x="3210002" y="4138850"/>
            <a:ext cx="2593613" cy="176862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dirty="0">
                <a:solidFill>
                  <a:schemeClr val="accent1"/>
                </a:solidFill>
              </a:rPr>
              <a:t>Aprovechamos para realizar abordaje integral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2C6CE73E-16C4-5D96-4A44-DD99A2CFA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78" b="90761" l="8540" r="89851">
                        <a14:foregroundMark x1="5446" y1="31522" x2="5446" y2="62138"/>
                        <a14:foregroundMark x1="5446" y1="62138" x2="8540" y2="76087"/>
                        <a14:foregroundMark x1="8540" y1="76087" x2="22153" y2="90761"/>
                        <a14:foregroundMark x1="37624" y1="14855" x2="49876" y2="15399"/>
                        <a14:foregroundMark x1="49876" y1="15399" x2="71411" y2="7790"/>
                        <a14:foregroundMark x1="71411" y1="7790" x2="71040" y2="59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2824" y="3201159"/>
            <a:ext cx="2153733" cy="1471362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B050208-CEA6-98A3-6582-14DB7DED4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0" b="89927" l="10000" r="91111">
                        <a14:foregroundMark x1="15556" y1="75824" x2="28704" y2="79487"/>
                        <a14:foregroundMark x1="72778" y1="20330" x2="75000" y2="34982"/>
                        <a14:foregroundMark x1="75000" y1="34982" x2="87222" y2="63736"/>
                        <a14:foregroundMark x1="87222" y1="63736" x2="89444" y2="79487"/>
                        <a14:foregroundMark x1="71667" y1="23626" x2="80370" y2="25092"/>
                        <a14:foregroundMark x1="72037" y1="22711" x2="72037" y2="22711"/>
                        <a14:foregroundMark x1="72037" y1="22711" x2="80000" y2="22711"/>
                        <a14:foregroundMark x1="64444" y1="23443" x2="73519" y2="19963"/>
                        <a14:foregroundMark x1="89630" y1="77839" x2="91111" y2="81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8731" y="3245554"/>
            <a:ext cx="1489163" cy="1505709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2CEAB05-6169-9350-2FC0-CEF01F2F8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81" b="97507" l="1504" r="94110">
                        <a14:foregroundMark x1="31830" y1="11286" x2="18045" y2="61155"/>
                        <a14:foregroundMark x1="18045" y1="61155" x2="15664" y2="64436"/>
                        <a14:foregroundMark x1="22180" y1="6562" x2="24185" y2="17585"/>
                        <a14:foregroundMark x1="24185" y1="17585" x2="32456" y2="24278"/>
                        <a14:foregroundMark x1="32456" y1="24278" x2="37594" y2="9843"/>
                        <a14:foregroundMark x1="37594" y1="9843" x2="28571" y2="4856"/>
                        <a14:foregroundMark x1="28571" y1="4856" x2="26692" y2="5381"/>
                        <a14:foregroundMark x1="27569" y1="3412" x2="42481" y2="8661"/>
                        <a14:foregroundMark x1="1629" y1="58268" x2="22180" y2="53543"/>
                        <a14:foregroundMark x1="22180" y1="53543" x2="30702" y2="48425"/>
                        <a14:foregroundMark x1="30702" y1="48425" x2="31830" y2="45932"/>
                        <a14:foregroundMark x1="20175" y1="32546" x2="18797" y2="55381"/>
                        <a14:foregroundMark x1="15163" y1="36089" x2="14536" y2="46325"/>
                        <a14:foregroundMark x1="14536" y1="46325" x2="15414" y2="47900"/>
                        <a14:foregroundMark x1="25063" y1="53281" x2="26942" y2="92520"/>
                        <a14:foregroundMark x1="16040" y1="97507" x2="14536" y2="67192"/>
                        <a14:foregroundMark x1="85088" y1="87270" x2="93609" y2="92126"/>
                        <a14:foregroundMark x1="93609" y1="92126" x2="94110" y2="92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2068" y="2654831"/>
            <a:ext cx="1745544" cy="166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7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908896" y="6419982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RESULTADOS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126D1A-86E5-63DD-9375-C0C30069070B}"/>
              </a:ext>
            </a:extLst>
          </p:cNvPr>
          <p:cNvSpPr txBox="1"/>
          <p:nvPr/>
        </p:nvSpPr>
        <p:spPr>
          <a:xfrm>
            <a:off x="908896" y="162683"/>
            <a:ext cx="287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DATOS PRIMERA CONSULTA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E23ACEC-309F-E7E5-F41F-4781962AF17F}"/>
              </a:ext>
            </a:extLst>
          </p:cNvPr>
          <p:cNvSpPr/>
          <p:nvPr/>
        </p:nvSpPr>
        <p:spPr>
          <a:xfrm>
            <a:off x="3111883" y="653026"/>
            <a:ext cx="1650108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80%  </a:t>
            </a:r>
          </a:p>
        </p:txBody>
      </p:sp>
      <p:sp>
        <p:nvSpPr>
          <p:cNvPr id="8" name="CuadroTexto 2">
            <a:extLst>
              <a:ext uri="{FF2B5EF4-FFF2-40B4-BE49-F238E27FC236}">
                <a16:creationId xmlns:a16="http://schemas.microsoft.com/office/drawing/2014/main" id="{90D76FCA-C50B-1528-39B3-EDFF7F6C1D4F}"/>
              </a:ext>
            </a:extLst>
          </p:cNvPr>
          <p:cNvSpPr txBox="1"/>
          <p:nvPr/>
        </p:nvSpPr>
        <p:spPr>
          <a:xfrm>
            <a:off x="3379359" y="1628113"/>
            <a:ext cx="1875893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Síndrome genitourinario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FA03122-81C1-8750-6526-F34F12D9DCFD}"/>
              </a:ext>
            </a:extLst>
          </p:cNvPr>
          <p:cNvSpPr/>
          <p:nvPr/>
        </p:nvSpPr>
        <p:spPr>
          <a:xfrm>
            <a:off x="3111883" y="2592507"/>
            <a:ext cx="1650108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70%  </a:t>
            </a:r>
          </a:p>
        </p:txBody>
      </p:sp>
      <p:sp>
        <p:nvSpPr>
          <p:cNvPr id="10" name="CuadroTexto 4">
            <a:extLst>
              <a:ext uri="{FF2B5EF4-FFF2-40B4-BE49-F238E27FC236}">
                <a16:creationId xmlns:a16="http://schemas.microsoft.com/office/drawing/2014/main" id="{38A98F85-C954-D4AA-C6B0-419CD70F2E9F}"/>
              </a:ext>
            </a:extLst>
          </p:cNvPr>
          <p:cNvSpPr txBox="1"/>
          <p:nvPr/>
        </p:nvSpPr>
        <p:spPr>
          <a:xfrm>
            <a:off x="2579595" y="3414442"/>
            <a:ext cx="2046586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Síntomas vasomotores</a:t>
            </a:r>
            <a:endParaRPr lang="es-ES" sz="16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826B9975-18DA-0E1A-EDF3-C13145D8737F}"/>
              </a:ext>
            </a:extLst>
          </p:cNvPr>
          <p:cNvSpPr/>
          <p:nvPr/>
        </p:nvSpPr>
        <p:spPr>
          <a:xfrm>
            <a:off x="7681556" y="4410033"/>
            <a:ext cx="2220673" cy="92333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55% </a:t>
            </a:r>
          </a:p>
          <a:p>
            <a:pPr algn="ctr"/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Atrofia -- dispareunia</a:t>
            </a:r>
            <a:endParaRPr lang="es-ES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CCC8687-E5E6-3594-3AAB-C3AB331EFDE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9262567" y="5303069"/>
            <a:ext cx="1729445" cy="1035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66417F92-2FC6-C1F7-A2FE-B234BD652AC2}"/>
              </a:ext>
            </a:extLst>
          </p:cNvPr>
          <p:cNvSpPr/>
          <p:nvPr/>
        </p:nvSpPr>
        <p:spPr>
          <a:xfrm>
            <a:off x="9262567" y="5376732"/>
            <a:ext cx="1839498" cy="952748"/>
          </a:xfrm>
          <a:prstGeom prst="ellipse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S_tradnl" sz="16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5% </a:t>
            </a:r>
          </a:p>
          <a:p>
            <a:pPr algn="ctr"/>
            <a:r>
              <a:rPr lang="es-ES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Deseo sexual hipoactivo</a:t>
            </a:r>
            <a:endParaRPr lang="es-ES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E78BEB3-B74A-ADCE-CAD1-700711765881}"/>
              </a:ext>
            </a:extLst>
          </p:cNvPr>
          <p:cNvSpPr/>
          <p:nvPr/>
        </p:nvSpPr>
        <p:spPr>
          <a:xfrm>
            <a:off x="7811664" y="1037119"/>
            <a:ext cx="1846686" cy="1078474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35% </a:t>
            </a:r>
          </a:p>
          <a:p>
            <a:pPr algn="ctr"/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Moderado -severo</a:t>
            </a:r>
            <a:r>
              <a:rPr lang="es-ES" sz="1000" dirty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endParaRPr lang="es-ES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3EB2F9FC-C7B9-2A87-F137-D2F9E810B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902" y="813122"/>
            <a:ext cx="2526593" cy="152646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FB1BC94-4DEF-71F4-05EE-7E43F9E8A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02" y="2592507"/>
            <a:ext cx="2526593" cy="1862024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9A98DA65-83FC-0F57-FE14-00E63FE220C0}"/>
              </a:ext>
            </a:extLst>
          </p:cNvPr>
          <p:cNvSpPr/>
          <p:nvPr/>
        </p:nvSpPr>
        <p:spPr>
          <a:xfrm>
            <a:off x="3111883" y="4499849"/>
            <a:ext cx="1650108" cy="923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91440" tIns="45720" rIns="91440" bIns="4572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70%  </a:t>
            </a:r>
          </a:p>
        </p:txBody>
      </p:sp>
      <p:sp>
        <p:nvSpPr>
          <p:cNvPr id="22" name="CuadroTexto 4">
            <a:extLst>
              <a:ext uri="{FF2B5EF4-FFF2-40B4-BE49-F238E27FC236}">
                <a16:creationId xmlns:a16="http://schemas.microsoft.com/office/drawing/2014/main" id="{62449854-49D6-17C0-05BD-CF1196F8D8AC}"/>
              </a:ext>
            </a:extLst>
          </p:cNvPr>
          <p:cNvSpPr txBox="1"/>
          <p:nvPr/>
        </p:nvSpPr>
        <p:spPr>
          <a:xfrm>
            <a:off x="2399840" y="5333363"/>
            <a:ext cx="2220673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s-ES" sz="1600" dirty="0">
                <a:solidFill>
                  <a:schemeClr val="accent1">
                    <a:lumMod val="50000"/>
                  </a:schemeClr>
                </a:solidFill>
              </a:rPr>
              <a:t>Problemas de sexualidad</a:t>
            </a:r>
            <a:endParaRPr lang="es-ES" sz="1600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74E62B0-1844-006A-AE01-3F6DE273B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381" y="4598978"/>
            <a:ext cx="2524114" cy="1735321"/>
          </a:xfrm>
          <a:prstGeom prst="rect">
            <a:avLst/>
          </a:prstGeom>
        </p:spPr>
      </p:pic>
      <p:sp>
        <p:nvSpPr>
          <p:cNvPr id="24" name="Flecha curvada hacia la izquierda 23">
            <a:extLst>
              <a:ext uri="{FF2B5EF4-FFF2-40B4-BE49-F238E27FC236}">
                <a16:creationId xmlns:a16="http://schemas.microsoft.com/office/drawing/2014/main" id="{2B478DA7-518C-842D-D64C-655F07A2D2D1}"/>
              </a:ext>
            </a:extLst>
          </p:cNvPr>
          <p:cNvSpPr/>
          <p:nvPr/>
        </p:nvSpPr>
        <p:spPr>
          <a:xfrm rot="18354042">
            <a:off x="10087067" y="3716317"/>
            <a:ext cx="644792" cy="1830368"/>
          </a:xfrm>
          <a:prstGeom prst="curved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5" name="Flecha curvada hacia la izquierda 24">
            <a:extLst>
              <a:ext uri="{FF2B5EF4-FFF2-40B4-BE49-F238E27FC236}">
                <a16:creationId xmlns:a16="http://schemas.microsoft.com/office/drawing/2014/main" id="{4B04F5A5-E6FF-673A-8DC7-DA60E25FD73E}"/>
              </a:ext>
            </a:extLst>
          </p:cNvPr>
          <p:cNvSpPr/>
          <p:nvPr/>
        </p:nvSpPr>
        <p:spPr>
          <a:xfrm rot="7418241">
            <a:off x="8495900" y="5236915"/>
            <a:ext cx="644792" cy="1830368"/>
          </a:xfrm>
          <a:prstGeom prst="curved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F1EACB7-055F-AB3B-731A-3EB406716225}"/>
              </a:ext>
            </a:extLst>
          </p:cNvPr>
          <p:cNvSpPr txBox="1"/>
          <p:nvPr/>
        </p:nvSpPr>
        <p:spPr>
          <a:xfrm>
            <a:off x="4967401" y="5011837"/>
            <a:ext cx="4511684" cy="646331"/>
          </a:xfrm>
          <a:prstGeom prst="rect">
            <a:avLst/>
          </a:prstGeom>
          <a:solidFill>
            <a:srgbClr val="FBDCE9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SI NO LO PREGUNTAS Y NO CREAS CONFIANZA</a:t>
            </a:r>
          </a:p>
          <a:p>
            <a:pPr algn="ctr"/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NO TE LO CUENTAN </a:t>
            </a:r>
          </a:p>
        </p:txBody>
      </p:sp>
    </p:spTree>
    <p:extLst>
      <p:ext uri="{BB962C8B-B14F-4D97-AF65-F5344CB8AC3E}">
        <p14:creationId xmlns:p14="http://schemas.microsoft.com/office/powerpoint/2010/main" val="13929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  <p:bldP spid="16" grpId="0" animBg="1"/>
      <p:bldP spid="17" grpId="0" animBg="1"/>
      <p:bldP spid="21" grpId="0"/>
      <p:bldP spid="22" grpId="0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35AA5D58-E655-0CDE-31A2-D4D2AE5259BB}"/>
              </a:ext>
            </a:extLst>
          </p:cNvPr>
          <p:cNvSpPr/>
          <p:nvPr/>
        </p:nvSpPr>
        <p:spPr>
          <a:xfrm>
            <a:off x="-8457458" y="229857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51BFC6-A9DE-C22A-C6C2-012109863A7F}"/>
              </a:ext>
            </a:extLst>
          </p:cNvPr>
          <p:cNvSpPr txBox="1"/>
          <p:nvPr/>
        </p:nvSpPr>
        <p:spPr>
          <a:xfrm>
            <a:off x="908896" y="6419982"/>
            <a:ext cx="507472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/>
              <a:t>RESULTADOS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042267-2DDA-5A80-BA27-84942AE9FB79}"/>
              </a:ext>
            </a:extLst>
          </p:cNvPr>
          <p:cNvSpPr/>
          <p:nvPr/>
        </p:nvSpPr>
        <p:spPr>
          <a:xfrm>
            <a:off x="-8892205" y="2654831"/>
            <a:ext cx="11010282" cy="9118857"/>
          </a:xfrm>
          <a:prstGeom prst="ellipse">
            <a:avLst/>
          </a:pr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  <a:effectLst>
            <a:outerShdw blurRad="705098" dist="340816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126D1A-86E5-63DD-9375-C0C30069070B}"/>
              </a:ext>
            </a:extLst>
          </p:cNvPr>
          <p:cNvSpPr txBox="1"/>
          <p:nvPr/>
        </p:nvSpPr>
        <p:spPr>
          <a:xfrm>
            <a:off x="908896" y="162683"/>
            <a:ext cx="506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DATOS PRIMERA CONSULTA: CÓMO OBJETIVAMOS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1155838-BB5F-1E9A-2E71-947C8AE13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392" y="532015"/>
            <a:ext cx="4221905" cy="5751581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63064AA0-C999-01E0-C442-0484B3E63656}"/>
              </a:ext>
            </a:extLst>
          </p:cNvPr>
          <p:cNvSpPr/>
          <p:nvPr/>
        </p:nvSpPr>
        <p:spPr>
          <a:xfrm>
            <a:off x="2987571" y="2754844"/>
            <a:ext cx="2284517" cy="154232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Escala cervantes inicial:</a:t>
            </a:r>
          </a:p>
          <a:p>
            <a:pPr algn="ctr"/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43 (16-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73</a:t>
            </a:r>
            <a:r>
              <a:rPr lang="es-E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) </a:t>
            </a:r>
            <a:endParaRPr lang="es-ES" sz="9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ADDAB5C-BD4C-0507-A8BF-D2C66ADB3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365" y="628782"/>
            <a:ext cx="3855273" cy="5409244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6EB4BE57-CBD8-A85A-F362-7F52EEC37B3F}"/>
              </a:ext>
            </a:extLst>
          </p:cNvPr>
          <p:cNvSpPr/>
          <p:nvPr/>
        </p:nvSpPr>
        <p:spPr>
          <a:xfrm>
            <a:off x="7099826" y="2754844"/>
            <a:ext cx="2520282" cy="167911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Minimental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sex inicial :</a:t>
            </a:r>
          </a:p>
          <a:p>
            <a:pPr algn="ctr"/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70%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&lt;20</a:t>
            </a:r>
            <a:endParaRPr lang="es-ES" sz="9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14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565</Words>
  <Application>Microsoft Macintosh PowerPoint</Application>
  <PresentationFormat>Panorámica</PresentationFormat>
  <Paragraphs>110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Bell MT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Tatiana Costas Rodríguez</dc:creator>
  <cp:lastModifiedBy>Tatiana Costas Rodríguez</cp:lastModifiedBy>
  <cp:revision>9</cp:revision>
  <dcterms:created xsi:type="dcterms:W3CDTF">2023-10-18T15:47:50Z</dcterms:created>
  <dcterms:modified xsi:type="dcterms:W3CDTF">2023-10-18T17:30:51Z</dcterms:modified>
</cp:coreProperties>
</file>