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301" r:id="rId4"/>
    <p:sldId id="313" r:id="rId5"/>
    <p:sldId id="288" r:id="rId6"/>
    <p:sldId id="300" r:id="rId7"/>
    <p:sldId id="303" r:id="rId8"/>
    <p:sldId id="307" r:id="rId9"/>
    <p:sldId id="308" r:id="rId10"/>
    <p:sldId id="297" r:id="rId11"/>
    <p:sldId id="285" r:id="rId12"/>
    <p:sldId id="290" r:id="rId13"/>
    <p:sldId id="294" r:id="rId14"/>
    <p:sldId id="323" r:id="rId15"/>
    <p:sldId id="304" r:id="rId16"/>
    <p:sldId id="305" r:id="rId17"/>
    <p:sldId id="276" r:id="rId18"/>
    <p:sldId id="272" r:id="rId19"/>
    <p:sldId id="315" r:id="rId20"/>
    <p:sldId id="319" r:id="rId21"/>
    <p:sldId id="312" r:id="rId22"/>
    <p:sldId id="291" r:id="rId23"/>
    <p:sldId id="263" r:id="rId24"/>
    <p:sldId id="321" r:id="rId25"/>
    <p:sldId id="270" r:id="rId26"/>
    <p:sldId id="268" r:id="rId27"/>
    <p:sldId id="269" r:id="rId28"/>
    <p:sldId id="320" r:id="rId29"/>
    <p:sldId id="264" r:id="rId30"/>
    <p:sldId id="296" r:id="rId31"/>
    <p:sldId id="318" r:id="rId32"/>
  </p:sldIdLst>
  <p:sldSz cx="9144000" cy="6858000" type="screen4x3"/>
  <p:notesSz cx="9926638" cy="67976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473" autoAdjust="0"/>
  </p:normalViewPr>
  <p:slideViewPr>
    <p:cSldViewPr>
      <p:cViewPr>
        <p:scale>
          <a:sx n="100" d="100"/>
          <a:sy n="100" d="100"/>
        </p:scale>
        <p:origin x="660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5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9A591-7697-4D2F-97AA-63125FFB72D5}" type="datetimeFigureOut">
              <a:rPr lang="es-ES" smtClean="0"/>
              <a:pPr/>
              <a:t>20/10/2023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E2520-EE81-4E4E-893D-1CEE2213F6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E28AD-2AC6-4188-8BD6-156A1529DBF5}" type="datetimeFigureOut">
              <a:rPr lang="es-ES" smtClean="0"/>
              <a:pPr/>
              <a:t>20/10/2023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CF975-269F-4A97-8681-17F8F9C393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897301">
              <a:defRPr/>
            </a:pPr>
            <a:fld id="{337314B3-DFFB-47A6-8BC4-C0D333D4A9CB}" type="slidenum">
              <a:rPr lang="en-US" altLang="zh-CN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pPr defTabSz="897301">
                <a:defRPr/>
              </a:pPr>
              <a:t>8</a:t>
            </a:fld>
            <a:endParaRPr lang="en-US" altLang="zh-CN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19138" name="Rectangle 7"/>
          <p:cNvSpPr txBox="1">
            <a:spLocks noGrp="1" noChangeArrowheads="1"/>
          </p:cNvSpPr>
          <p:nvPr/>
        </p:nvSpPr>
        <p:spPr bwMode="auto">
          <a:xfrm>
            <a:off x="5500564" y="6350766"/>
            <a:ext cx="4208031" cy="33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defTabSz="897301">
              <a:defRPr/>
            </a:pPr>
            <a:fld id="{7A53F4A3-E802-426E-A3E1-DA2A42993F21}" type="slidenum">
              <a:rPr lang="en-US" altLang="zh-CN" sz="1200">
                <a:solidFill>
                  <a:prstClr val="black"/>
                </a:solidFill>
              </a:rPr>
              <a:pPr algn="r" defTabSz="897301">
                <a:defRPr/>
              </a:pPr>
              <a:t>8</a:t>
            </a:fld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endParaRPr lang="en-US" dirty="0"/>
          </a:p>
          <a:p>
            <a:pPr defTabSz="897301">
              <a:defRPr/>
            </a:pPr>
            <a:endParaRPr lang="es-ES" dirty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62413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598186">
              <a:defRPr/>
            </a:pPr>
            <a:fld id="{337314B3-DFFB-47A6-8BC4-C0D333D4A9CB}" type="slidenum">
              <a:rPr lang="en-US" altLang="zh-CN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 defTabSz="598186">
                <a:defRPr/>
              </a:pPr>
              <a:t>9</a:t>
            </a:fld>
            <a:endParaRPr lang="en-US" altLang="zh-CN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19138" name="Rectangle 7"/>
          <p:cNvSpPr txBox="1">
            <a:spLocks noGrp="1" noChangeArrowheads="1"/>
          </p:cNvSpPr>
          <p:nvPr/>
        </p:nvSpPr>
        <p:spPr bwMode="auto">
          <a:xfrm>
            <a:off x="5500564" y="6350766"/>
            <a:ext cx="4208031" cy="33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defTabSz="598186">
              <a:defRPr/>
            </a:pPr>
            <a:fld id="{7A53F4A3-E802-426E-A3E1-DA2A42993F21}" type="slidenum">
              <a:rPr lang="en-US" altLang="zh-CN" sz="1200">
                <a:solidFill>
                  <a:prstClr val="black"/>
                </a:solidFill>
              </a:rPr>
              <a:pPr algn="r" defTabSz="598186">
                <a:defRPr/>
              </a:pPr>
              <a:t>9</a:t>
            </a:fld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624134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CF975-269F-4A97-8681-17F8F9C3931E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598186">
              <a:defRPr/>
            </a:pPr>
            <a:fld id="{337314B3-DFFB-47A6-8BC4-C0D333D4A9CB}" type="slidenum">
              <a:rPr lang="en-US" altLang="zh-CN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 defTabSz="598186">
                <a:defRPr/>
              </a:pPr>
              <a:t>28</a:t>
            </a:fld>
            <a:endParaRPr lang="en-US" altLang="zh-CN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19138" name="Rectangle 7"/>
          <p:cNvSpPr txBox="1">
            <a:spLocks noGrp="1" noChangeArrowheads="1"/>
          </p:cNvSpPr>
          <p:nvPr/>
        </p:nvSpPr>
        <p:spPr bwMode="auto">
          <a:xfrm>
            <a:off x="5500564" y="6350766"/>
            <a:ext cx="4208031" cy="33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defTabSz="598186">
              <a:defRPr/>
            </a:pPr>
            <a:fld id="{7A53F4A3-E802-426E-A3E1-DA2A42993F21}" type="slidenum">
              <a:rPr lang="en-US" altLang="zh-CN" sz="1200">
                <a:solidFill>
                  <a:prstClr val="black"/>
                </a:solidFill>
              </a:rPr>
              <a:pPr algn="r" defTabSz="598186">
                <a:defRPr/>
              </a:pPr>
              <a:t>28</a:t>
            </a:fld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25337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20/10/2023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413" t="34180" r="57723" b="11132"/>
          <a:stretch>
            <a:fillRect/>
          </a:stretch>
        </p:blipFill>
        <p:spPr bwMode="auto">
          <a:xfrm>
            <a:off x="7358082" y="5000636"/>
            <a:ext cx="1058712" cy="156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VI Jornada informativa para futuros Residentes | Hospital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5606338"/>
            <a:ext cx="1572890" cy="81076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 l="49415" t="22461" r="25329" b="9179"/>
          <a:stretch>
            <a:fillRect/>
          </a:stretch>
        </p:blipFill>
        <p:spPr bwMode="auto">
          <a:xfrm>
            <a:off x="285720" y="0"/>
            <a:ext cx="328614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000496" y="1785926"/>
            <a:ext cx="4572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500" cap="all" dirty="0">
                <a:latin typeface="Berlin Sans FB" pitchFamily="34" charset="0"/>
              </a:rPr>
              <a:t>Tendencias nacionales e internacionales sobre  cribado de cromosomopatías mediante </a:t>
            </a:r>
            <a:r>
              <a:rPr lang="es-ES" sz="2500" cap="all" dirty="0" err="1">
                <a:latin typeface="Berlin Sans FB" pitchFamily="34" charset="0"/>
              </a:rPr>
              <a:t>TPNi</a:t>
            </a:r>
            <a:endParaRPr lang="es-ES" sz="2500" cap="all" dirty="0">
              <a:latin typeface="Berlin Sans FB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929190" y="428625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Berlin Sans FB" pitchFamily="34" charset="0"/>
              </a:rPr>
              <a:t>Dra. Rosa María Lobo Valentín</a:t>
            </a:r>
          </a:p>
          <a:p>
            <a:endParaRPr lang="es-ES" dirty="0">
              <a:latin typeface="Berlin Sans FB" pitchFamily="34" charset="0"/>
            </a:endParaRPr>
          </a:p>
        </p:txBody>
      </p:sp>
      <p:pic>
        <p:nvPicPr>
          <p:cNvPr id="1026" name="Picture 2" descr="Selectia Servicios | Clientes de Referencia">
            <a:extLst>
              <a:ext uri="{FF2B5EF4-FFF2-40B4-BE49-F238E27FC236}">
                <a16:creationId xmlns:a16="http://schemas.microsoft.com/office/drawing/2014/main" id="{ABE49217-25DF-5E0C-54D0-C0CFB8FA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83" y="5416981"/>
            <a:ext cx="18097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805" t="21484" r="24780" b="18945"/>
          <a:stretch>
            <a:fillRect/>
          </a:stretch>
        </p:blipFill>
        <p:spPr bwMode="auto">
          <a:xfrm>
            <a:off x="1357290" y="857232"/>
            <a:ext cx="642942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10" y="1011683"/>
            <a:ext cx="80010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300" dirty="0"/>
              <a:t>Varias  ventajas sobre la prueba contingente:</a:t>
            </a:r>
          </a:p>
          <a:p>
            <a:pPr marL="342900">
              <a:lnSpc>
                <a:spcPct val="150000"/>
              </a:lnSpc>
              <a:buFont typeface="+mj-lt"/>
              <a:buAutoNum type="arabicPeriod"/>
            </a:pPr>
            <a:r>
              <a:rPr lang="es-ES" sz="2300" dirty="0"/>
              <a:t>   No hay ventana de tiempo para las pruebas</a:t>
            </a:r>
          </a:p>
          <a:p>
            <a:pPr marL="342900">
              <a:lnSpc>
                <a:spcPct val="150000"/>
              </a:lnSpc>
              <a:buFont typeface="+mj-lt"/>
              <a:buAutoNum type="arabicPeriod"/>
            </a:pPr>
            <a:r>
              <a:rPr lang="es-ES" sz="2300" dirty="0"/>
              <a:t>   Mayor sensibilidad o tasa de detección, por lo tanto, </a:t>
            </a:r>
          </a:p>
          <a:p>
            <a:pPr marL="342900">
              <a:lnSpc>
                <a:spcPct val="150000"/>
              </a:lnSpc>
            </a:pPr>
            <a:r>
              <a:rPr lang="es-ES" sz="2300" dirty="0"/>
              <a:t>      menos falsos negativos</a:t>
            </a:r>
          </a:p>
          <a:p>
            <a:pPr marL="8001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es-ES" sz="2300" dirty="0"/>
              <a:t>Más mujeres obtienen un resultado definitivo después de</a:t>
            </a:r>
          </a:p>
          <a:p>
            <a:pPr marL="342900">
              <a:lnSpc>
                <a:spcPct val="150000"/>
              </a:lnSpc>
            </a:pPr>
            <a:r>
              <a:rPr lang="es-ES" sz="2300" dirty="0"/>
              <a:t>      una única prueba </a:t>
            </a:r>
          </a:p>
          <a:p>
            <a:pPr marL="6858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s-ES" sz="2300" dirty="0"/>
              <a:t>Las mujeres gestantes prefieren NIPT de primer nivel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10" y="357166"/>
            <a:ext cx="80010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dirty="0"/>
              <a:t>REALIZACION DE LA PRUEBA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42909" y="1083948"/>
          <a:ext cx="7731551" cy="2773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81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T21</a:t>
                      </a:r>
                      <a:r>
                        <a:rPr lang="es-ES" sz="2000" baseline="0" dirty="0"/>
                        <a:t> (%)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T18</a:t>
                      </a:r>
                      <a:r>
                        <a:rPr lang="es-ES" sz="2000" baseline="0" dirty="0"/>
                        <a:t> (%)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T13</a:t>
                      </a:r>
                      <a:r>
                        <a:rPr lang="es-ES" sz="2000" baseline="0" dirty="0"/>
                        <a:t> (%)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/>
                        <a:t>Cribado</a:t>
                      </a:r>
                      <a:r>
                        <a:rPr lang="es-ES" sz="2000" baseline="0" dirty="0"/>
                        <a:t> </a:t>
                      </a:r>
                      <a:r>
                        <a:rPr lang="es-ES" sz="2000" baseline="0" dirty="0" err="1"/>
                        <a:t>clasico</a:t>
                      </a:r>
                      <a:r>
                        <a:rPr lang="es-ES" sz="2000" baseline="0" dirty="0"/>
                        <a:t> (1/200)*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2000" dirty="0"/>
                        <a:t>PPV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/>
                        <a:t>Contingente +</a:t>
                      </a:r>
                      <a:r>
                        <a:rPr lang="es-ES" sz="2000" baseline="0" dirty="0"/>
                        <a:t> NIPT **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2000" dirty="0"/>
                        <a:t>PPV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93,5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80,0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66,7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/>
                        <a:t>NIPT en </a:t>
                      </a:r>
                      <a:r>
                        <a:rPr lang="es-ES" sz="2000" baseline="0" dirty="0"/>
                        <a:t>primer nivel ***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2000" dirty="0"/>
                        <a:t>PPV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571604" y="5363190"/>
            <a:ext cx="5715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* </a:t>
            </a:r>
            <a:r>
              <a:rPr lang="es-ES" dirty="0" err="1"/>
              <a:t>Health</a:t>
            </a:r>
            <a:r>
              <a:rPr lang="es-ES" dirty="0"/>
              <a:t> Council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Netherlands</a:t>
            </a:r>
            <a:endParaRPr lang="es-ES" dirty="0"/>
          </a:p>
          <a:p>
            <a:r>
              <a:rPr lang="es-ES" dirty="0"/>
              <a:t>** </a:t>
            </a:r>
            <a:r>
              <a:rPr lang="es-ES" dirty="0" err="1"/>
              <a:t>Oepkes</a:t>
            </a:r>
            <a:r>
              <a:rPr lang="es-ES" dirty="0"/>
              <a:t> et al</a:t>
            </a:r>
          </a:p>
          <a:p>
            <a:r>
              <a:rPr lang="es-ES" dirty="0"/>
              <a:t>*** van </a:t>
            </a:r>
            <a:r>
              <a:rPr lang="es-ES" dirty="0" err="1"/>
              <a:t>der</a:t>
            </a:r>
            <a:r>
              <a:rPr lang="es-ES" dirty="0"/>
              <a:t> </a:t>
            </a:r>
            <a:r>
              <a:rPr lang="es-ES" dirty="0" err="1"/>
              <a:t>Meij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642910" y="4068553"/>
            <a:ext cx="7858180" cy="1099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300" dirty="0"/>
              <a:t>NIPT de primer nivel tiene un rendimiento mejor o comparable a NIPT contingente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500042"/>
            <a:ext cx="8072494" cy="5528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ES" sz="2100" dirty="0"/>
              <a:t> Una </a:t>
            </a:r>
            <a:r>
              <a:rPr lang="es-ES" sz="2100" b="1" dirty="0"/>
              <a:t>ventaja importante de las pruebas contingentes </a:t>
            </a:r>
            <a:r>
              <a:rPr lang="es-ES" sz="2100" dirty="0"/>
              <a:t>es que incluyen una prueba de ultrasonido que puede detectar defectos estructurales graves y, adicionalmente la medida de la translucencia, CRL, embarazos múltiples, viabilidad cardiaca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ES" sz="2100" dirty="0"/>
              <a:t>El </a:t>
            </a:r>
            <a:r>
              <a:rPr lang="es-ES" sz="2100" b="1" dirty="0"/>
              <a:t>rendimiento de la prueba de cribado clásico es variable </a:t>
            </a:r>
            <a:r>
              <a:rPr lang="es-ES" sz="2100" dirty="0"/>
              <a:t>entre programas, regiones y países, ya que la medición ecográfica de translucencia es dependiente de observador y del control de calidad</a:t>
            </a:r>
          </a:p>
          <a:p>
            <a:pPr algn="just">
              <a:lnSpc>
                <a:spcPct val="150000"/>
              </a:lnSpc>
            </a:pPr>
            <a:r>
              <a:rPr lang="es-ES" sz="2100" b="1" dirty="0"/>
              <a:t>Resultados falsos positivos, falsos negativos o no concluyentes</a:t>
            </a:r>
          </a:p>
          <a:p>
            <a:pPr algn="just">
              <a:lnSpc>
                <a:spcPct val="150000"/>
              </a:lnSpc>
            </a:pPr>
            <a:r>
              <a:rPr lang="es-ES" sz="2100" dirty="0"/>
              <a:t> Índice  de masa corporal, enfermedades autoinmunes, mosaicismo, fracción fetal baja, aberraciones cromosómicas maternas o gemelo evanescente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928670"/>
            <a:ext cx="7643866" cy="5661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 La prueba clásica solo se puede realizar </a:t>
            </a:r>
            <a:r>
              <a:rPr lang="es-ES" sz="2000" b="1" dirty="0"/>
              <a:t>entre la semana 11 y 14 </a:t>
            </a:r>
          </a:p>
          <a:p>
            <a:pPr lvl="1" indent="-4572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/>
              <a:t>TPNI se puede realizar </a:t>
            </a:r>
            <a:r>
              <a:rPr lang="es-ES" sz="2000" b="1" dirty="0"/>
              <a:t>a partir de semana 10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000" dirty="0"/>
              <a:t> NIPT de primer nivel  y resultado bajo riesgo…….Una sola prueba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000" dirty="0"/>
              <a:t> NIPT de primer nivel  y resultado alto riesgo precisa semanas hasta amniocentesis 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Este período de espera más largo puede resultar en: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 mayor tiempo para la decisión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 mayor periodo de incertidumbre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 La prueba clásica puede precisar: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 TPNI de segundo nivel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  Prueba invasiva (con menor tiempo de espera)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                           Un período más largo de incertidumbre y ansiedad.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42910" y="357166"/>
            <a:ext cx="80010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b="1" dirty="0"/>
              <a:t>VENTANA DE TIEMPO</a:t>
            </a:r>
          </a:p>
        </p:txBody>
      </p:sp>
    </p:spTree>
    <p:extLst>
      <p:ext uri="{BB962C8B-B14F-4D97-AF65-F5344CB8AC3E}">
        <p14:creationId xmlns:p14="http://schemas.microsoft.com/office/powerpoint/2010/main" val="1856519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1071546"/>
            <a:ext cx="850112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</a:pPr>
            <a:r>
              <a:rPr lang="es-ES" sz="2100" dirty="0"/>
              <a:t>El objetivo de un examen prenatal para aneuploidia fetal  es mejorar la </a:t>
            </a:r>
          </a:p>
          <a:p>
            <a:pPr lvl="1" indent="-457200">
              <a:lnSpc>
                <a:spcPct val="150000"/>
              </a:lnSpc>
            </a:pPr>
            <a:r>
              <a:rPr lang="es-ES" sz="2100" dirty="0"/>
              <a:t>autonomía reproductiva 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100" dirty="0"/>
              <a:t>El </a:t>
            </a:r>
            <a:r>
              <a:rPr lang="es-ES" sz="2100" b="1" dirty="0"/>
              <a:t>éxito</a:t>
            </a:r>
            <a:r>
              <a:rPr lang="es-ES" sz="2100" dirty="0"/>
              <a:t> de un programa de detección prenatal depende de </a:t>
            </a:r>
            <a:r>
              <a:rPr lang="es-ES" sz="2100" b="1" dirty="0"/>
              <a:t>proporcionar</a:t>
            </a:r>
            <a:r>
              <a:rPr lang="es-ES" sz="2100" dirty="0"/>
              <a:t> a las parejas </a:t>
            </a:r>
            <a:r>
              <a:rPr lang="es-ES" sz="2100" b="1" dirty="0"/>
              <a:t>altos niveles de información </a:t>
            </a:r>
            <a:r>
              <a:rPr lang="es-ES" sz="2100" dirty="0"/>
              <a:t>en la toma de decisiones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100" dirty="0"/>
              <a:t>Se requiere </a:t>
            </a:r>
            <a:r>
              <a:rPr lang="es-ES" sz="2100" b="1" dirty="0"/>
              <a:t>asesoramiento</a:t>
            </a:r>
            <a:r>
              <a:rPr lang="es-ES" sz="2100" dirty="0"/>
              <a:t> previo a la prueba de alta calidad y no directivo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100" b="1" dirty="0"/>
              <a:t>Mejora de la actitud hacia la prueba </a:t>
            </a:r>
            <a:r>
              <a:rPr lang="es-ES" sz="2100" dirty="0"/>
              <a:t>después de su introducción, desde un 75% hasta un 86% 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100" dirty="0"/>
              <a:t>En los Países Bajos, la introducción del TPNI de primer nivel </a:t>
            </a:r>
            <a:r>
              <a:rPr lang="es-ES" sz="2100" b="1" dirty="0"/>
              <a:t>no provocó cambios en la prevalencia del síndrome de Down en nacidos vivos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42910" y="357166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DEBATES ÉTICOS Y SOCIALES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928670"/>
            <a:ext cx="85725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Los </a:t>
            </a:r>
            <a:r>
              <a:rPr lang="es-ES" sz="2000" b="1" dirty="0"/>
              <a:t>costes de TPNI  </a:t>
            </a:r>
            <a:r>
              <a:rPr lang="es-ES" sz="2000" dirty="0"/>
              <a:t>concluyen que esta es una estrategia más efectiva pero también más </a:t>
            </a:r>
            <a:r>
              <a:rPr lang="es-ES" sz="2000" b="1" dirty="0"/>
              <a:t>costosa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Sin embargo,</a:t>
            </a:r>
          </a:p>
          <a:p>
            <a:pPr lvl="2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000" b="1" dirty="0"/>
              <a:t>disminución de los costos de secuenciación </a:t>
            </a:r>
            <a:r>
              <a:rPr lang="es-ES" sz="2000" dirty="0"/>
              <a:t>y la centralización</a:t>
            </a:r>
          </a:p>
          <a:p>
            <a:pPr lvl="2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000" b="1" dirty="0"/>
              <a:t>indemnizaciones</a:t>
            </a:r>
            <a:r>
              <a:rPr lang="es-ES" sz="2000" dirty="0"/>
              <a:t> medias estimadas ante el nacimiento no esperado de un niño con cromosomopatía puede hacer que se vuelva rentable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El coste por prueba para cribado clásico fue de 168 € en el 2019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El coste por prueba TPNI fue de 260 € por prueba en 2019; 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Anomalías ecográficas como translucencia por encima de p99 se oferta prueba invasiva considerándose los costes de extracción, QF-PCR, array y/o cariotipo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42910" y="357166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ASPECTOS FINANCIEROS</a:t>
            </a:r>
            <a:endParaRPr lang="es-ES" sz="25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42910" y="500042"/>
            <a:ext cx="7572428" cy="4815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300" dirty="0"/>
              <a:t>Los criterios de exclusión para TPNI: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300" dirty="0"/>
              <a:t> Gemelo evanescente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300" dirty="0"/>
              <a:t> Gemelar bicorial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300" dirty="0"/>
              <a:t> Anomalías ecográficas fetales TN &gt;3,5 mm, o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300" dirty="0"/>
              <a:t> Edad gestacional &lt;11 semanas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300" dirty="0"/>
              <a:t> Parejas que se sabe que portan anomalías cromosómicas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300" dirty="0"/>
              <a:t> Mujeres que tenían una neoplasia maligna actual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300" dirty="0"/>
              <a:t> Transfusiones de sangre en los últimos 3 meses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300" dirty="0"/>
              <a:t> Terapia con células madre o inmunoterapia </a:t>
            </a:r>
          </a:p>
        </p:txBody>
      </p:sp>
    </p:spTree>
    <p:extLst>
      <p:ext uri="{BB962C8B-B14F-4D97-AF65-F5344CB8AC3E}">
        <p14:creationId xmlns:p14="http://schemas.microsoft.com/office/powerpoint/2010/main" val="169898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6903" t="18554" r="10505" b="45313"/>
          <a:stretch>
            <a:fillRect/>
          </a:stretch>
        </p:blipFill>
        <p:spPr bwMode="auto">
          <a:xfrm>
            <a:off x="714348" y="285728"/>
            <a:ext cx="814393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2286000" y="2916792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Genes </a:t>
            </a:r>
            <a:r>
              <a:rPr lang="es-ES" b="1" dirty="0"/>
              <a:t>2022, 13, 2027. https://doi.org/10.3390/genes13112027</a:t>
            </a:r>
            <a:endParaRPr lang="es-E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26940" t="64649" r="9919" b="13867"/>
          <a:stretch>
            <a:fillRect/>
          </a:stretch>
        </p:blipFill>
        <p:spPr bwMode="auto">
          <a:xfrm>
            <a:off x="642910" y="3286124"/>
            <a:ext cx="82153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928662" y="5072074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Las aneuploidias del gemelo evanescente pueden interferir el cribado del gemelo superviviente </a:t>
            </a:r>
          </a:p>
          <a:p>
            <a:pPr>
              <a:lnSpc>
                <a:spcPct val="150000"/>
              </a:lnSpc>
            </a:pPr>
            <a:r>
              <a:rPr lang="es-ES" dirty="0"/>
              <a:t>La persistencia del material cromosómico en sangre materna del gemelo evanescente es desconocida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4158" t="11719" r="28074" b="41406"/>
          <a:stretch>
            <a:fillRect/>
          </a:stretch>
        </p:blipFill>
        <p:spPr bwMode="auto">
          <a:xfrm>
            <a:off x="1428728" y="428604"/>
            <a:ext cx="621510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1071538" y="4016780"/>
            <a:ext cx="7072362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TPNI  era un método de detección eficaz y confiable en el abordaje para la trisomía 21 en embarazos gemelares, con un VPP del 94,4%. 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Estudios futuros con casos adicionales de RAA y CNV en gemelos, junto con seguimiento fetal y placentario ayudarán a evaluar más a fondo el rendimiento de NIPS de todo el genoma en gestaciones gemelares.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57224" y="571480"/>
            <a:ext cx="77153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/>
              <a:t>Las pruebas prenatales no invasivas se introdujeron en 2011, </a:t>
            </a:r>
          </a:p>
          <a:p>
            <a:pPr algn="just">
              <a:lnSpc>
                <a:spcPct val="150000"/>
              </a:lnSpc>
            </a:pPr>
            <a:r>
              <a:rPr lang="es-ES" sz="2000" dirty="0"/>
              <a:t>Han transformado el panorama del  cribado prenatal mundial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En el ámbito de la sanidad privada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En los sistemas de salud públicos, con dos estrategias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 como prueba de primera línea, en forma de cribado universal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 o como complemento a los programas de detección prenatal existentes.</a:t>
            </a:r>
          </a:p>
          <a:p>
            <a:pPr algn="just">
              <a:lnSpc>
                <a:spcPct val="150000"/>
              </a:lnSpc>
            </a:pPr>
            <a:r>
              <a:rPr lang="es-ES" sz="2000" dirty="0"/>
              <a:t> por su alto rendimiento, el mayor uso de TPNI ha reducido significativamente el número de pruebas invasivas realizadas en muchos lugares y ha incrementado las tasas de detección</a:t>
            </a:r>
          </a:p>
          <a:p>
            <a:pPr algn="just">
              <a:lnSpc>
                <a:spcPct val="150000"/>
              </a:lnSpc>
            </a:pPr>
            <a:r>
              <a:rPr lang="es-ES" sz="2000" dirty="0"/>
              <a:t>Su implementación como cribado universal en algunos países ha conllevado la desaparición del cribado combinado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9575018-9198-5799-CE85-0656DED180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2" t="13601" r="32675" b="58109"/>
          <a:stretch/>
        </p:blipFill>
        <p:spPr>
          <a:xfrm>
            <a:off x="1187609" y="476670"/>
            <a:ext cx="6701248" cy="28810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38A90CD-5652-1FDB-36DB-65BA24B558AC}"/>
              </a:ext>
            </a:extLst>
          </p:cNvPr>
          <p:cNvSpPr txBox="1"/>
          <p:nvPr/>
        </p:nvSpPr>
        <p:spPr>
          <a:xfrm>
            <a:off x="1177330" y="3438897"/>
            <a:ext cx="671152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La detección basada en </a:t>
            </a:r>
            <a:r>
              <a:rPr lang="es-ES" dirty="0" err="1"/>
              <a:t>cfDNA</a:t>
            </a:r>
            <a:r>
              <a:rPr lang="es-ES" dirty="0"/>
              <a:t> de todo el genoma proporciona un enfoque sencillo y no invasivo para dilucidar si el feto la aneuploidía explica la pérdida en pacientes con pérdidas gestacionales</a:t>
            </a:r>
          </a:p>
          <a:p>
            <a:pPr algn="just"/>
            <a:r>
              <a:rPr lang="es-ES" dirty="0"/>
              <a:t>Es necesaria la toma de muestras para garantizar la correcta procedencia de los restos fetales previniendo la contaminación de estos por material de origen materno</a:t>
            </a:r>
          </a:p>
          <a:p>
            <a:pPr algn="just"/>
            <a:r>
              <a:rPr lang="es-ES" dirty="0"/>
              <a:t>Usado en el marco de un cribado contingente, TPNI puede mejorar significativamente el rendimiento diagnóstico de las perdidas gestacionales recurrentes</a:t>
            </a:r>
          </a:p>
        </p:txBody>
      </p:sp>
    </p:spTree>
    <p:extLst>
      <p:ext uri="{BB962C8B-B14F-4D97-AF65-F5344CB8AC3E}">
        <p14:creationId xmlns:p14="http://schemas.microsoft.com/office/powerpoint/2010/main" val="1314661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57224" y="4929198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IMPLEMENTACION EN EL ESTUDIO DE OTROS HALLAZGOS</a:t>
            </a:r>
            <a:endParaRPr lang="es-ES" sz="25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9253" t="8984" r="23645" b="47070"/>
          <a:stretch>
            <a:fillRect/>
          </a:stretch>
        </p:blipFill>
        <p:spPr bwMode="auto">
          <a:xfrm>
            <a:off x="857224" y="1000108"/>
            <a:ext cx="742955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857224" y="4211429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American Journal of Human Genetics 105, 1091–1101, December 5, 2019</a:t>
            </a: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785794"/>
            <a:ext cx="778674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 Análisis de viabilidad y datación entre 8 y 12 semanas de gestación. 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 En caso de embarazo gemelar, </a:t>
            </a:r>
            <a:r>
              <a:rPr lang="es-ES" sz="2000" dirty="0" err="1"/>
              <a:t>corionicidad</a:t>
            </a:r>
            <a:r>
              <a:rPr lang="es-ES" sz="2000" dirty="0"/>
              <a:t>.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 La siguiente exploración ofrecida es la ecografía de las 20 semanas.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 Tienen interés en obtener más información sobre el cribado   prenatal para anomalías fetales pasan a un consejero que informa sobre las diferencias entre cribado clásico y TPNI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 Las  mujeres que eligen NIPT pueden elegir informar sobre los cromosomas 21, 18 y 13 con o sin hallazgos adicionales 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 Hallazgos indicativos de una enfermedad maligna materna y aberraciones cromosómicas estructurales de los cromosomas 21, 18 y 13 siempre se informan.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8668" t="60547" r="23682" b="9179"/>
          <a:stretch>
            <a:fillRect/>
          </a:stretch>
        </p:blipFill>
        <p:spPr bwMode="auto">
          <a:xfrm>
            <a:off x="214282" y="1337979"/>
            <a:ext cx="8776086" cy="25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CA175-5D23-ED8F-A100-09E4AF450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0" t="17801" r="23226" b="52800"/>
          <a:stretch/>
        </p:blipFill>
        <p:spPr>
          <a:xfrm>
            <a:off x="1331674" y="548680"/>
            <a:ext cx="5904588" cy="247990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8AF006A-3587-00F7-AB8A-B400D4C996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2" t="16401" r="34251" b="37400"/>
          <a:stretch/>
        </p:blipFill>
        <p:spPr>
          <a:xfrm>
            <a:off x="3923928" y="3688571"/>
            <a:ext cx="4656046" cy="28990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FE3E35-979C-5075-EE16-5D3CB5C29825}"/>
              </a:ext>
            </a:extLst>
          </p:cNvPr>
          <p:cNvSpPr txBox="1"/>
          <p:nvPr/>
        </p:nvSpPr>
        <p:spPr>
          <a:xfrm>
            <a:off x="1403648" y="3284984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/>
              <a:t>Genetics</a:t>
            </a:r>
            <a:r>
              <a:rPr lang="es-ES" dirty="0"/>
              <a:t> in Medicine (2021) 23:1137–1142</a:t>
            </a:r>
          </a:p>
        </p:txBody>
      </p:sp>
    </p:spTree>
    <p:extLst>
      <p:ext uri="{BB962C8B-B14F-4D97-AF65-F5344CB8AC3E}">
        <p14:creationId xmlns:p14="http://schemas.microsoft.com/office/powerpoint/2010/main" val="3248788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7452" t="16601" r="11054" b="61914"/>
          <a:stretch>
            <a:fillRect/>
          </a:stretch>
        </p:blipFill>
        <p:spPr bwMode="auto">
          <a:xfrm>
            <a:off x="714348" y="1000108"/>
            <a:ext cx="800105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714348" y="2843941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Las gestantes elegían mayoritariamente la metodología </a:t>
            </a:r>
            <a:r>
              <a:rPr lang="es-ES" i="1" dirty="0" err="1"/>
              <a:t>genomewide</a:t>
            </a:r>
            <a:r>
              <a:rPr lang="es-ES" dirty="0"/>
              <a:t> en el que las aneuploidias autosómicas raras y anomalías segmentales representaron un tercio de todos los NIPT positivos siendo cada uno más frecuente que T18 y T13 juntos.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35819" y="3501008"/>
            <a:ext cx="707236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189 mosaicismos confinados a placenta confirmados, un 52% tuvieron efectos adversos perinatales consistentes en: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/>
              <a:t> preeclampsia: riesgo relativo 11.6 - 29.4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/>
              <a:t> prematuridad: riesgo relativo 3.8 - 8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/>
              <a:t> pequeño para la edad gestacional: riesgo relativo 1.2 - 2.6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/>
              <a:t> cesárea: riesgo relativo 1.1 - 2.4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/>
              <a:t> unidad de cuidados intensivos: riesgo relativo 1.2 - 3.7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28159" t="11581" r="29564" b="60293"/>
          <a:stretch/>
        </p:blipFill>
        <p:spPr bwMode="auto">
          <a:xfrm>
            <a:off x="1299069" y="188640"/>
            <a:ext cx="6545862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1299069" y="2887144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American Journal of Human </a:t>
            </a:r>
            <a:r>
              <a:rPr lang="es-ES" dirty="0" err="1"/>
              <a:t>Genetics</a:t>
            </a:r>
            <a:r>
              <a:rPr lang="es-ES" dirty="0"/>
              <a:t> 2022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16508" t="11914" r="19802" b="54883"/>
          <a:stretch>
            <a:fillRect/>
          </a:stretch>
        </p:blipFill>
        <p:spPr bwMode="auto">
          <a:xfrm>
            <a:off x="214282" y="642918"/>
            <a:ext cx="828680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4214810" y="3071810"/>
            <a:ext cx="4324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Genetics</a:t>
            </a:r>
            <a:r>
              <a:rPr lang="es-ES" dirty="0"/>
              <a:t> in Medicine (2021) 23:1349 – 1355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42910" y="3929066"/>
            <a:ext cx="7500990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Estudios más amplios que utilizan la metodología </a:t>
            </a:r>
            <a:r>
              <a:rPr lang="es-ES" i="1" dirty="0" err="1"/>
              <a:t>genomewide</a:t>
            </a:r>
            <a:r>
              <a:rPr lang="es-ES" i="1" dirty="0"/>
              <a:t> </a:t>
            </a:r>
            <a:r>
              <a:rPr lang="es-ES" dirty="0"/>
              <a:t>encuentra tasas de positividad estabilizados entre el 5% y 25% con VPP elevados en las CNV analizadas, con resultados diagnósticos en más del 40% de los casos positivos.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53BFC3-E9FD-3223-8B8B-2004D65D7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51" t="20601" r="25587" b="3800"/>
          <a:stretch/>
        </p:blipFill>
        <p:spPr>
          <a:xfrm>
            <a:off x="1043608" y="1124744"/>
            <a:ext cx="3096344" cy="388843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20B6A33-5653-1244-A13D-447DE8CAA5F6}"/>
              </a:ext>
            </a:extLst>
          </p:cNvPr>
          <p:cNvSpPr txBox="1"/>
          <p:nvPr/>
        </p:nvSpPr>
        <p:spPr>
          <a:xfrm>
            <a:off x="4355976" y="2551837"/>
            <a:ext cx="42484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Nota a los hallazgos incidentales en TPNI:</a:t>
            </a:r>
          </a:p>
          <a:p>
            <a:endParaRPr lang="es-ES" dirty="0"/>
          </a:p>
          <a:p>
            <a:r>
              <a:rPr lang="es-ES" dirty="0"/>
              <a:t>Cuando esta información puede conducir a intervenciones preventivas o terapéuticas, es importante revelarla al paciente en un entorno genético clínico. No informar de estos hallazgos puede considerarse una negligencia grave.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F9A932-01F0-4A7E-A34F-3CD4FB4C12C0}"/>
              </a:ext>
            </a:extLst>
          </p:cNvPr>
          <p:cNvSpPr txBox="1"/>
          <p:nvPr/>
        </p:nvSpPr>
        <p:spPr>
          <a:xfrm>
            <a:off x="1043608" y="5445224"/>
            <a:ext cx="605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Genomic</a:t>
            </a:r>
            <a:r>
              <a:rPr lang="es-ES" dirty="0"/>
              <a:t> Medicine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obstetric</a:t>
            </a:r>
            <a:r>
              <a:rPr lang="es-ES" dirty="0"/>
              <a:t> </a:t>
            </a:r>
            <a:r>
              <a:rPr lang="es-ES" dirty="0" err="1"/>
              <a:t>population</a:t>
            </a:r>
            <a:r>
              <a:rPr lang="es-ES" dirty="0"/>
              <a:t> May 9, 2016</a:t>
            </a:r>
          </a:p>
          <a:p>
            <a:r>
              <a:rPr lang="es-ES" dirty="0" err="1"/>
              <a:t>Belgian</a:t>
            </a:r>
            <a:r>
              <a:rPr lang="es-ES" dirty="0"/>
              <a:t> </a:t>
            </a:r>
            <a:r>
              <a:rPr lang="es-ES" dirty="0" err="1"/>
              <a:t>Advisory</a:t>
            </a:r>
            <a:r>
              <a:rPr lang="es-ES" dirty="0"/>
              <a:t> </a:t>
            </a:r>
            <a:r>
              <a:rPr lang="es-ES" dirty="0" err="1"/>
              <a:t>Committee</a:t>
            </a:r>
            <a:r>
              <a:rPr lang="es-ES" dirty="0"/>
              <a:t> on </a:t>
            </a:r>
            <a:r>
              <a:rPr lang="es-ES" dirty="0" err="1"/>
              <a:t>Bioethics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579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450061"/>
            <a:ext cx="764386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/>
              <a:t>Definiciones para hallazgos adicionales </a:t>
            </a:r>
            <a:r>
              <a:rPr lang="es-ES" sz="2000" dirty="0"/>
              <a:t>(según Van </a:t>
            </a:r>
            <a:r>
              <a:rPr lang="es-ES" sz="2000" dirty="0" err="1"/>
              <a:t>Opstal</a:t>
            </a:r>
            <a:r>
              <a:rPr lang="es-ES" sz="2000" dirty="0"/>
              <a:t> et al.12)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 </a:t>
            </a:r>
            <a:r>
              <a:rPr lang="es-ES" sz="2000" b="1" dirty="0"/>
              <a:t>Fetal</a:t>
            </a:r>
            <a:r>
              <a:rPr lang="es-ES" sz="2000" dirty="0"/>
              <a:t>: resultado de TPNI de alto riesgo confirmado </a:t>
            </a:r>
            <a:r>
              <a:rPr lang="es-ES" sz="2000" dirty="0" err="1"/>
              <a:t>citogenéticamente</a:t>
            </a:r>
            <a:r>
              <a:rPr lang="es-ES" sz="2000" dirty="0"/>
              <a:t> en el feto mediante pruebas invasivas o al nacimiento.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 </a:t>
            </a:r>
            <a:r>
              <a:rPr lang="es-ES" sz="2000" b="1" dirty="0"/>
              <a:t>Placentaria</a:t>
            </a:r>
            <a:r>
              <a:rPr lang="es-ES" sz="2000" dirty="0"/>
              <a:t>: resultado de TPNI de alto riesgo no confirmado en el feto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pero confirmado por CVS o prueba placentaria o que involucra un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aberración cromosómica típicamente involucrada en espacios confinados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 </a:t>
            </a:r>
            <a:r>
              <a:rPr lang="es-ES" sz="2000" b="1" dirty="0"/>
              <a:t>Materna</a:t>
            </a:r>
            <a:r>
              <a:rPr lang="es-ES" sz="2000" dirty="0"/>
              <a:t>: un resultado NIPT de alto riesgo confirmado en la madre como una aberración cromosómica constitucional (por ejemplo, copia [mosaico] variantes numéricas [CNV]) o como una aberración cromosómica adquirida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 </a:t>
            </a:r>
            <a:r>
              <a:rPr lang="es-ES" sz="2000" b="1" dirty="0"/>
              <a:t>Desconocido</a:t>
            </a:r>
            <a:r>
              <a:rPr lang="es-ES" sz="2000" dirty="0"/>
              <a:t>: un resultado NIPT de alto riesgo de origen desconocido (en la mayoría de los casos por falta de seguimiento).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14348" y="3371679"/>
            <a:ext cx="7429552" cy="1711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Gadsboll</a:t>
            </a:r>
            <a:r>
              <a:rPr lang="en-US" dirty="0"/>
              <a:t> K, Petersen OB, </a:t>
            </a:r>
            <a:r>
              <a:rPr lang="en-US" dirty="0" err="1"/>
              <a:t>Gatinois</a:t>
            </a:r>
            <a:r>
              <a:rPr lang="en-US" dirty="0"/>
              <a:t> V, et al.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Current use of non invasive </a:t>
            </a:r>
            <a:r>
              <a:rPr lang="es-ES" dirty="0"/>
              <a:t>prenatal </a:t>
            </a:r>
            <a:r>
              <a:rPr lang="es-ES" dirty="0" err="1"/>
              <a:t>testing</a:t>
            </a:r>
            <a:r>
              <a:rPr lang="es-ES" dirty="0"/>
              <a:t> in </a:t>
            </a:r>
            <a:r>
              <a:rPr lang="es-ES" dirty="0" err="1"/>
              <a:t>Europe</a:t>
            </a:r>
            <a:r>
              <a:rPr lang="es-ES" dirty="0"/>
              <a:t>, Australia and </a:t>
            </a:r>
            <a:r>
              <a:rPr lang="es-ES" dirty="0" err="1"/>
              <a:t>the</a:t>
            </a:r>
            <a:r>
              <a:rPr lang="es-ES" dirty="0"/>
              <a:t> USA: a </a:t>
            </a:r>
            <a:r>
              <a:rPr lang="es-ES" dirty="0" err="1"/>
              <a:t>graphical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r>
              <a:rPr lang="es-E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i="1" dirty="0"/>
              <a:t>Acta </a:t>
            </a:r>
            <a:r>
              <a:rPr lang="es-ES" i="1" dirty="0" err="1"/>
              <a:t>Obstet</a:t>
            </a:r>
            <a:r>
              <a:rPr lang="es-ES" i="1" dirty="0"/>
              <a:t> </a:t>
            </a:r>
            <a:r>
              <a:rPr lang="es-ES" i="1" dirty="0" err="1"/>
              <a:t>Gynecol</a:t>
            </a:r>
            <a:r>
              <a:rPr lang="es-ES" i="1" dirty="0"/>
              <a:t> </a:t>
            </a:r>
            <a:r>
              <a:rPr lang="es-ES" i="1" dirty="0" err="1"/>
              <a:t>Scand</a:t>
            </a:r>
            <a:r>
              <a:rPr lang="es-ES" i="1" dirty="0"/>
              <a:t>. 2020;99(6):722‐730.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14348" y="1428736"/>
            <a:ext cx="7358114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err="1"/>
              <a:t>Jayashankar</a:t>
            </a:r>
            <a:r>
              <a:rPr lang="es-ES" dirty="0"/>
              <a:t> SS, </a:t>
            </a:r>
            <a:r>
              <a:rPr lang="es-ES" dirty="0" err="1"/>
              <a:t>Nasaruddin</a:t>
            </a:r>
            <a:r>
              <a:rPr lang="es-ES" dirty="0"/>
              <a:t> ML, et al.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Non-</a:t>
            </a:r>
            <a:r>
              <a:rPr lang="es-ES" dirty="0" err="1"/>
              <a:t>Invasive</a:t>
            </a:r>
            <a:r>
              <a:rPr lang="es-ES" dirty="0"/>
              <a:t> Prenatal </a:t>
            </a:r>
            <a:r>
              <a:rPr lang="es-ES" dirty="0" err="1"/>
              <a:t>Testing</a:t>
            </a:r>
            <a:r>
              <a:rPr lang="es-ES" dirty="0"/>
              <a:t> (NIPT): </a:t>
            </a:r>
            <a:r>
              <a:rPr lang="es-ES" dirty="0" err="1"/>
              <a:t>Reliability</a:t>
            </a:r>
            <a:r>
              <a:rPr lang="es-ES" dirty="0"/>
              <a:t>, </a:t>
            </a:r>
            <a:r>
              <a:rPr lang="es-ES" dirty="0" err="1"/>
              <a:t>Challenges</a:t>
            </a:r>
            <a:r>
              <a:rPr lang="es-ES" dirty="0"/>
              <a:t>, and </a:t>
            </a:r>
            <a:r>
              <a:rPr lang="es-ES" dirty="0" err="1"/>
              <a:t>Future</a:t>
            </a:r>
            <a:r>
              <a:rPr lang="es-ES" dirty="0"/>
              <a:t> </a:t>
            </a:r>
            <a:r>
              <a:rPr lang="es-ES" dirty="0" err="1"/>
              <a:t>Directions</a:t>
            </a:r>
            <a:r>
              <a:rPr lang="es-E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s-ES" dirty="0" err="1"/>
              <a:t>Diagnostics</a:t>
            </a:r>
            <a:r>
              <a:rPr lang="es-ES" dirty="0"/>
              <a:t> (</a:t>
            </a:r>
            <a:r>
              <a:rPr lang="es-ES" dirty="0" err="1"/>
              <a:t>Basel</a:t>
            </a:r>
            <a:r>
              <a:rPr lang="es-ES" dirty="0"/>
              <a:t>). 2023 </a:t>
            </a:r>
            <a:r>
              <a:rPr lang="es-ES" dirty="0" err="1"/>
              <a:t>Aug</a:t>
            </a:r>
            <a:r>
              <a:rPr lang="es-ES" dirty="0"/>
              <a:t> 2;13(15):2570.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1245613"/>
            <a:ext cx="7643866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 Disminución de costes de la secuenciación masiva que permita el acceso a mayor número de gestantes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Realización de mayor numero de estudios reclutando a mayor número de gestantes para conocer el impacto clínico de las aneuploidias cromosómicas raras y anomalías estructurales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Conseguir una correcta información de las parejas pre y post prueba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Conocimiento de las limitaciones de la técnica para su máximo aprovechamiento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42910" y="357166"/>
            <a:ext cx="80010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b="1" dirty="0"/>
              <a:t>FUTURO Y CONCLUSIONES</a:t>
            </a:r>
          </a:p>
        </p:txBody>
      </p:sp>
    </p:spTree>
    <p:extLst>
      <p:ext uri="{BB962C8B-B14F-4D97-AF65-F5344CB8AC3E}">
        <p14:creationId xmlns:p14="http://schemas.microsoft.com/office/powerpoint/2010/main" val="3712101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2943" t="29297" r="26427" b="17968"/>
          <a:stretch>
            <a:fillRect/>
          </a:stretch>
        </p:blipFill>
        <p:spPr bwMode="auto">
          <a:xfrm>
            <a:off x="1835696" y="980728"/>
            <a:ext cx="6079394" cy="443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57224" y="608594"/>
            <a:ext cx="7715304" cy="4892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Existencia o no de una política nacional común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2000" dirty="0"/>
              <a:t>Estrategia utilizada: 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/>
              <a:t> como prueba de primera línea, en forma de cribado universal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/>
              <a:t> o en el marco de un cribado contingente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 Cobertura con la que se informa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Anomalías numéricas en todos los cromosomas, anomalías en los cromosomas sexuales, anomalías segmentales &gt; 7 Mb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Solo anomalías numéricas de 13, 18 y 21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Anomalías numéricas de 13, 18 y 21 y sexuales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Adherencia de la población a la prueba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14281" y="714356"/>
          <a:ext cx="8070905" cy="5942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8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9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COSTES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CONTINGENTE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COBERTURA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% POBLACION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Bélgica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Genoma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completo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25%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- 50%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Holanda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Genoma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completo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25%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- 50%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Luxemburgo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Genoma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completo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25%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- 50%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Francia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Finlandia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>
                          <a:solidFill>
                            <a:schemeClr val="tx1"/>
                          </a:solidFill>
                        </a:rPr>
                        <a:t>5%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Dinamarca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Reino</a:t>
                      </a:r>
                      <a:r>
                        <a:rPr lang="es-ES" baseline="0" dirty="0"/>
                        <a:t> Unido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Islandia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>
                          <a:solidFill>
                            <a:schemeClr val="tx1"/>
                          </a:solidFill>
                        </a:rPr>
                        <a:t>5%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Noruega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>
                          <a:solidFill>
                            <a:schemeClr val="tx1"/>
                          </a:solidFill>
                        </a:rPr>
                        <a:t>5%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Polonia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>
                          <a:solidFill>
                            <a:schemeClr val="tx1"/>
                          </a:solidFill>
                        </a:rPr>
                        <a:t>5%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078">
                <a:tc>
                  <a:txBody>
                    <a:bodyPr/>
                    <a:lstStyle/>
                    <a:p>
                      <a:r>
                        <a:rPr lang="es-ES" dirty="0"/>
                        <a:t>Eslovenia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Rusia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Suecia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>
                          <a:solidFill>
                            <a:schemeClr val="tx1"/>
                          </a:solidFill>
                        </a:rPr>
                        <a:t>5%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Suiza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Italia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sz="1500" dirty="0">
                          <a:solidFill>
                            <a:schemeClr val="tx1"/>
                          </a:solidFill>
                        </a:rPr>
                        <a:t>PROVINCIAL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25%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- 50%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14282" y="142852"/>
            <a:ext cx="8643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/>
              <a:t>EXISTENCIA POLITICA NACIONAL COMUN (15/29 países)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14282" y="785794"/>
          <a:ext cx="8456685" cy="55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3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9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COSTES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CONTINGENTE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COBERTURA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% POBLACION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Alemania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Austria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25%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- 50%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Croacia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T21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España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25%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- 50%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78">
                <a:tc>
                  <a:txBody>
                    <a:bodyPr/>
                    <a:lstStyle/>
                    <a:p>
                      <a:r>
                        <a:rPr lang="es-ES" dirty="0"/>
                        <a:t>Estonia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Grecia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SCA,   </a:t>
                      </a:r>
                      <a:r>
                        <a:rPr lang="es-ES" baseline="0" dirty="0" err="1">
                          <a:solidFill>
                            <a:schemeClr val="tx1"/>
                          </a:solidFill>
                        </a:rPr>
                        <a:t>microdeleciones</a:t>
                      </a:r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Hungria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Irlanda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>
                          <a:solidFill>
                            <a:schemeClr val="tx1"/>
                          </a:solidFill>
                        </a:rPr>
                        <a:t>5%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Letonia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>
                          <a:solidFill>
                            <a:schemeClr val="tx1"/>
                          </a:solidFill>
                        </a:rPr>
                        <a:t>5%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Lituania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SCA, </a:t>
                      </a:r>
                      <a:r>
                        <a:rPr lang="es-ES" baseline="0" dirty="0" err="1">
                          <a:solidFill>
                            <a:schemeClr val="tx1"/>
                          </a:solidFill>
                        </a:rPr>
                        <a:t>microdeleciones</a:t>
                      </a:r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Polonia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>
                          <a:solidFill>
                            <a:schemeClr val="tx1"/>
                          </a:solidFill>
                        </a:rPr>
                        <a:t>5%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Portugal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>
                          <a:solidFill>
                            <a:schemeClr val="tx1"/>
                          </a:solidFill>
                        </a:rPr>
                        <a:t>5%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República Checa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Rumania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sz="1500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57158" y="142852"/>
            <a:ext cx="82868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/>
              <a:t>SIN  POLITICA NACIONAL COMUN (14/29 países)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14282" y="1000108"/>
          <a:ext cx="8352736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3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76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POLITICA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COSTES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CONTINGENTE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COBERTURA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% POBLACION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102">
                <a:tc>
                  <a:txBody>
                    <a:bodyPr/>
                    <a:lstStyle/>
                    <a:p>
                      <a:r>
                        <a:rPr lang="es-ES" dirty="0"/>
                        <a:t>EE.</a:t>
                      </a:r>
                      <a:r>
                        <a:rPr lang="es-ES" baseline="0" dirty="0"/>
                        <a:t> UU.</a:t>
                      </a:r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Seguros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demanda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25%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- 50%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Canadá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Seguros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Monosomia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X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Monosomia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X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México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78">
                <a:tc>
                  <a:txBody>
                    <a:bodyPr/>
                    <a:lstStyle/>
                    <a:p>
                      <a:r>
                        <a:rPr lang="es-ES" dirty="0"/>
                        <a:t>Brasil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SCA,   </a:t>
                      </a:r>
                      <a:r>
                        <a:rPr lang="es-ES" baseline="0" dirty="0" err="1">
                          <a:solidFill>
                            <a:schemeClr val="tx1"/>
                          </a:solidFill>
                        </a:rPr>
                        <a:t>microdeleciones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57158" y="357166"/>
            <a:ext cx="82868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/>
              <a:t>NORTEAMERICA  E HISPANOAMERICA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14282" y="4083072"/>
          <a:ext cx="8404055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3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5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POLITICA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COSTES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CONTINGENTE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COBERTURA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102">
                <a:tc>
                  <a:txBody>
                    <a:bodyPr/>
                    <a:lstStyle/>
                    <a:p>
                      <a:r>
                        <a:rPr lang="es-ES" dirty="0"/>
                        <a:t>China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Cobertura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parcial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Seguros Privado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Hong Kong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SOLO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T21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Japon</a:t>
                      </a:r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78">
                <a:tc>
                  <a:txBody>
                    <a:bodyPr/>
                    <a:lstStyle/>
                    <a:p>
                      <a:r>
                        <a:rPr lang="es-ES" dirty="0"/>
                        <a:t>India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SI,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LEY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baseline="0" dirty="0" err="1">
                          <a:solidFill>
                            <a:schemeClr val="tx1"/>
                          </a:solidFill>
                        </a:rPr>
                        <a:t>Cr.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Sexuales prohibido, </a:t>
                      </a:r>
                      <a:r>
                        <a:rPr lang="es-ES" baseline="0" dirty="0" err="1">
                          <a:solidFill>
                            <a:schemeClr val="tx1"/>
                          </a:solidFill>
                        </a:rPr>
                        <a:t>microdeleciones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si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57158" y="3452012"/>
            <a:ext cx="82868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/>
              <a:t>ASIA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圆角矩形 144">
            <a:extLst>
              <a:ext uri="{FF2B5EF4-FFF2-40B4-BE49-F238E27FC236}">
                <a16:creationId xmlns:a16="http://schemas.microsoft.com/office/drawing/2014/main" id="{18B10005-CAA1-4E74-943B-F91412A7500D}"/>
              </a:ext>
            </a:extLst>
          </p:cNvPr>
          <p:cNvSpPr/>
          <p:nvPr/>
        </p:nvSpPr>
        <p:spPr>
          <a:xfrm>
            <a:off x="6240650" y="1870031"/>
            <a:ext cx="1102250" cy="731707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68554" tIns="34277" rIns="68554" bIns="34277" anchor="ctr"/>
          <a:lstStyle/>
          <a:p>
            <a:pPr defTabSz="685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zh-CN" sz="1350" kern="0">
                <a:solidFill>
                  <a:sysClr val="windowText" lastClr="20202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es-ES" altLang="zh-CN" sz="1350" kern="0" dirty="0">
              <a:solidFill>
                <a:sysClr val="windowText" lastClr="20202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64" name="圆角矩形 144">
            <a:extLst>
              <a:ext uri="{FF2B5EF4-FFF2-40B4-BE49-F238E27FC236}">
                <a16:creationId xmlns:a16="http://schemas.microsoft.com/office/drawing/2014/main" id="{51814DFD-A4A0-4DE0-9BB2-AAB47F035042}"/>
              </a:ext>
            </a:extLst>
          </p:cNvPr>
          <p:cNvSpPr/>
          <p:nvPr/>
        </p:nvSpPr>
        <p:spPr>
          <a:xfrm>
            <a:off x="4698638" y="1621966"/>
            <a:ext cx="1102250" cy="731707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68554" tIns="34277" rIns="68554" bIns="34277" anchor="ctr"/>
          <a:lstStyle/>
          <a:p>
            <a:pPr defTabSz="685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zh-CN" sz="1350" kern="0">
                <a:solidFill>
                  <a:sysClr val="windowText" lastClr="20202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es-ES" altLang="zh-CN" sz="1350" kern="0" dirty="0">
              <a:solidFill>
                <a:sysClr val="windowText" lastClr="20202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67" name="Freeform 3"/>
          <p:cNvSpPr>
            <a:spLocks/>
          </p:cNvSpPr>
          <p:nvPr/>
        </p:nvSpPr>
        <p:spPr bwMode="auto">
          <a:xfrm>
            <a:off x="2391640" y="4378173"/>
            <a:ext cx="1909763" cy="1085850"/>
          </a:xfrm>
          <a:custGeom>
            <a:avLst/>
            <a:gdLst>
              <a:gd name="T0" fmla="*/ 290 w 8691"/>
              <a:gd name="T1" fmla="*/ 2651 h 4941"/>
              <a:gd name="T2" fmla="*/ 830 w 8691"/>
              <a:gd name="T3" fmla="*/ 2731 h 4941"/>
              <a:gd name="T4" fmla="*/ 1450 w 8691"/>
              <a:gd name="T5" fmla="*/ 3111 h 4941"/>
              <a:gd name="T6" fmla="*/ 1540 w 8691"/>
              <a:gd name="T7" fmla="*/ 3591 h 4941"/>
              <a:gd name="T8" fmla="*/ 1870 w 8691"/>
              <a:gd name="T9" fmla="*/ 3871 h 4941"/>
              <a:gd name="T10" fmla="*/ 1850 w 8691"/>
              <a:gd name="T11" fmla="*/ 4131 h 4941"/>
              <a:gd name="T12" fmla="*/ 2060 w 8691"/>
              <a:gd name="T13" fmla="*/ 4501 h 4941"/>
              <a:gd name="T14" fmla="*/ 2350 w 8691"/>
              <a:gd name="T15" fmla="*/ 4651 h 4941"/>
              <a:gd name="T16" fmla="*/ 2680 w 8691"/>
              <a:gd name="T17" fmla="*/ 4851 h 4941"/>
              <a:gd name="T18" fmla="*/ 3030 w 8691"/>
              <a:gd name="T19" fmla="*/ 4881 h 4941"/>
              <a:gd name="T20" fmla="*/ 3150 w 8691"/>
              <a:gd name="T21" fmla="*/ 4721 h 4941"/>
              <a:gd name="T22" fmla="*/ 3260 w 8691"/>
              <a:gd name="T23" fmla="*/ 4471 h 4941"/>
              <a:gd name="T24" fmla="*/ 3350 w 8691"/>
              <a:gd name="T25" fmla="*/ 4261 h 4941"/>
              <a:gd name="T26" fmla="*/ 3900 w 8691"/>
              <a:gd name="T27" fmla="*/ 4061 h 4941"/>
              <a:gd name="T28" fmla="*/ 4310 w 8691"/>
              <a:gd name="T29" fmla="*/ 3981 h 4941"/>
              <a:gd name="T30" fmla="*/ 4591 w 8691"/>
              <a:gd name="T31" fmla="*/ 3691 h 4941"/>
              <a:gd name="T32" fmla="*/ 5091 w 8691"/>
              <a:gd name="T33" fmla="*/ 3671 h 4941"/>
              <a:gd name="T34" fmla="*/ 5451 w 8691"/>
              <a:gd name="T35" fmla="*/ 3641 h 4941"/>
              <a:gd name="T36" fmla="*/ 6101 w 8691"/>
              <a:gd name="T37" fmla="*/ 3741 h 4941"/>
              <a:gd name="T38" fmla="*/ 6491 w 8691"/>
              <a:gd name="T39" fmla="*/ 3621 h 4941"/>
              <a:gd name="T40" fmla="*/ 6971 w 8691"/>
              <a:gd name="T41" fmla="*/ 3751 h 4941"/>
              <a:gd name="T42" fmla="*/ 7311 w 8691"/>
              <a:gd name="T43" fmla="*/ 3481 h 4941"/>
              <a:gd name="T44" fmla="*/ 7661 w 8691"/>
              <a:gd name="T45" fmla="*/ 3441 h 4941"/>
              <a:gd name="T46" fmla="*/ 7871 w 8691"/>
              <a:gd name="T47" fmla="*/ 3661 h 4941"/>
              <a:gd name="T48" fmla="*/ 8191 w 8691"/>
              <a:gd name="T49" fmla="*/ 3411 h 4941"/>
              <a:gd name="T50" fmla="*/ 8341 w 8691"/>
              <a:gd name="T51" fmla="*/ 3201 h 4941"/>
              <a:gd name="T52" fmla="*/ 8511 w 8691"/>
              <a:gd name="T53" fmla="*/ 2741 h 4941"/>
              <a:gd name="T54" fmla="*/ 8551 w 8691"/>
              <a:gd name="T55" fmla="*/ 2340 h 4941"/>
              <a:gd name="T56" fmla="*/ 8191 w 8691"/>
              <a:gd name="T57" fmla="*/ 2010 h 4941"/>
              <a:gd name="T58" fmla="*/ 8181 w 8691"/>
              <a:gd name="T59" fmla="*/ 1550 h 4941"/>
              <a:gd name="T60" fmla="*/ 7661 w 8691"/>
              <a:gd name="T61" fmla="*/ 1290 h 4941"/>
              <a:gd name="T62" fmla="*/ 7331 w 8691"/>
              <a:gd name="T63" fmla="*/ 1100 h 4941"/>
              <a:gd name="T64" fmla="*/ 7501 w 8691"/>
              <a:gd name="T65" fmla="*/ 830 h 4941"/>
              <a:gd name="T66" fmla="*/ 7311 w 8691"/>
              <a:gd name="T67" fmla="*/ 580 h 4941"/>
              <a:gd name="T68" fmla="*/ 7031 w 8691"/>
              <a:gd name="T69" fmla="*/ 420 h 4941"/>
              <a:gd name="T70" fmla="*/ 6731 w 8691"/>
              <a:gd name="T71" fmla="*/ 490 h 4941"/>
              <a:gd name="T72" fmla="*/ 6531 w 8691"/>
              <a:gd name="T73" fmla="*/ 490 h 4941"/>
              <a:gd name="T74" fmla="*/ 6171 w 8691"/>
              <a:gd name="T75" fmla="*/ 470 h 4941"/>
              <a:gd name="T76" fmla="*/ 5821 w 8691"/>
              <a:gd name="T77" fmla="*/ 520 h 4941"/>
              <a:gd name="T78" fmla="*/ 5691 w 8691"/>
              <a:gd name="T79" fmla="*/ 680 h 4941"/>
              <a:gd name="T80" fmla="*/ 5451 w 8691"/>
              <a:gd name="T81" fmla="*/ 660 h 4941"/>
              <a:gd name="T82" fmla="*/ 4891 w 8691"/>
              <a:gd name="T83" fmla="*/ 630 h 4941"/>
              <a:gd name="T84" fmla="*/ 4741 w 8691"/>
              <a:gd name="T85" fmla="*/ 670 h 4941"/>
              <a:gd name="T86" fmla="*/ 3970 w 8691"/>
              <a:gd name="T87" fmla="*/ 60 h 4941"/>
              <a:gd name="T88" fmla="*/ 3740 w 8691"/>
              <a:gd name="T89" fmla="*/ 0 h 4941"/>
              <a:gd name="T90" fmla="*/ 3240 w 8691"/>
              <a:gd name="T91" fmla="*/ 260 h 4941"/>
              <a:gd name="T92" fmla="*/ 2940 w 8691"/>
              <a:gd name="T93" fmla="*/ 670 h 4941"/>
              <a:gd name="T94" fmla="*/ 3000 w 8691"/>
              <a:gd name="T95" fmla="*/ 970 h 4941"/>
              <a:gd name="T96" fmla="*/ 2680 w 8691"/>
              <a:gd name="T97" fmla="*/ 1090 h 4941"/>
              <a:gd name="T98" fmla="*/ 2690 w 8691"/>
              <a:gd name="T99" fmla="*/ 930 h 4941"/>
              <a:gd name="T100" fmla="*/ 2440 w 8691"/>
              <a:gd name="T101" fmla="*/ 1050 h 4941"/>
              <a:gd name="T102" fmla="*/ 2260 w 8691"/>
              <a:gd name="T103" fmla="*/ 1280 h 4941"/>
              <a:gd name="T104" fmla="*/ 1700 w 8691"/>
              <a:gd name="T105" fmla="*/ 1160 h 4941"/>
              <a:gd name="T106" fmla="*/ 1310 w 8691"/>
              <a:gd name="T107" fmla="*/ 1060 h 4941"/>
              <a:gd name="T108" fmla="*/ 1140 w 8691"/>
              <a:gd name="T109" fmla="*/ 910 h 4941"/>
              <a:gd name="T110" fmla="*/ 800 w 8691"/>
              <a:gd name="T111" fmla="*/ 1130 h 4941"/>
              <a:gd name="T112" fmla="*/ 460 w 8691"/>
              <a:gd name="T113" fmla="*/ 1230 h 4941"/>
              <a:gd name="T114" fmla="*/ 180 w 8691"/>
              <a:gd name="T115" fmla="*/ 1650 h 4941"/>
              <a:gd name="T116" fmla="*/ 80 w 8691"/>
              <a:gd name="T117" fmla="*/ 2260 h 4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91" h="4941">
                <a:moveTo>
                  <a:pt x="150" y="2691"/>
                </a:moveTo>
                <a:lnTo>
                  <a:pt x="290" y="2651"/>
                </a:lnTo>
                <a:lnTo>
                  <a:pt x="630" y="2651"/>
                </a:lnTo>
                <a:lnTo>
                  <a:pt x="830" y="2731"/>
                </a:lnTo>
                <a:lnTo>
                  <a:pt x="1160" y="2911"/>
                </a:lnTo>
                <a:lnTo>
                  <a:pt x="1450" y="3111"/>
                </a:lnTo>
                <a:lnTo>
                  <a:pt x="1650" y="3438"/>
                </a:lnTo>
                <a:lnTo>
                  <a:pt x="1540" y="3591"/>
                </a:lnTo>
                <a:lnTo>
                  <a:pt x="1620" y="3771"/>
                </a:lnTo>
                <a:lnTo>
                  <a:pt x="1870" y="3871"/>
                </a:lnTo>
                <a:lnTo>
                  <a:pt x="1840" y="3991"/>
                </a:lnTo>
                <a:lnTo>
                  <a:pt x="1850" y="4131"/>
                </a:lnTo>
                <a:lnTo>
                  <a:pt x="1920" y="4361"/>
                </a:lnTo>
                <a:lnTo>
                  <a:pt x="2060" y="4501"/>
                </a:lnTo>
                <a:lnTo>
                  <a:pt x="2140" y="4631"/>
                </a:lnTo>
                <a:lnTo>
                  <a:pt x="2350" y="4651"/>
                </a:lnTo>
                <a:lnTo>
                  <a:pt x="2460" y="4801"/>
                </a:lnTo>
                <a:lnTo>
                  <a:pt x="2680" y="4851"/>
                </a:lnTo>
                <a:lnTo>
                  <a:pt x="2780" y="4941"/>
                </a:lnTo>
                <a:lnTo>
                  <a:pt x="3030" y="4881"/>
                </a:lnTo>
                <a:lnTo>
                  <a:pt x="3040" y="4661"/>
                </a:lnTo>
                <a:lnTo>
                  <a:pt x="3150" y="4721"/>
                </a:lnTo>
                <a:lnTo>
                  <a:pt x="3190" y="4651"/>
                </a:lnTo>
                <a:lnTo>
                  <a:pt x="3260" y="4471"/>
                </a:lnTo>
                <a:lnTo>
                  <a:pt x="3360" y="4371"/>
                </a:lnTo>
                <a:lnTo>
                  <a:pt x="3350" y="4261"/>
                </a:lnTo>
                <a:lnTo>
                  <a:pt x="3710" y="4131"/>
                </a:lnTo>
                <a:lnTo>
                  <a:pt x="3900" y="4061"/>
                </a:lnTo>
                <a:lnTo>
                  <a:pt x="4240" y="4081"/>
                </a:lnTo>
                <a:lnTo>
                  <a:pt x="4310" y="3981"/>
                </a:lnTo>
                <a:lnTo>
                  <a:pt x="4471" y="3881"/>
                </a:lnTo>
                <a:lnTo>
                  <a:pt x="4591" y="3691"/>
                </a:lnTo>
                <a:lnTo>
                  <a:pt x="4831" y="3721"/>
                </a:lnTo>
                <a:lnTo>
                  <a:pt x="5091" y="3671"/>
                </a:lnTo>
                <a:lnTo>
                  <a:pt x="5271" y="3701"/>
                </a:lnTo>
                <a:lnTo>
                  <a:pt x="5451" y="3641"/>
                </a:lnTo>
                <a:lnTo>
                  <a:pt x="5781" y="3661"/>
                </a:lnTo>
                <a:lnTo>
                  <a:pt x="6101" y="3741"/>
                </a:lnTo>
                <a:lnTo>
                  <a:pt x="6261" y="3661"/>
                </a:lnTo>
                <a:lnTo>
                  <a:pt x="6491" y="3621"/>
                </a:lnTo>
                <a:lnTo>
                  <a:pt x="6861" y="3651"/>
                </a:lnTo>
                <a:lnTo>
                  <a:pt x="6971" y="3751"/>
                </a:lnTo>
                <a:lnTo>
                  <a:pt x="7221" y="3711"/>
                </a:lnTo>
                <a:lnTo>
                  <a:pt x="7311" y="3481"/>
                </a:lnTo>
                <a:lnTo>
                  <a:pt x="7551" y="3471"/>
                </a:lnTo>
                <a:lnTo>
                  <a:pt x="7661" y="3441"/>
                </a:lnTo>
                <a:lnTo>
                  <a:pt x="7791" y="3531"/>
                </a:lnTo>
                <a:lnTo>
                  <a:pt x="7871" y="3661"/>
                </a:lnTo>
                <a:lnTo>
                  <a:pt x="8031" y="3641"/>
                </a:lnTo>
                <a:lnTo>
                  <a:pt x="8191" y="3411"/>
                </a:lnTo>
                <a:lnTo>
                  <a:pt x="8251" y="3301"/>
                </a:lnTo>
                <a:lnTo>
                  <a:pt x="8341" y="3201"/>
                </a:lnTo>
                <a:lnTo>
                  <a:pt x="8421" y="2891"/>
                </a:lnTo>
                <a:lnTo>
                  <a:pt x="8511" y="2741"/>
                </a:lnTo>
                <a:lnTo>
                  <a:pt x="8691" y="2440"/>
                </a:lnTo>
                <a:lnTo>
                  <a:pt x="8551" y="2340"/>
                </a:lnTo>
                <a:lnTo>
                  <a:pt x="8381" y="2320"/>
                </a:lnTo>
                <a:lnTo>
                  <a:pt x="8191" y="2010"/>
                </a:lnTo>
                <a:lnTo>
                  <a:pt x="8141" y="1850"/>
                </a:lnTo>
                <a:lnTo>
                  <a:pt x="8181" y="1550"/>
                </a:lnTo>
                <a:lnTo>
                  <a:pt x="7811" y="1480"/>
                </a:lnTo>
                <a:lnTo>
                  <a:pt x="7661" y="1290"/>
                </a:lnTo>
                <a:lnTo>
                  <a:pt x="7501" y="1230"/>
                </a:lnTo>
                <a:lnTo>
                  <a:pt x="7331" y="1100"/>
                </a:lnTo>
                <a:lnTo>
                  <a:pt x="7431" y="1000"/>
                </a:lnTo>
                <a:lnTo>
                  <a:pt x="7501" y="830"/>
                </a:lnTo>
                <a:lnTo>
                  <a:pt x="7441" y="620"/>
                </a:lnTo>
                <a:lnTo>
                  <a:pt x="7311" y="580"/>
                </a:lnTo>
                <a:lnTo>
                  <a:pt x="7261" y="430"/>
                </a:lnTo>
                <a:lnTo>
                  <a:pt x="7031" y="420"/>
                </a:lnTo>
                <a:lnTo>
                  <a:pt x="6871" y="500"/>
                </a:lnTo>
                <a:lnTo>
                  <a:pt x="6731" y="490"/>
                </a:lnTo>
                <a:lnTo>
                  <a:pt x="6701" y="550"/>
                </a:lnTo>
                <a:lnTo>
                  <a:pt x="6531" y="490"/>
                </a:lnTo>
                <a:lnTo>
                  <a:pt x="6411" y="540"/>
                </a:lnTo>
                <a:lnTo>
                  <a:pt x="6171" y="470"/>
                </a:lnTo>
                <a:lnTo>
                  <a:pt x="6011" y="630"/>
                </a:lnTo>
                <a:lnTo>
                  <a:pt x="5821" y="520"/>
                </a:lnTo>
                <a:lnTo>
                  <a:pt x="5811" y="650"/>
                </a:lnTo>
                <a:lnTo>
                  <a:pt x="5691" y="680"/>
                </a:lnTo>
                <a:lnTo>
                  <a:pt x="5541" y="560"/>
                </a:lnTo>
                <a:lnTo>
                  <a:pt x="5451" y="660"/>
                </a:lnTo>
                <a:lnTo>
                  <a:pt x="5081" y="640"/>
                </a:lnTo>
                <a:lnTo>
                  <a:pt x="4891" y="630"/>
                </a:lnTo>
                <a:lnTo>
                  <a:pt x="4851" y="690"/>
                </a:lnTo>
                <a:lnTo>
                  <a:pt x="4741" y="670"/>
                </a:lnTo>
                <a:lnTo>
                  <a:pt x="4060" y="230"/>
                </a:lnTo>
                <a:lnTo>
                  <a:pt x="3970" y="60"/>
                </a:lnTo>
                <a:lnTo>
                  <a:pt x="3860" y="120"/>
                </a:lnTo>
                <a:lnTo>
                  <a:pt x="3740" y="0"/>
                </a:lnTo>
                <a:lnTo>
                  <a:pt x="3520" y="100"/>
                </a:lnTo>
                <a:lnTo>
                  <a:pt x="3240" y="260"/>
                </a:lnTo>
                <a:lnTo>
                  <a:pt x="2950" y="520"/>
                </a:lnTo>
                <a:lnTo>
                  <a:pt x="2940" y="670"/>
                </a:lnTo>
                <a:lnTo>
                  <a:pt x="3010" y="810"/>
                </a:lnTo>
                <a:lnTo>
                  <a:pt x="3000" y="970"/>
                </a:lnTo>
                <a:lnTo>
                  <a:pt x="2740" y="1180"/>
                </a:lnTo>
                <a:lnTo>
                  <a:pt x="2680" y="1090"/>
                </a:lnTo>
                <a:lnTo>
                  <a:pt x="2740" y="1010"/>
                </a:lnTo>
                <a:lnTo>
                  <a:pt x="2690" y="930"/>
                </a:lnTo>
                <a:lnTo>
                  <a:pt x="2540" y="970"/>
                </a:lnTo>
                <a:lnTo>
                  <a:pt x="2440" y="1050"/>
                </a:lnTo>
                <a:lnTo>
                  <a:pt x="2400" y="1180"/>
                </a:lnTo>
                <a:lnTo>
                  <a:pt x="2260" y="1280"/>
                </a:lnTo>
                <a:lnTo>
                  <a:pt x="2000" y="1350"/>
                </a:lnTo>
                <a:lnTo>
                  <a:pt x="1700" y="1160"/>
                </a:lnTo>
                <a:lnTo>
                  <a:pt x="1610" y="1270"/>
                </a:lnTo>
                <a:lnTo>
                  <a:pt x="1310" y="1060"/>
                </a:lnTo>
                <a:lnTo>
                  <a:pt x="1150" y="1040"/>
                </a:lnTo>
                <a:lnTo>
                  <a:pt x="1140" y="910"/>
                </a:lnTo>
                <a:lnTo>
                  <a:pt x="930" y="860"/>
                </a:lnTo>
                <a:lnTo>
                  <a:pt x="800" y="1130"/>
                </a:lnTo>
                <a:lnTo>
                  <a:pt x="600" y="1190"/>
                </a:lnTo>
                <a:lnTo>
                  <a:pt x="460" y="1230"/>
                </a:lnTo>
                <a:lnTo>
                  <a:pt x="390" y="1440"/>
                </a:lnTo>
                <a:lnTo>
                  <a:pt x="180" y="1650"/>
                </a:lnTo>
                <a:lnTo>
                  <a:pt x="0" y="2010"/>
                </a:lnTo>
                <a:lnTo>
                  <a:pt x="80" y="2260"/>
                </a:lnTo>
                <a:lnTo>
                  <a:pt x="150" y="269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>
              <a:defRPr/>
            </a:pPr>
            <a:endParaRPr lang="es-ES" altLang="zh-CN" sz="1350" b="1" kern="0" dirty="0">
              <a:solidFill>
                <a:srgbClr val="000000"/>
              </a:solidFill>
              <a:latin typeface="Arial" charset="0"/>
              <a:ea typeface="黑体" panose="02010609060101010101" pitchFamily="49" charset="-122"/>
            </a:endParaRPr>
          </a:p>
        </p:txBody>
      </p:sp>
      <p:sp>
        <p:nvSpPr>
          <p:cNvPr id="68" name="Freeform 4"/>
          <p:cNvSpPr>
            <a:spLocks/>
          </p:cNvSpPr>
          <p:nvPr/>
        </p:nvSpPr>
        <p:spPr bwMode="auto">
          <a:xfrm>
            <a:off x="3103634" y="3328041"/>
            <a:ext cx="1419225" cy="1333500"/>
          </a:xfrm>
          <a:custGeom>
            <a:avLst/>
            <a:gdLst>
              <a:gd name="T0" fmla="*/ 738 w 5961"/>
              <a:gd name="T1" fmla="*/ 4088 h 5603"/>
              <a:gd name="T2" fmla="*/ 710 w 5961"/>
              <a:gd name="T3" fmla="*/ 3866 h 5603"/>
              <a:gd name="T4" fmla="*/ 941 w 5961"/>
              <a:gd name="T5" fmla="*/ 3644 h 5603"/>
              <a:gd name="T6" fmla="*/ 876 w 5961"/>
              <a:gd name="T7" fmla="*/ 3219 h 5603"/>
              <a:gd name="T8" fmla="*/ 655 w 5961"/>
              <a:gd name="T9" fmla="*/ 3146 h 5603"/>
              <a:gd name="T10" fmla="*/ 286 w 5961"/>
              <a:gd name="T11" fmla="*/ 2933 h 5603"/>
              <a:gd name="T12" fmla="*/ 111 w 5961"/>
              <a:gd name="T13" fmla="*/ 2618 h 5603"/>
              <a:gd name="T14" fmla="*/ 83 w 5961"/>
              <a:gd name="T15" fmla="*/ 2212 h 5603"/>
              <a:gd name="T16" fmla="*/ 286 w 5961"/>
              <a:gd name="T17" fmla="*/ 2082 h 5603"/>
              <a:gd name="T18" fmla="*/ 858 w 5961"/>
              <a:gd name="T19" fmla="*/ 1731 h 5603"/>
              <a:gd name="T20" fmla="*/ 1292 w 5961"/>
              <a:gd name="T21" fmla="*/ 1796 h 5603"/>
              <a:gd name="T22" fmla="*/ 1688 w 5961"/>
              <a:gd name="T23" fmla="*/ 1851 h 5603"/>
              <a:gd name="T24" fmla="*/ 1947 w 5961"/>
              <a:gd name="T25" fmla="*/ 1925 h 5603"/>
              <a:gd name="T26" fmla="*/ 2371 w 5961"/>
              <a:gd name="T27" fmla="*/ 2128 h 5603"/>
              <a:gd name="T28" fmla="*/ 2021 w 5961"/>
              <a:gd name="T29" fmla="*/ 2396 h 5603"/>
              <a:gd name="T30" fmla="*/ 2491 w 5961"/>
              <a:gd name="T31" fmla="*/ 2221 h 5603"/>
              <a:gd name="T32" fmla="*/ 2832 w 5961"/>
              <a:gd name="T33" fmla="*/ 2202 h 5603"/>
              <a:gd name="T34" fmla="*/ 3165 w 5961"/>
              <a:gd name="T35" fmla="*/ 1999 h 5603"/>
              <a:gd name="T36" fmla="*/ 2546 w 5961"/>
              <a:gd name="T37" fmla="*/ 817 h 5603"/>
              <a:gd name="T38" fmla="*/ 2423 w 5961"/>
              <a:gd name="T39" fmla="*/ 274 h 5603"/>
              <a:gd name="T40" fmla="*/ 2762 w 5961"/>
              <a:gd name="T41" fmla="*/ 85 h 5603"/>
              <a:gd name="T42" fmla="*/ 3322 w 5961"/>
              <a:gd name="T43" fmla="*/ 0 h 5603"/>
              <a:gd name="T44" fmla="*/ 3713 w 5961"/>
              <a:gd name="T45" fmla="*/ 290 h 5603"/>
              <a:gd name="T46" fmla="*/ 4305 w 5961"/>
              <a:gd name="T47" fmla="*/ 373 h 5603"/>
              <a:gd name="T48" fmla="*/ 4822 w 5961"/>
              <a:gd name="T49" fmla="*/ 460 h 5603"/>
              <a:gd name="T50" fmla="*/ 5094 w 5961"/>
              <a:gd name="T51" fmla="*/ 1073 h 5603"/>
              <a:gd name="T52" fmla="*/ 5168 w 5961"/>
              <a:gd name="T53" fmla="*/ 1932 h 5603"/>
              <a:gd name="T54" fmla="*/ 5527 w 5961"/>
              <a:gd name="T55" fmla="*/ 2452 h 5603"/>
              <a:gd name="T56" fmla="*/ 5251 w 5961"/>
              <a:gd name="T57" fmla="*/ 2804 h 5603"/>
              <a:gd name="T58" fmla="*/ 5306 w 5961"/>
              <a:gd name="T59" fmla="*/ 3303 h 5603"/>
              <a:gd name="T60" fmla="*/ 5490 w 5961"/>
              <a:gd name="T61" fmla="*/ 3811 h 5603"/>
              <a:gd name="T62" fmla="*/ 5961 w 5961"/>
              <a:gd name="T63" fmla="*/ 4088 h 5603"/>
              <a:gd name="T64" fmla="*/ 5832 w 5961"/>
              <a:gd name="T65" fmla="*/ 4540 h 5603"/>
              <a:gd name="T66" fmla="*/ 5334 w 5961"/>
              <a:gd name="T67" fmla="*/ 4457 h 5603"/>
              <a:gd name="T68" fmla="*/ 5241 w 5961"/>
              <a:gd name="T69" fmla="*/ 4965 h 5603"/>
              <a:gd name="T70" fmla="*/ 4625 w 5961"/>
              <a:gd name="T71" fmla="*/ 5139 h 5603"/>
              <a:gd name="T72" fmla="*/ 4080 w 5961"/>
              <a:gd name="T73" fmla="*/ 5603 h 5603"/>
              <a:gd name="T74" fmla="*/ 3869 w 5961"/>
              <a:gd name="T75" fmla="*/ 5332 h 5603"/>
              <a:gd name="T76" fmla="*/ 3758 w 5961"/>
              <a:gd name="T77" fmla="*/ 4947 h 5603"/>
              <a:gd name="T78" fmla="*/ 3353 w 5961"/>
              <a:gd name="T79" fmla="*/ 4871 h 5603"/>
              <a:gd name="T80" fmla="*/ 3034 w 5961"/>
              <a:gd name="T81" fmla="*/ 4864 h 5603"/>
              <a:gd name="T82" fmla="*/ 2557 w 5961"/>
              <a:gd name="T83" fmla="*/ 4994 h 5603"/>
              <a:gd name="T84" fmla="*/ 2261 w 5961"/>
              <a:gd name="T85" fmla="*/ 5037 h 5603"/>
              <a:gd name="T86" fmla="*/ 1522 w 5961"/>
              <a:gd name="T87" fmla="*/ 4993 h 5603"/>
              <a:gd name="T88" fmla="*/ 758 w 5961"/>
              <a:gd name="T89" fmla="*/ 4625 h 5603"/>
              <a:gd name="T90" fmla="*/ 462 w 5961"/>
              <a:gd name="T91" fmla="*/ 4414 h 5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61" h="5603">
                <a:moveTo>
                  <a:pt x="462" y="4414"/>
                </a:moveTo>
                <a:lnTo>
                  <a:pt x="590" y="4171"/>
                </a:lnTo>
                <a:lnTo>
                  <a:pt x="738" y="4088"/>
                </a:lnTo>
                <a:lnTo>
                  <a:pt x="627" y="4014"/>
                </a:lnTo>
                <a:lnTo>
                  <a:pt x="572" y="3885"/>
                </a:lnTo>
                <a:lnTo>
                  <a:pt x="710" y="3866"/>
                </a:lnTo>
                <a:lnTo>
                  <a:pt x="692" y="3746"/>
                </a:lnTo>
                <a:lnTo>
                  <a:pt x="775" y="3654"/>
                </a:lnTo>
                <a:lnTo>
                  <a:pt x="941" y="3644"/>
                </a:lnTo>
                <a:lnTo>
                  <a:pt x="876" y="3432"/>
                </a:lnTo>
                <a:lnTo>
                  <a:pt x="969" y="3219"/>
                </a:lnTo>
                <a:lnTo>
                  <a:pt x="876" y="3219"/>
                </a:lnTo>
                <a:lnTo>
                  <a:pt x="840" y="3099"/>
                </a:lnTo>
                <a:lnTo>
                  <a:pt x="729" y="3025"/>
                </a:lnTo>
                <a:lnTo>
                  <a:pt x="655" y="3146"/>
                </a:lnTo>
                <a:lnTo>
                  <a:pt x="646" y="3293"/>
                </a:lnTo>
                <a:lnTo>
                  <a:pt x="406" y="3118"/>
                </a:lnTo>
                <a:lnTo>
                  <a:pt x="286" y="2933"/>
                </a:lnTo>
                <a:lnTo>
                  <a:pt x="323" y="2784"/>
                </a:lnTo>
                <a:lnTo>
                  <a:pt x="314" y="2600"/>
                </a:lnTo>
                <a:lnTo>
                  <a:pt x="111" y="2618"/>
                </a:lnTo>
                <a:lnTo>
                  <a:pt x="120" y="2461"/>
                </a:lnTo>
                <a:lnTo>
                  <a:pt x="0" y="2387"/>
                </a:lnTo>
                <a:lnTo>
                  <a:pt x="83" y="2212"/>
                </a:lnTo>
                <a:lnTo>
                  <a:pt x="74" y="2064"/>
                </a:lnTo>
                <a:lnTo>
                  <a:pt x="148" y="2018"/>
                </a:lnTo>
                <a:lnTo>
                  <a:pt x="286" y="2082"/>
                </a:lnTo>
                <a:lnTo>
                  <a:pt x="443" y="1971"/>
                </a:lnTo>
                <a:lnTo>
                  <a:pt x="572" y="2027"/>
                </a:lnTo>
                <a:lnTo>
                  <a:pt x="858" y="1731"/>
                </a:lnTo>
                <a:lnTo>
                  <a:pt x="1049" y="1860"/>
                </a:lnTo>
                <a:lnTo>
                  <a:pt x="1162" y="1870"/>
                </a:lnTo>
                <a:lnTo>
                  <a:pt x="1292" y="1796"/>
                </a:lnTo>
                <a:lnTo>
                  <a:pt x="1449" y="1861"/>
                </a:lnTo>
                <a:lnTo>
                  <a:pt x="1587" y="1750"/>
                </a:lnTo>
                <a:lnTo>
                  <a:pt x="1688" y="1851"/>
                </a:lnTo>
                <a:lnTo>
                  <a:pt x="1762" y="1796"/>
                </a:lnTo>
                <a:lnTo>
                  <a:pt x="1854" y="1879"/>
                </a:lnTo>
                <a:lnTo>
                  <a:pt x="1947" y="1925"/>
                </a:lnTo>
                <a:lnTo>
                  <a:pt x="2085" y="1944"/>
                </a:lnTo>
                <a:lnTo>
                  <a:pt x="2343" y="2018"/>
                </a:lnTo>
                <a:lnTo>
                  <a:pt x="2371" y="2128"/>
                </a:lnTo>
                <a:lnTo>
                  <a:pt x="2279" y="2230"/>
                </a:lnTo>
                <a:lnTo>
                  <a:pt x="2150" y="2304"/>
                </a:lnTo>
                <a:lnTo>
                  <a:pt x="2021" y="2396"/>
                </a:lnTo>
                <a:lnTo>
                  <a:pt x="2131" y="2479"/>
                </a:lnTo>
                <a:lnTo>
                  <a:pt x="2445" y="2322"/>
                </a:lnTo>
                <a:lnTo>
                  <a:pt x="2491" y="2221"/>
                </a:lnTo>
                <a:lnTo>
                  <a:pt x="2648" y="2193"/>
                </a:lnTo>
                <a:lnTo>
                  <a:pt x="2703" y="2147"/>
                </a:lnTo>
                <a:lnTo>
                  <a:pt x="2832" y="2202"/>
                </a:lnTo>
                <a:lnTo>
                  <a:pt x="2934" y="2156"/>
                </a:lnTo>
                <a:lnTo>
                  <a:pt x="3092" y="2175"/>
                </a:lnTo>
                <a:lnTo>
                  <a:pt x="3165" y="1999"/>
                </a:lnTo>
                <a:lnTo>
                  <a:pt x="2897" y="1380"/>
                </a:lnTo>
                <a:lnTo>
                  <a:pt x="2574" y="1057"/>
                </a:lnTo>
                <a:lnTo>
                  <a:pt x="2546" y="817"/>
                </a:lnTo>
                <a:lnTo>
                  <a:pt x="2574" y="669"/>
                </a:lnTo>
                <a:lnTo>
                  <a:pt x="2639" y="484"/>
                </a:lnTo>
                <a:lnTo>
                  <a:pt x="2423" y="274"/>
                </a:lnTo>
                <a:lnTo>
                  <a:pt x="2633" y="194"/>
                </a:lnTo>
                <a:lnTo>
                  <a:pt x="2635" y="113"/>
                </a:lnTo>
                <a:lnTo>
                  <a:pt x="2762" y="85"/>
                </a:lnTo>
                <a:lnTo>
                  <a:pt x="2856" y="32"/>
                </a:lnTo>
                <a:lnTo>
                  <a:pt x="3217" y="75"/>
                </a:lnTo>
                <a:lnTo>
                  <a:pt x="3322" y="0"/>
                </a:lnTo>
                <a:lnTo>
                  <a:pt x="3382" y="89"/>
                </a:lnTo>
                <a:lnTo>
                  <a:pt x="3560" y="139"/>
                </a:lnTo>
                <a:lnTo>
                  <a:pt x="3713" y="290"/>
                </a:lnTo>
                <a:lnTo>
                  <a:pt x="3934" y="435"/>
                </a:lnTo>
                <a:lnTo>
                  <a:pt x="4131" y="429"/>
                </a:lnTo>
                <a:lnTo>
                  <a:pt x="4305" y="373"/>
                </a:lnTo>
                <a:lnTo>
                  <a:pt x="4381" y="279"/>
                </a:lnTo>
                <a:lnTo>
                  <a:pt x="4503" y="266"/>
                </a:lnTo>
                <a:lnTo>
                  <a:pt x="4822" y="460"/>
                </a:lnTo>
                <a:lnTo>
                  <a:pt x="4937" y="650"/>
                </a:lnTo>
                <a:lnTo>
                  <a:pt x="5060" y="894"/>
                </a:lnTo>
                <a:lnTo>
                  <a:pt x="5094" y="1073"/>
                </a:lnTo>
                <a:lnTo>
                  <a:pt x="4762" y="1527"/>
                </a:lnTo>
                <a:lnTo>
                  <a:pt x="4852" y="1707"/>
                </a:lnTo>
                <a:lnTo>
                  <a:pt x="5168" y="1932"/>
                </a:lnTo>
                <a:lnTo>
                  <a:pt x="5329" y="2203"/>
                </a:lnTo>
                <a:lnTo>
                  <a:pt x="5594" y="2247"/>
                </a:lnTo>
                <a:lnTo>
                  <a:pt x="5527" y="2452"/>
                </a:lnTo>
                <a:lnTo>
                  <a:pt x="5454" y="2618"/>
                </a:lnTo>
                <a:lnTo>
                  <a:pt x="5454" y="2747"/>
                </a:lnTo>
                <a:lnTo>
                  <a:pt x="5251" y="2804"/>
                </a:lnTo>
                <a:lnTo>
                  <a:pt x="5158" y="2979"/>
                </a:lnTo>
                <a:lnTo>
                  <a:pt x="5149" y="3164"/>
                </a:lnTo>
                <a:lnTo>
                  <a:pt x="5306" y="3303"/>
                </a:lnTo>
                <a:lnTo>
                  <a:pt x="5610" y="3413"/>
                </a:lnTo>
                <a:lnTo>
                  <a:pt x="5574" y="3607"/>
                </a:lnTo>
                <a:lnTo>
                  <a:pt x="5490" y="3811"/>
                </a:lnTo>
                <a:lnTo>
                  <a:pt x="5684" y="4051"/>
                </a:lnTo>
                <a:lnTo>
                  <a:pt x="5869" y="4032"/>
                </a:lnTo>
                <a:lnTo>
                  <a:pt x="5961" y="4088"/>
                </a:lnTo>
                <a:lnTo>
                  <a:pt x="5924" y="4337"/>
                </a:lnTo>
                <a:lnTo>
                  <a:pt x="5943" y="4476"/>
                </a:lnTo>
                <a:lnTo>
                  <a:pt x="5832" y="4540"/>
                </a:lnTo>
                <a:lnTo>
                  <a:pt x="5638" y="4328"/>
                </a:lnTo>
                <a:lnTo>
                  <a:pt x="5481" y="4393"/>
                </a:lnTo>
                <a:lnTo>
                  <a:pt x="5334" y="4457"/>
                </a:lnTo>
                <a:lnTo>
                  <a:pt x="5260" y="4614"/>
                </a:lnTo>
                <a:lnTo>
                  <a:pt x="5177" y="4734"/>
                </a:lnTo>
                <a:lnTo>
                  <a:pt x="5241" y="4965"/>
                </a:lnTo>
                <a:lnTo>
                  <a:pt x="4996" y="5071"/>
                </a:lnTo>
                <a:lnTo>
                  <a:pt x="4885" y="4952"/>
                </a:lnTo>
                <a:lnTo>
                  <a:pt x="4625" y="5139"/>
                </a:lnTo>
                <a:lnTo>
                  <a:pt x="4406" y="5140"/>
                </a:lnTo>
                <a:lnTo>
                  <a:pt x="4222" y="5340"/>
                </a:lnTo>
                <a:lnTo>
                  <a:pt x="4080" y="5603"/>
                </a:lnTo>
                <a:lnTo>
                  <a:pt x="3939" y="5551"/>
                </a:lnTo>
                <a:lnTo>
                  <a:pt x="3776" y="5426"/>
                </a:lnTo>
                <a:lnTo>
                  <a:pt x="3869" y="5332"/>
                </a:lnTo>
                <a:lnTo>
                  <a:pt x="3932" y="5175"/>
                </a:lnTo>
                <a:lnTo>
                  <a:pt x="3876" y="4985"/>
                </a:lnTo>
                <a:lnTo>
                  <a:pt x="3758" y="4947"/>
                </a:lnTo>
                <a:lnTo>
                  <a:pt x="3709" y="4807"/>
                </a:lnTo>
                <a:lnTo>
                  <a:pt x="3502" y="4799"/>
                </a:lnTo>
                <a:lnTo>
                  <a:pt x="3353" y="4871"/>
                </a:lnTo>
                <a:lnTo>
                  <a:pt x="3217" y="4866"/>
                </a:lnTo>
                <a:lnTo>
                  <a:pt x="3192" y="4919"/>
                </a:lnTo>
                <a:lnTo>
                  <a:pt x="3034" y="4864"/>
                </a:lnTo>
                <a:lnTo>
                  <a:pt x="2920" y="4910"/>
                </a:lnTo>
                <a:lnTo>
                  <a:pt x="2701" y="4846"/>
                </a:lnTo>
                <a:lnTo>
                  <a:pt x="2557" y="4994"/>
                </a:lnTo>
                <a:lnTo>
                  <a:pt x="2380" y="4892"/>
                </a:lnTo>
                <a:lnTo>
                  <a:pt x="2370" y="5013"/>
                </a:lnTo>
                <a:lnTo>
                  <a:pt x="2261" y="5037"/>
                </a:lnTo>
                <a:lnTo>
                  <a:pt x="2123" y="4929"/>
                </a:lnTo>
                <a:lnTo>
                  <a:pt x="2041" y="5022"/>
                </a:lnTo>
                <a:lnTo>
                  <a:pt x="1522" y="4993"/>
                </a:lnTo>
                <a:lnTo>
                  <a:pt x="1486" y="5049"/>
                </a:lnTo>
                <a:lnTo>
                  <a:pt x="1384" y="5030"/>
                </a:lnTo>
                <a:lnTo>
                  <a:pt x="758" y="4625"/>
                </a:lnTo>
                <a:lnTo>
                  <a:pt x="674" y="4467"/>
                </a:lnTo>
                <a:lnTo>
                  <a:pt x="572" y="4522"/>
                </a:lnTo>
                <a:lnTo>
                  <a:pt x="462" y="4414"/>
                </a:lnTo>
                <a:close/>
              </a:path>
            </a:pathLst>
          </a:custGeom>
          <a:solidFill>
            <a:schemeClr val="accent4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350" kern="0" dirty="0">
              <a:solidFill>
                <a:sysClr val="windowText" lastClr="202020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69" name="Freeform 5"/>
          <p:cNvSpPr>
            <a:spLocks/>
          </p:cNvSpPr>
          <p:nvPr/>
        </p:nvSpPr>
        <p:spPr bwMode="auto">
          <a:xfrm>
            <a:off x="2441647" y="3645939"/>
            <a:ext cx="892969" cy="1028700"/>
          </a:xfrm>
          <a:custGeom>
            <a:avLst/>
            <a:gdLst>
              <a:gd name="T0" fmla="*/ 875 w 4060"/>
              <a:gd name="T1" fmla="*/ 392 h 4682"/>
              <a:gd name="T2" fmla="*/ 944 w 4060"/>
              <a:gd name="T3" fmla="*/ 852 h 4682"/>
              <a:gd name="T4" fmla="*/ 780 w 4060"/>
              <a:gd name="T5" fmla="*/ 1291 h 4682"/>
              <a:gd name="T6" fmla="*/ 390 w 4060"/>
              <a:gd name="T7" fmla="*/ 1451 h 4682"/>
              <a:gd name="T8" fmla="*/ 0 w 4060"/>
              <a:gd name="T9" fmla="*/ 1571 h 4682"/>
              <a:gd name="T10" fmla="*/ 260 w 4060"/>
              <a:gd name="T11" fmla="*/ 2161 h 4682"/>
              <a:gd name="T12" fmla="*/ 580 w 4060"/>
              <a:gd name="T13" fmla="*/ 2982 h 4682"/>
              <a:gd name="T14" fmla="*/ 220 w 4060"/>
              <a:gd name="T15" fmla="*/ 3432 h 4682"/>
              <a:gd name="T16" fmla="*/ 346 w 4060"/>
              <a:gd name="T17" fmla="*/ 3983 h 4682"/>
              <a:gd name="T18" fmla="*/ 700 w 4060"/>
              <a:gd name="T19" fmla="*/ 4190 h 4682"/>
              <a:gd name="T20" fmla="*/ 920 w 4060"/>
              <a:gd name="T21" fmla="*/ 4371 h 4682"/>
              <a:gd name="T22" fmla="*/ 1379 w 4060"/>
              <a:gd name="T23" fmla="*/ 4602 h 4682"/>
              <a:gd name="T24" fmla="*/ 1772 w 4060"/>
              <a:gd name="T25" fmla="*/ 4682 h 4682"/>
              <a:gd name="T26" fmla="*/ 2170 w 4060"/>
              <a:gd name="T27" fmla="*/ 4514 h 4682"/>
              <a:gd name="T28" fmla="*/ 2312 w 4060"/>
              <a:gd name="T29" fmla="*/ 4301 h 4682"/>
              <a:gd name="T30" fmla="*/ 2509 w 4060"/>
              <a:gd name="T31" fmla="*/ 4343 h 4682"/>
              <a:gd name="T32" fmla="*/ 2510 w 4060"/>
              <a:gd name="T33" fmla="*/ 4512 h 4682"/>
              <a:gd name="T34" fmla="*/ 2780 w 4060"/>
              <a:gd name="T35" fmla="*/ 4142 h 4682"/>
              <a:gd name="T36" fmla="*/ 2719 w 4060"/>
              <a:gd name="T37" fmla="*/ 3851 h 4682"/>
              <a:gd name="T38" fmla="*/ 3299 w 4060"/>
              <a:gd name="T39" fmla="*/ 3429 h 4682"/>
              <a:gd name="T40" fmla="*/ 3655 w 4060"/>
              <a:gd name="T41" fmla="*/ 3072 h 4682"/>
              <a:gd name="T42" fmla="*/ 3685 w 4060"/>
              <a:gd name="T43" fmla="*/ 2897 h 4682"/>
              <a:gd name="T44" fmla="*/ 3775 w 4060"/>
              <a:gd name="T45" fmla="*/ 2732 h 4682"/>
              <a:gd name="T46" fmla="*/ 3850 w 4060"/>
              <a:gd name="T47" fmla="*/ 2507 h 4682"/>
              <a:gd name="T48" fmla="*/ 3960 w 4060"/>
              <a:gd name="T49" fmla="*/ 2266 h 4682"/>
              <a:gd name="T50" fmla="*/ 3960 w 4060"/>
              <a:gd name="T51" fmla="*/ 2036 h 4682"/>
              <a:gd name="T52" fmla="*/ 3795 w 4060"/>
              <a:gd name="T53" fmla="*/ 1841 h 4682"/>
              <a:gd name="T54" fmla="*/ 3705 w 4060"/>
              <a:gd name="T55" fmla="*/ 2126 h 4682"/>
              <a:gd name="T56" fmla="*/ 3325 w 4060"/>
              <a:gd name="T57" fmla="*/ 1736 h 4682"/>
              <a:gd name="T58" fmla="*/ 3350 w 4060"/>
              <a:gd name="T59" fmla="*/ 1373 h 4682"/>
              <a:gd name="T60" fmla="*/ 3140 w 4060"/>
              <a:gd name="T61" fmla="*/ 1220 h 4682"/>
              <a:gd name="T62" fmla="*/ 3100 w 4060"/>
              <a:gd name="T63" fmla="*/ 956 h 4682"/>
              <a:gd name="T64" fmla="*/ 3086 w 4060"/>
              <a:gd name="T65" fmla="*/ 507 h 4682"/>
              <a:gd name="T66" fmla="*/ 2836 w 4060"/>
              <a:gd name="T67" fmla="*/ 542 h 4682"/>
              <a:gd name="T68" fmla="*/ 2371 w 4060"/>
              <a:gd name="T69" fmla="*/ 327 h 4682"/>
              <a:gd name="T70" fmla="*/ 2080 w 4060"/>
              <a:gd name="T71" fmla="*/ 284 h 4682"/>
              <a:gd name="T72" fmla="*/ 1853 w 4060"/>
              <a:gd name="T73" fmla="*/ 0 h 4682"/>
              <a:gd name="T74" fmla="*/ 1240 w 4060"/>
              <a:gd name="T75" fmla="*/ 431 h 4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060" h="4682">
                <a:moveTo>
                  <a:pt x="960" y="371"/>
                </a:moveTo>
                <a:lnTo>
                  <a:pt x="875" y="392"/>
                </a:lnTo>
                <a:lnTo>
                  <a:pt x="731" y="497"/>
                </a:lnTo>
                <a:lnTo>
                  <a:pt x="944" y="852"/>
                </a:lnTo>
                <a:lnTo>
                  <a:pt x="920" y="1021"/>
                </a:lnTo>
                <a:lnTo>
                  <a:pt x="780" y="1291"/>
                </a:lnTo>
                <a:lnTo>
                  <a:pt x="630" y="1481"/>
                </a:lnTo>
                <a:lnTo>
                  <a:pt x="390" y="1451"/>
                </a:lnTo>
                <a:lnTo>
                  <a:pt x="150" y="1501"/>
                </a:lnTo>
                <a:lnTo>
                  <a:pt x="0" y="1571"/>
                </a:lnTo>
                <a:lnTo>
                  <a:pt x="230" y="1841"/>
                </a:lnTo>
                <a:lnTo>
                  <a:pt x="260" y="2161"/>
                </a:lnTo>
                <a:lnTo>
                  <a:pt x="730" y="2662"/>
                </a:lnTo>
                <a:lnTo>
                  <a:pt x="580" y="2982"/>
                </a:lnTo>
                <a:lnTo>
                  <a:pt x="240" y="3222"/>
                </a:lnTo>
                <a:lnTo>
                  <a:pt x="220" y="3432"/>
                </a:lnTo>
                <a:lnTo>
                  <a:pt x="121" y="3663"/>
                </a:lnTo>
                <a:lnTo>
                  <a:pt x="346" y="3983"/>
                </a:lnTo>
                <a:lnTo>
                  <a:pt x="510" y="4172"/>
                </a:lnTo>
                <a:lnTo>
                  <a:pt x="700" y="4190"/>
                </a:lnTo>
                <a:lnTo>
                  <a:pt x="908" y="4241"/>
                </a:lnTo>
                <a:lnTo>
                  <a:pt x="920" y="4371"/>
                </a:lnTo>
                <a:lnTo>
                  <a:pt x="1080" y="4392"/>
                </a:lnTo>
                <a:lnTo>
                  <a:pt x="1379" y="4602"/>
                </a:lnTo>
                <a:lnTo>
                  <a:pt x="1472" y="4494"/>
                </a:lnTo>
                <a:lnTo>
                  <a:pt x="1772" y="4682"/>
                </a:lnTo>
                <a:lnTo>
                  <a:pt x="2027" y="4613"/>
                </a:lnTo>
                <a:lnTo>
                  <a:pt x="2170" y="4514"/>
                </a:lnTo>
                <a:lnTo>
                  <a:pt x="2207" y="4385"/>
                </a:lnTo>
                <a:lnTo>
                  <a:pt x="2312" y="4301"/>
                </a:lnTo>
                <a:lnTo>
                  <a:pt x="2458" y="4262"/>
                </a:lnTo>
                <a:lnTo>
                  <a:pt x="2509" y="4343"/>
                </a:lnTo>
                <a:lnTo>
                  <a:pt x="2450" y="4424"/>
                </a:lnTo>
                <a:lnTo>
                  <a:pt x="2510" y="4512"/>
                </a:lnTo>
                <a:lnTo>
                  <a:pt x="2770" y="4302"/>
                </a:lnTo>
                <a:lnTo>
                  <a:pt x="2780" y="4142"/>
                </a:lnTo>
                <a:lnTo>
                  <a:pt x="2710" y="3999"/>
                </a:lnTo>
                <a:lnTo>
                  <a:pt x="2719" y="3851"/>
                </a:lnTo>
                <a:lnTo>
                  <a:pt x="3011" y="3591"/>
                </a:lnTo>
                <a:lnTo>
                  <a:pt x="3299" y="3429"/>
                </a:lnTo>
                <a:lnTo>
                  <a:pt x="3512" y="3332"/>
                </a:lnTo>
                <a:lnTo>
                  <a:pt x="3655" y="3072"/>
                </a:lnTo>
                <a:lnTo>
                  <a:pt x="3810" y="2982"/>
                </a:lnTo>
                <a:lnTo>
                  <a:pt x="3685" y="2897"/>
                </a:lnTo>
                <a:lnTo>
                  <a:pt x="3645" y="2772"/>
                </a:lnTo>
                <a:lnTo>
                  <a:pt x="3775" y="2732"/>
                </a:lnTo>
                <a:lnTo>
                  <a:pt x="3765" y="2622"/>
                </a:lnTo>
                <a:lnTo>
                  <a:pt x="3850" y="2507"/>
                </a:lnTo>
                <a:lnTo>
                  <a:pt x="4035" y="2502"/>
                </a:lnTo>
                <a:lnTo>
                  <a:pt x="3960" y="2266"/>
                </a:lnTo>
                <a:lnTo>
                  <a:pt x="4060" y="2041"/>
                </a:lnTo>
                <a:lnTo>
                  <a:pt x="3960" y="2036"/>
                </a:lnTo>
                <a:lnTo>
                  <a:pt x="3915" y="1901"/>
                </a:lnTo>
                <a:lnTo>
                  <a:pt x="3795" y="1841"/>
                </a:lnTo>
                <a:lnTo>
                  <a:pt x="3730" y="1966"/>
                </a:lnTo>
                <a:lnTo>
                  <a:pt x="3705" y="2126"/>
                </a:lnTo>
                <a:lnTo>
                  <a:pt x="3450" y="1936"/>
                </a:lnTo>
                <a:lnTo>
                  <a:pt x="3325" y="1736"/>
                </a:lnTo>
                <a:lnTo>
                  <a:pt x="3360" y="1586"/>
                </a:lnTo>
                <a:lnTo>
                  <a:pt x="3350" y="1373"/>
                </a:lnTo>
                <a:lnTo>
                  <a:pt x="3131" y="1391"/>
                </a:lnTo>
                <a:lnTo>
                  <a:pt x="3140" y="1220"/>
                </a:lnTo>
                <a:lnTo>
                  <a:pt x="3011" y="1142"/>
                </a:lnTo>
                <a:lnTo>
                  <a:pt x="3100" y="956"/>
                </a:lnTo>
                <a:lnTo>
                  <a:pt x="3089" y="788"/>
                </a:lnTo>
                <a:lnTo>
                  <a:pt x="3086" y="507"/>
                </a:lnTo>
                <a:lnTo>
                  <a:pt x="2980" y="467"/>
                </a:lnTo>
                <a:lnTo>
                  <a:pt x="2836" y="542"/>
                </a:lnTo>
                <a:lnTo>
                  <a:pt x="2552" y="447"/>
                </a:lnTo>
                <a:lnTo>
                  <a:pt x="2371" y="327"/>
                </a:lnTo>
                <a:lnTo>
                  <a:pt x="2245" y="462"/>
                </a:lnTo>
                <a:lnTo>
                  <a:pt x="2080" y="284"/>
                </a:lnTo>
                <a:lnTo>
                  <a:pt x="1966" y="62"/>
                </a:lnTo>
                <a:lnTo>
                  <a:pt x="1853" y="0"/>
                </a:lnTo>
                <a:lnTo>
                  <a:pt x="1480" y="211"/>
                </a:lnTo>
                <a:lnTo>
                  <a:pt x="1240" y="431"/>
                </a:lnTo>
                <a:lnTo>
                  <a:pt x="960" y="37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350" kern="0" dirty="0">
              <a:solidFill>
                <a:sysClr val="windowText" lastClr="202020"/>
              </a:solidFill>
              <a:highlight>
                <a:srgbClr val="FFFF00"/>
              </a:highlight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70" name="Freeform 6"/>
          <p:cNvSpPr>
            <a:spLocks/>
          </p:cNvSpPr>
          <p:nvPr/>
        </p:nvSpPr>
        <p:spPr bwMode="auto">
          <a:xfrm>
            <a:off x="3353665" y="3394716"/>
            <a:ext cx="503634" cy="523875"/>
          </a:xfrm>
          <a:custGeom>
            <a:avLst/>
            <a:gdLst>
              <a:gd name="T0" fmla="*/ 1491 w 2295"/>
              <a:gd name="T1" fmla="*/ 0 h 2386"/>
              <a:gd name="T2" fmla="*/ 1205 w 2295"/>
              <a:gd name="T3" fmla="*/ 273 h 2386"/>
              <a:gd name="T4" fmla="*/ 969 w 2295"/>
              <a:gd name="T5" fmla="*/ 456 h 2386"/>
              <a:gd name="T6" fmla="*/ 926 w 2295"/>
              <a:gd name="T7" fmla="*/ 667 h 2386"/>
              <a:gd name="T8" fmla="*/ 716 w 2295"/>
              <a:gd name="T9" fmla="*/ 780 h 2386"/>
              <a:gd name="T10" fmla="*/ 426 w 2295"/>
              <a:gd name="T11" fmla="*/ 892 h 2386"/>
              <a:gd name="T12" fmla="*/ 491 w 2295"/>
              <a:gd name="T13" fmla="*/ 1014 h 2386"/>
              <a:gd name="T14" fmla="*/ 416 w 2295"/>
              <a:gd name="T15" fmla="*/ 1147 h 2386"/>
              <a:gd name="T16" fmla="*/ 501 w 2295"/>
              <a:gd name="T17" fmla="*/ 1230 h 2386"/>
              <a:gd name="T18" fmla="*/ 215 w 2295"/>
              <a:gd name="T19" fmla="*/ 1501 h 2386"/>
              <a:gd name="T20" fmla="*/ 55 w 2295"/>
              <a:gd name="T21" fmla="*/ 1486 h 2386"/>
              <a:gd name="T22" fmla="*/ 50 w 2295"/>
              <a:gd name="T23" fmla="*/ 1581 h 2386"/>
              <a:gd name="T24" fmla="*/ 0 w 2295"/>
              <a:gd name="T25" fmla="*/ 1713 h 2386"/>
              <a:gd name="T26" fmla="*/ 120 w 2295"/>
              <a:gd name="T27" fmla="*/ 1726 h 2386"/>
              <a:gd name="T28" fmla="*/ 264 w 2295"/>
              <a:gd name="T29" fmla="*/ 1645 h 2386"/>
              <a:gd name="T30" fmla="*/ 434 w 2295"/>
              <a:gd name="T31" fmla="*/ 1714 h 2386"/>
              <a:gd name="T32" fmla="*/ 584 w 2295"/>
              <a:gd name="T33" fmla="*/ 1596 h 2386"/>
              <a:gd name="T34" fmla="*/ 695 w 2295"/>
              <a:gd name="T35" fmla="*/ 1702 h 2386"/>
              <a:gd name="T36" fmla="*/ 776 w 2295"/>
              <a:gd name="T37" fmla="*/ 1645 h 2386"/>
              <a:gd name="T38" fmla="*/ 878 w 2295"/>
              <a:gd name="T39" fmla="*/ 1738 h 2386"/>
              <a:gd name="T40" fmla="*/ 980 w 2295"/>
              <a:gd name="T41" fmla="*/ 1786 h 2386"/>
              <a:gd name="T42" fmla="*/ 1133 w 2295"/>
              <a:gd name="T43" fmla="*/ 1806 h 2386"/>
              <a:gd name="T44" fmla="*/ 1403 w 2295"/>
              <a:gd name="T45" fmla="*/ 1884 h 2386"/>
              <a:gd name="T46" fmla="*/ 1436 w 2295"/>
              <a:gd name="T47" fmla="*/ 2004 h 2386"/>
              <a:gd name="T48" fmla="*/ 1337 w 2295"/>
              <a:gd name="T49" fmla="*/ 2115 h 2386"/>
              <a:gd name="T50" fmla="*/ 1185 w 2295"/>
              <a:gd name="T51" fmla="*/ 2200 h 2386"/>
              <a:gd name="T52" fmla="*/ 1055 w 2295"/>
              <a:gd name="T53" fmla="*/ 2295 h 2386"/>
              <a:gd name="T54" fmla="*/ 1178 w 2295"/>
              <a:gd name="T55" fmla="*/ 2386 h 2386"/>
              <a:gd name="T56" fmla="*/ 1515 w 2295"/>
              <a:gd name="T57" fmla="*/ 2217 h 2386"/>
              <a:gd name="T58" fmla="*/ 1563 w 2295"/>
              <a:gd name="T59" fmla="*/ 2106 h 2386"/>
              <a:gd name="T60" fmla="*/ 1731 w 2295"/>
              <a:gd name="T61" fmla="*/ 2076 h 2386"/>
              <a:gd name="T62" fmla="*/ 1796 w 2295"/>
              <a:gd name="T63" fmla="*/ 2026 h 2386"/>
              <a:gd name="T64" fmla="*/ 1937 w 2295"/>
              <a:gd name="T65" fmla="*/ 2085 h 2386"/>
              <a:gd name="T66" fmla="*/ 2045 w 2295"/>
              <a:gd name="T67" fmla="*/ 2037 h 2386"/>
              <a:gd name="T68" fmla="*/ 2217 w 2295"/>
              <a:gd name="T69" fmla="*/ 2056 h 2386"/>
              <a:gd name="T70" fmla="*/ 2295 w 2295"/>
              <a:gd name="T71" fmla="*/ 1866 h 2386"/>
              <a:gd name="T72" fmla="*/ 2007 w 2295"/>
              <a:gd name="T73" fmla="*/ 1198 h 2386"/>
              <a:gd name="T74" fmla="*/ 1656 w 2295"/>
              <a:gd name="T75" fmla="*/ 845 h 2386"/>
              <a:gd name="T76" fmla="*/ 1625 w 2295"/>
              <a:gd name="T77" fmla="*/ 589 h 2386"/>
              <a:gd name="T78" fmla="*/ 1656 w 2295"/>
              <a:gd name="T79" fmla="*/ 427 h 2386"/>
              <a:gd name="T80" fmla="*/ 1725 w 2295"/>
              <a:gd name="T81" fmla="*/ 226 h 2386"/>
              <a:gd name="T82" fmla="*/ 1491 w 2295"/>
              <a:gd name="T83" fmla="*/ 0 h 2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95" h="2386">
                <a:moveTo>
                  <a:pt x="1491" y="0"/>
                </a:moveTo>
                <a:lnTo>
                  <a:pt x="1205" y="273"/>
                </a:lnTo>
                <a:lnTo>
                  <a:pt x="969" y="456"/>
                </a:lnTo>
                <a:lnTo>
                  <a:pt x="926" y="667"/>
                </a:lnTo>
                <a:lnTo>
                  <a:pt x="716" y="780"/>
                </a:lnTo>
                <a:lnTo>
                  <a:pt x="426" y="892"/>
                </a:lnTo>
                <a:lnTo>
                  <a:pt x="491" y="1014"/>
                </a:lnTo>
                <a:lnTo>
                  <a:pt x="416" y="1147"/>
                </a:lnTo>
                <a:lnTo>
                  <a:pt x="501" y="1230"/>
                </a:lnTo>
                <a:lnTo>
                  <a:pt x="215" y="1501"/>
                </a:lnTo>
                <a:lnTo>
                  <a:pt x="55" y="1486"/>
                </a:lnTo>
                <a:lnTo>
                  <a:pt x="50" y="1581"/>
                </a:lnTo>
                <a:lnTo>
                  <a:pt x="0" y="1713"/>
                </a:lnTo>
                <a:lnTo>
                  <a:pt x="120" y="1726"/>
                </a:lnTo>
                <a:lnTo>
                  <a:pt x="264" y="1645"/>
                </a:lnTo>
                <a:lnTo>
                  <a:pt x="434" y="1714"/>
                </a:lnTo>
                <a:lnTo>
                  <a:pt x="584" y="1596"/>
                </a:lnTo>
                <a:lnTo>
                  <a:pt x="695" y="1702"/>
                </a:lnTo>
                <a:lnTo>
                  <a:pt x="776" y="1645"/>
                </a:lnTo>
                <a:lnTo>
                  <a:pt x="878" y="1738"/>
                </a:lnTo>
                <a:lnTo>
                  <a:pt x="980" y="1786"/>
                </a:lnTo>
                <a:lnTo>
                  <a:pt x="1133" y="1806"/>
                </a:lnTo>
                <a:lnTo>
                  <a:pt x="1403" y="1884"/>
                </a:lnTo>
                <a:lnTo>
                  <a:pt x="1436" y="2004"/>
                </a:lnTo>
                <a:lnTo>
                  <a:pt x="1337" y="2115"/>
                </a:lnTo>
                <a:lnTo>
                  <a:pt x="1185" y="2200"/>
                </a:lnTo>
                <a:lnTo>
                  <a:pt x="1055" y="2295"/>
                </a:lnTo>
                <a:lnTo>
                  <a:pt x="1178" y="2386"/>
                </a:lnTo>
                <a:lnTo>
                  <a:pt x="1515" y="2217"/>
                </a:lnTo>
                <a:lnTo>
                  <a:pt x="1563" y="2106"/>
                </a:lnTo>
                <a:lnTo>
                  <a:pt x="1731" y="2076"/>
                </a:lnTo>
                <a:lnTo>
                  <a:pt x="1796" y="2026"/>
                </a:lnTo>
                <a:lnTo>
                  <a:pt x="1937" y="2085"/>
                </a:lnTo>
                <a:lnTo>
                  <a:pt x="2045" y="2037"/>
                </a:lnTo>
                <a:lnTo>
                  <a:pt x="2217" y="2056"/>
                </a:lnTo>
                <a:lnTo>
                  <a:pt x="2295" y="1866"/>
                </a:lnTo>
                <a:lnTo>
                  <a:pt x="2007" y="1198"/>
                </a:lnTo>
                <a:lnTo>
                  <a:pt x="1656" y="845"/>
                </a:lnTo>
                <a:lnTo>
                  <a:pt x="1625" y="589"/>
                </a:lnTo>
                <a:lnTo>
                  <a:pt x="1656" y="427"/>
                </a:lnTo>
                <a:lnTo>
                  <a:pt x="1725" y="226"/>
                </a:lnTo>
                <a:lnTo>
                  <a:pt x="1491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685800">
              <a:defRPr/>
            </a:pPr>
            <a:endParaRPr lang="es-ES" altLang="zh-CN" sz="1350" b="1" kern="0" dirty="0">
              <a:solidFill>
                <a:srgbClr val="000000"/>
              </a:solidFill>
              <a:latin typeface="Arial" charset="0"/>
              <a:ea typeface="黑体" panose="02010609060101010101" pitchFamily="49" charset="-122"/>
            </a:endParaRPr>
          </a:p>
        </p:txBody>
      </p:sp>
      <p:sp>
        <p:nvSpPr>
          <p:cNvPr id="71" name="Freeform 7"/>
          <p:cNvSpPr>
            <a:spLocks/>
          </p:cNvSpPr>
          <p:nvPr/>
        </p:nvSpPr>
        <p:spPr bwMode="auto">
          <a:xfrm>
            <a:off x="2625004" y="2556516"/>
            <a:ext cx="1610915" cy="1268016"/>
          </a:xfrm>
          <a:custGeom>
            <a:avLst/>
            <a:gdLst>
              <a:gd name="T0" fmla="*/ 210 w 7332"/>
              <a:gd name="T1" fmla="*/ 1775 h 5766"/>
              <a:gd name="T2" fmla="*/ 360 w 7332"/>
              <a:gd name="T3" fmla="*/ 1315 h 5766"/>
              <a:gd name="T4" fmla="*/ 100 w 7332"/>
              <a:gd name="T5" fmla="*/ 995 h 5766"/>
              <a:gd name="T6" fmla="*/ 336 w 7332"/>
              <a:gd name="T7" fmla="*/ 535 h 5766"/>
              <a:gd name="T8" fmla="*/ 880 w 7332"/>
              <a:gd name="T9" fmla="*/ 395 h 5766"/>
              <a:gd name="T10" fmla="*/ 1350 w 7332"/>
              <a:gd name="T11" fmla="*/ 225 h 5766"/>
              <a:gd name="T12" fmla="*/ 1910 w 7332"/>
              <a:gd name="T13" fmla="*/ 285 h 5766"/>
              <a:gd name="T14" fmla="*/ 2399 w 7332"/>
              <a:gd name="T15" fmla="*/ 214 h 5766"/>
              <a:gd name="T16" fmla="*/ 2975 w 7332"/>
              <a:gd name="T17" fmla="*/ 0 h 5766"/>
              <a:gd name="T18" fmla="*/ 3282 w 7332"/>
              <a:gd name="T19" fmla="*/ 421 h 5766"/>
              <a:gd name="T20" fmla="*/ 3941 w 7332"/>
              <a:gd name="T21" fmla="*/ 705 h 5766"/>
              <a:gd name="T22" fmla="*/ 4361 w 7332"/>
              <a:gd name="T23" fmla="*/ 825 h 5766"/>
              <a:gd name="T24" fmla="*/ 4331 w 7332"/>
              <a:gd name="T25" fmla="*/ 525 h 5766"/>
              <a:gd name="T26" fmla="*/ 5041 w 7332"/>
              <a:gd name="T27" fmla="*/ 185 h 5766"/>
              <a:gd name="T28" fmla="*/ 5498 w 7332"/>
              <a:gd name="T29" fmla="*/ 465 h 5766"/>
              <a:gd name="T30" fmla="*/ 5306 w 7332"/>
              <a:gd name="T31" fmla="*/ 538 h 5766"/>
              <a:gd name="T32" fmla="*/ 5457 w 7332"/>
              <a:gd name="T33" fmla="*/ 829 h 5766"/>
              <a:gd name="T34" fmla="*/ 6031 w 7332"/>
              <a:gd name="T35" fmla="*/ 815 h 5766"/>
              <a:gd name="T36" fmla="*/ 5741 w 7332"/>
              <a:gd name="T37" fmla="*/ 919 h 5766"/>
              <a:gd name="T38" fmla="*/ 5562 w 7332"/>
              <a:gd name="T39" fmla="*/ 1117 h 5766"/>
              <a:gd name="T40" fmla="*/ 5436 w 7332"/>
              <a:gd name="T41" fmla="*/ 1695 h 5766"/>
              <a:gd name="T42" fmla="*/ 5661 w 7332"/>
              <a:gd name="T43" fmla="*/ 2155 h 5766"/>
              <a:gd name="T44" fmla="*/ 5915 w 7332"/>
              <a:gd name="T45" fmla="*/ 2014 h 5766"/>
              <a:gd name="T46" fmla="*/ 6113 w 7332"/>
              <a:gd name="T47" fmla="*/ 2316 h 5766"/>
              <a:gd name="T48" fmla="*/ 6531 w 7332"/>
              <a:gd name="T49" fmla="*/ 2015 h 5766"/>
              <a:gd name="T50" fmla="*/ 6837 w 7332"/>
              <a:gd name="T51" fmla="*/ 2328 h 5766"/>
              <a:gd name="T52" fmla="*/ 7332 w 7332"/>
              <a:gd name="T53" fmla="*/ 2872 h 5766"/>
              <a:gd name="T54" fmla="*/ 6879 w 7332"/>
              <a:gd name="T55" fmla="*/ 3361 h 5766"/>
              <a:gd name="T56" fmla="*/ 6927 w 7332"/>
              <a:gd name="T57" fmla="*/ 3813 h 5766"/>
              <a:gd name="T58" fmla="*/ 6441 w 7332"/>
              <a:gd name="T59" fmla="*/ 3981 h 5766"/>
              <a:gd name="T60" fmla="*/ 5846 w 7332"/>
              <a:gd name="T61" fmla="*/ 3606 h 5766"/>
              <a:gd name="T62" fmla="*/ 5276 w 7332"/>
              <a:gd name="T63" fmla="*/ 3546 h 5766"/>
              <a:gd name="T64" fmla="*/ 5036 w 7332"/>
              <a:gd name="T65" fmla="*/ 3721 h 5766"/>
              <a:gd name="T66" fmla="*/ 4286 w 7332"/>
              <a:gd name="T67" fmla="*/ 4266 h 5766"/>
              <a:gd name="T68" fmla="*/ 3741 w 7332"/>
              <a:gd name="T69" fmla="*/ 4701 h 5766"/>
              <a:gd name="T70" fmla="*/ 3816 w 7332"/>
              <a:gd name="T71" fmla="*/ 5041 h 5766"/>
              <a:gd name="T72" fmla="*/ 3365 w 7332"/>
              <a:gd name="T73" fmla="*/ 5392 h 5766"/>
              <a:gd name="T74" fmla="*/ 2799 w 7332"/>
              <a:gd name="T75" fmla="*/ 5703 h 5766"/>
              <a:gd name="T76" fmla="*/ 2343 w 7332"/>
              <a:gd name="T77" fmla="*/ 5695 h 5766"/>
              <a:gd name="T78" fmla="*/ 2150 w 7332"/>
              <a:gd name="T79" fmla="*/ 5421 h 5766"/>
              <a:gd name="T80" fmla="*/ 1540 w 7332"/>
              <a:gd name="T81" fmla="*/ 5281 h 5766"/>
              <a:gd name="T82" fmla="*/ 1135 w 7332"/>
              <a:gd name="T83" fmla="*/ 5016 h 5766"/>
              <a:gd name="T84" fmla="*/ 410 w 7332"/>
              <a:gd name="T85" fmla="*/ 5383 h 5766"/>
              <a:gd name="T86" fmla="*/ 156 w 7332"/>
              <a:gd name="T87" fmla="*/ 5001 h 5766"/>
              <a:gd name="T88" fmla="*/ 111 w 7332"/>
              <a:gd name="T89" fmla="*/ 3960 h 5766"/>
              <a:gd name="T90" fmla="*/ 656 w 7332"/>
              <a:gd name="T91" fmla="*/ 3517 h 5766"/>
              <a:gd name="T92" fmla="*/ 890 w 7332"/>
              <a:gd name="T93" fmla="*/ 2760 h 5766"/>
              <a:gd name="T94" fmla="*/ 650 w 7332"/>
              <a:gd name="T95" fmla="*/ 2403 h 5766"/>
              <a:gd name="T96" fmla="*/ 245 w 7332"/>
              <a:gd name="T97" fmla="*/ 2271 h 5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332" h="5766">
                <a:moveTo>
                  <a:pt x="45" y="2209"/>
                </a:moveTo>
                <a:lnTo>
                  <a:pt x="50" y="1985"/>
                </a:lnTo>
                <a:lnTo>
                  <a:pt x="210" y="1775"/>
                </a:lnTo>
                <a:lnTo>
                  <a:pt x="440" y="1645"/>
                </a:lnTo>
                <a:lnTo>
                  <a:pt x="400" y="1495"/>
                </a:lnTo>
                <a:lnTo>
                  <a:pt x="360" y="1315"/>
                </a:lnTo>
                <a:lnTo>
                  <a:pt x="250" y="1225"/>
                </a:lnTo>
                <a:lnTo>
                  <a:pt x="0" y="1225"/>
                </a:lnTo>
                <a:lnTo>
                  <a:pt x="100" y="995"/>
                </a:lnTo>
                <a:lnTo>
                  <a:pt x="50" y="855"/>
                </a:lnTo>
                <a:lnTo>
                  <a:pt x="350" y="685"/>
                </a:lnTo>
                <a:lnTo>
                  <a:pt x="336" y="535"/>
                </a:lnTo>
                <a:lnTo>
                  <a:pt x="530" y="525"/>
                </a:lnTo>
                <a:lnTo>
                  <a:pt x="880" y="495"/>
                </a:lnTo>
                <a:lnTo>
                  <a:pt x="880" y="395"/>
                </a:lnTo>
                <a:lnTo>
                  <a:pt x="1010" y="275"/>
                </a:lnTo>
                <a:lnTo>
                  <a:pt x="1170" y="345"/>
                </a:lnTo>
                <a:lnTo>
                  <a:pt x="1350" y="225"/>
                </a:lnTo>
                <a:lnTo>
                  <a:pt x="1520" y="295"/>
                </a:lnTo>
                <a:lnTo>
                  <a:pt x="1690" y="465"/>
                </a:lnTo>
                <a:lnTo>
                  <a:pt x="1910" y="285"/>
                </a:lnTo>
                <a:lnTo>
                  <a:pt x="2170" y="335"/>
                </a:lnTo>
                <a:lnTo>
                  <a:pt x="2307" y="273"/>
                </a:lnTo>
                <a:lnTo>
                  <a:pt x="2399" y="214"/>
                </a:lnTo>
                <a:lnTo>
                  <a:pt x="2660" y="285"/>
                </a:lnTo>
                <a:lnTo>
                  <a:pt x="2800" y="95"/>
                </a:lnTo>
                <a:lnTo>
                  <a:pt x="2975" y="0"/>
                </a:lnTo>
                <a:lnTo>
                  <a:pt x="3096" y="91"/>
                </a:lnTo>
                <a:lnTo>
                  <a:pt x="3099" y="270"/>
                </a:lnTo>
                <a:lnTo>
                  <a:pt x="3282" y="421"/>
                </a:lnTo>
                <a:lnTo>
                  <a:pt x="3640" y="395"/>
                </a:lnTo>
                <a:lnTo>
                  <a:pt x="3921" y="575"/>
                </a:lnTo>
                <a:lnTo>
                  <a:pt x="3941" y="705"/>
                </a:lnTo>
                <a:lnTo>
                  <a:pt x="4041" y="805"/>
                </a:lnTo>
                <a:lnTo>
                  <a:pt x="4221" y="865"/>
                </a:lnTo>
                <a:lnTo>
                  <a:pt x="4361" y="825"/>
                </a:lnTo>
                <a:lnTo>
                  <a:pt x="4471" y="795"/>
                </a:lnTo>
                <a:lnTo>
                  <a:pt x="4521" y="575"/>
                </a:lnTo>
                <a:lnTo>
                  <a:pt x="4331" y="525"/>
                </a:lnTo>
                <a:lnTo>
                  <a:pt x="4491" y="305"/>
                </a:lnTo>
                <a:lnTo>
                  <a:pt x="4721" y="115"/>
                </a:lnTo>
                <a:lnTo>
                  <a:pt x="5041" y="185"/>
                </a:lnTo>
                <a:lnTo>
                  <a:pt x="5411" y="90"/>
                </a:lnTo>
                <a:lnTo>
                  <a:pt x="5435" y="391"/>
                </a:lnTo>
                <a:lnTo>
                  <a:pt x="5498" y="465"/>
                </a:lnTo>
                <a:lnTo>
                  <a:pt x="5637" y="465"/>
                </a:lnTo>
                <a:lnTo>
                  <a:pt x="5526" y="645"/>
                </a:lnTo>
                <a:lnTo>
                  <a:pt x="5306" y="538"/>
                </a:lnTo>
                <a:lnTo>
                  <a:pt x="5256" y="679"/>
                </a:lnTo>
                <a:lnTo>
                  <a:pt x="5483" y="739"/>
                </a:lnTo>
                <a:lnTo>
                  <a:pt x="5457" y="829"/>
                </a:lnTo>
                <a:lnTo>
                  <a:pt x="5669" y="976"/>
                </a:lnTo>
                <a:lnTo>
                  <a:pt x="5841" y="835"/>
                </a:lnTo>
                <a:lnTo>
                  <a:pt x="6031" y="815"/>
                </a:lnTo>
                <a:lnTo>
                  <a:pt x="6324" y="1099"/>
                </a:lnTo>
                <a:lnTo>
                  <a:pt x="5981" y="1065"/>
                </a:lnTo>
                <a:lnTo>
                  <a:pt x="5741" y="919"/>
                </a:lnTo>
                <a:lnTo>
                  <a:pt x="5670" y="979"/>
                </a:lnTo>
                <a:lnTo>
                  <a:pt x="5793" y="1123"/>
                </a:lnTo>
                <a:lnTo>
                  <a:pt x="5562" y="1117"/>
                </a:lnTo>
                <a:lnTo>
                  <a:pt x="5451" y="1293"/>
                </a:lnTo>
                <a:lnTo>
                  <a:pt x="5546" y="1596"/>
                </a:lnTo>
                <a:lnTo>
                  <a:pt x="5436" y="1695"/>
                </a:lnTo>
                <a:lnTo>
                  <a:pt x="5456" y="1863"/>
                </a:lnTo>
                <a:lnTo>
                  <a:pt x="5529" y="2061"/>
                </a:lnTo>
                <a:lnTo>
                  <a:pt x="5661" y="2155"/>
                </a:lnTo>
                <a:lnTo>
                  <a:pt x="5751" y="2255"/>
                </a:lnTo>
                <a:lnTo>
                  <a:pt x="5871" y="2161"/>
                </a:lnTo>
                <a:lnTo>
                  <a:pt x="5915" y="2014"/>
                </a:lnTo>
                <a:lnTo>
                  <a:pt x="6011" y="2071"/>
                </a:lnTo>
                <a:lnTo>
                  <a:pt x="5951" y="2225"/>
                </a:lnTo>
                <a:lnTo>
                  <a:pt x="6113" y="2316"/>
                </a:lnTo>
                <a:lnTo>
                  <a:pt x="6245" y="2251"/>
                </a:lnTo>
                <a:lnTo>
                  <a:pt x="6281" y="2100"/>
                </a:lnTo>
                <a:lnTo>
                  <a:pt x="6531" y="2015"/>
                </a:lnTo>
                <a:lnTo>
                  <a:pt x="6636" y="2106"/>
                </a:lnTo>
                <a:lnTo>
                  <a:pt x="6771" y="2107"/>
                </a:lnTo>
                <a:lnTo>
                  <a:pt x="6837" y="2328"/>
                </a:lnTo>
                <a:lnTo>
                  <a:pt x="7019" y="2430"/>
                </a:lnTo>
                <a:lnTo>
                  <a:pt x="7106" y="2386"/>
                </a:lnTo>
                <a:lnTo>
                  <a:pt x="7332" y="2872"/>
                </a:lnTo>
                <a:lnTo>
                  <a:pt x="7029" y="3021"/>
                </a:lnTo>
                <a:lnTo>
                  <a:pt x="7061" y="3346"/>
                </a:lnTo>
                <a:lnTo>
                  <a:pt x="6879" y="3361"/>
                </a:lnTo>
                <a:lnTo>
                  <a:pt x="6807" y="3549"/>
                </a:lnTo>
                <a:lnTo>
                  <a:pt x="6849" y="3732"/>
                </a:lnTo>
                <a:lnTo>
                  <a:pt x="6927" y="3813"/>
                </a:lnTo>
                <a:lnTo>
                  <a:pt x="6846" y="3916"/>
                </a:lnTo>
                <a:lnTo>
                  <a:pt x="6651" y="3976"/>
                </a:lnTo>
                <a:lnTo>
                  <a:pt x="6441" y="3981"/>
                </a:lnTo>
                <a:lnTo>
                  <a:pt x="6206" y="3826"/>
                </a:lnTo>
                <a:lnTo>
                  <a:pt x="6036" y="3661"/>
                </a:lnTo>
                <a:lnTo>
                  <a:pt x="5846" y="3606"/>
                </a:lnTo>
                <a:lnTo>
                  <a:pt x="5781" y="3511"/>
                </a:lnTo>
                <a:lnTo>
                  <a:pt x="5666" y="3591"/>
                </a:lnTo>
                <a:lnTo>
                  <a:pt x="5276" y="3546"/>
                </a:lnTo>
                <a:lnTo>
                  <a:pt x="5171" y="3606"/>
                </a:lnTo>
                <a:lnTo>
                  <a:pt x="5036" y="3631"/>
                </a:lnTo>
                <a:lnTo>
                  <a:pt x="5036" y="3721"/>
                </a:lnTo>
                <a:lnTo>
                  <a:pt x="4803" y="3810"/>
                </a:lnTo>
                <a:lnTo>
                  <a:pt x="4521" y="4081"/>
                </a:lnTo>
                <a:lnTo>
                  <a:pt x="4286" y="4266"/>
                </a:lnTo>
                <a:lnTo>
                  <a:pt x="4241" y="4476"/>
                </a:lnTo>
                <a:lnTo>
                  <a:pt x="4031" y="4591"/>
                </a:lnTo>
                <a:lnTo>
                  <a:pt x="3741" y="4701"/>
                </a:lnTo>
                <a:lnTo>
                  <a:pt x="3806" y="4821"/>
                </a:lnTo>
                <a:lnTo>
                  <a:pt x="3731" y="4956"/>
                </a:lnTo>
                <a:lnTo>
                  <a:pt x="3816" y="5041"/>
                </a:lnTo>
                <a:lnTo>
                  <a:pt x="3530" y="5313"/>
                </a:lnTo>
                <a:lnTo>
                  <a:pt x="3368" y="5295"/>
                </a:lnTo>
                <a:lnTo>
                  <a:pt x="3365" y="5392"/>
                </a:lnTo>
                <a:lnTo>
                  <a:pt x="3315" y="5521"/>
                </a:lnTo>
                <a:lnTo>
                  <a:pt x="3111" y="5386"/>
                </a:lnTo>
                <a:lnTo>
                  <a:pt x="2799" y="5703"/>
                </a:lnTo>
                <a:lnTo>
                  <a:pt x="2657" y="5644"/>
                </a:lnTo>
                <a:lnTo>
                  <a:pt x="2492" y="5766"/>
                </a:lnTo>
                <a:lnTo>
                  <a:pt x="2343" y="5695"/>
                </a:lnTo>
                <a:lnTo>
                  <a:pt x="2261" y="5743"/>
                </a:lnTo>
                <a:lnTo>
                  <a:pt x="2255" y="5461"/>
                </a:lnTo>
                <a:lnTo>
                  <a:pt x="2150" y="5421"/>
                </a:lnTo>
                <a:lnTo>
                  <a:pt x="2005" y="5496"/>
                </a:lnTo>
                <a:lnTo>
                  <a:pt x="1720" y="5401"/>
                </a:lnTo>
                <a:lnTo>
                  <a:pt x="1540" y="5281"/>
                </a:lnTo>
                <a:lnTo>
                  <a:pt x="1415" y="5416"/>
                </a:lnTo>
                <a:lnTo>
                  <a:pt x="1250" y="5241"/>
                </a:lnTo>
                <a:lnTo>
                  <a:pt x="1135" y="5016"/>
                </a:lnTo>
                <a:lnTo>
                  <a:pt x="1022" y="4953"/>
                </a:lnTo>
                <a:lnTo>
                  <a:pt x="651" y="5164"/>
                </a:lnTo>
                <a:lnTo>
                  <a:pt x="410" y="5383"/>
                </a:lnTo>
                <a:lnTo>
                  <a:pt x="132" y="5326"/>
                </a:lnTo>
                <a:lnTo>
                  <a:pt x="234" y="5119"/>
                </a:lnTo>
                <a:lnTo>
                  <a:pt x="156" y="5001"/>
                </a:lnTo>
                <a:lnTo>
                  <a:pt x="263" y="4729"/>
                </a:lnTo>
                <a:lnTo>
                  <a:pt x="230" y="4255"/>
                </a:lnTo>
                <a:lnTo>
                  <a:pt x="111" y="3960"/>
                </a:lnTo>
                <a:lnTo>
                  <a:pt x="280" y="3826"/>
                </a:lnTo>
                <a:lnTo>
                  <a:pt x="426" y="3634"/>
                </a:lnTo>
                <a:lnTo>
                  <a:pt x="656" y="3517"/>
                </a:lnTo>
                <a:lnTo>
                  <a:pt x="944" y="3285"/>
                </a:lnTo>
                <a:lnTo>
                  <a:pt x="1175" y="2958"/>
                </a:lnTo>
                <a:lnTo>
                  <a:pt x="890" y="2760"/>
                </a:lnTo>
                <a:lnTo>
                  <a:pt x="701" y="2818"/>
                </a:lnTo>
                <a:lnTo>
                  <a:pt x="700" y="2515"/>
                </a:lnTo>
                <a:lnTo>
                  <a:pt x="650" y="2403"/>
                </a:lnTo>
                <a:lnTo>
                  <a:pt x="671" y="2287"/>
                </a:lnTo>
                <a:lnTo>
                  <a:pt x="341" y="2211"/>
                </a:lnTo>
                <a:lnTo>
                  <a:pt x="245" y="2271"/>
                </a:lnTo>
                <a:lnTo>
                  <a:pt x="45" y="2209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350" kern="0" dirty="0">
              <a:solidFill>
                <a:sysClr val="windowText" lastClr="202020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72" name="Freeform 8"/>
          <p:cNvSpPr>
            <a:spLocks/>
          </p:cNvSpPr>
          <p:nvPr/>
        </p:nvSpPr>
        <p:spPr bwMode="auto">
          <a:xfrm>
            <a:off x="4120428" y="2672007"/>
            <a:ext cx="866775" cy="1238250"/>
          </a:xfrm>
          <a:custGeom>
            <a:avLst/>
            <a:gdLst>
              <a:gd name="T0" fmla="*/ 1750 w 3946"/>
              <a:gd name="T1" fmla="*/ 334 h 5631"/>
              <a:gd name="T2" fmla="*/ 1105 w 3946"/>
              <a:gd name="T3" fmla="*/ 975 h 5631"/>
              <a:gd name="T4" fmla="*/ 975 w 3946"/>
              <a:gd name="T5" fmla="*/ 1350 h 5631"/>
              <a:gd name="T6" fmla="*/ 1110 w 3946"/>
              <a:gd name="T7" fmla="*/ 1665 h 5631"/>
              <a:gd name="T8" fmla="*/ 870 w 3946"/>
              <a:gd name="T9" fmla="*/ 1940 h 5631"/>
              <a:gd name="T10" fmla="*/ 420 w 3946"/>
              <a:gd name="T11" fmla="*/ 1775 h 5631"/>
              <a:gd name="T12" fmla="*/ 525 w 3946"/>
              <a:gd name="T13" fmla="*/ 2345 h 5631"/>
              <a:gd name="T14" fmla="*/ 255 w 3946"/>
              <a:gd name="T15" fmla="*/ 2821 h 5631"/>
              <a:gd name="T16" fmla="*/ 0 w 3946"/>
              <a:gd name="T17" fmla="*/ 3021 h 5631"/>
              <a:gd name="T18" fmla="*/ 120 w 3946"/>
              <a:gd name="T19" fmla="*/ 3286 h 5631"/>
              <a:gd name="T20" fmla="*/ 600 w 3946"/>
              <a:gd name="T21" fmla="*/ 3486 h 5631"/>
              <a:gd name="T22" fmla="*/ 855 w 3946"/>
              <a:gd name="T23" fmla="*/ 3951 h 5631"/>
              <a:gd name="T24" fmla="*/ 535 w 3946"/>
              <a:gd name="T25" fmla="*/ 4636 h 5631"/>
              <a:gd name="T26" fmla="*/ 975 w 3946"/>
              <a:gd name="T27" fmla="*/ 5076 h 5631"/>
              <a:gd name="T28" fmla="*/ 1245 w 3946"/>
              <a:gd name="T29" fmla="*/ 5031 h 5631"/>
              <a:gd name="T30" fmla="*/ 1545 w 3946"/>
              <a:gd name="T31" fmla="*/ 5316 h 5631"/>
              <a:gd name="T32" fmla="*/ 1525 w 3946"/>
              <a:gd name="T33" fmla="*/ 5446 h 5631"/>
              <a:gd name="T34" fmla="*/ 1815 w 3946"/>
              <a:gd name="T35" fmla="*/ 5631 h 5631"/>
              <a:gd name="T36" fmla="*/ 1860 w 3946"/>
              <a:gd name="T37" fmla="*/ 5466 h 5631"/>
              <a:gd name="T38" fmla="*/ 2146 w 3946"/>
              <a:gd name="T39" fmla="*/ 5236 h 5631"/>
              <a:gd name="T40" fmla="*/ 2506 w 3946"/>
              <a:gd name="T41" fmla="*/ 4941 h 5631"/>
              <a:gd name="T42" fmla="*/ 2641 w 3946"/>
              <a:gd name="T43" fmla="*/ 4626 h 5631"/>
              <a:gd name="T44" fmla="*/ 2641 w 3946"/>
              <a:gd name="T45" fmla="*/ 4426 h 5631"/>
              <a:gd name="T46" fmla="*/ 2476 w 3946"/>
              <a:gd name="T47" fmla="*/ 4126 h 5631"/>
              <a:gd name="T48" fmla="*/ 2741 w 3946"/>
              <a:gd name="T49" fmla="*/ 3901 h 5631"/>
              <a:gd name="T50" fmla="*/ 3131 w 3946"/>
              <a:gd name="T51" fmla="*/ 4011 h 5631"/>
              <a:gd name="T52" fmla="*/ 3417 w 3946"/>
              <a:gd name="T53" fmla="*/ 3862 h 5631"/>
              <a:gd name="T54" fmla="*/ 3429 w 3946"/>
              <a:gd name="T55" fmla="*/ 3546 h 5631"/>
              <a:gd name="T56" fmla="*/ 3511 w 3946"/>
              <a:gd name="T57" fmla="*/ 3060 h 5631"/>
              <a:gd name="T58" fmla="*/ 3491 w 3946"/>
              <a:gd name="T59" fmla="*/ 2670 h 5631"/>
              <a:gd name="T60" fmla="*/ 3601 w 3946"/>
              <a:gd name="T61" fmla="*/ 2446 h 5631"/>
              <a:gd name="T62" fmla="*/ 3433 w 3946"/>
              <a:gd name="T63" fmla="*/ 2254 h 5631"/>
              <a:gd name="T64" fmla="*/ 3870 w 3946"/>
              <a:gd name="T65" fmla="*/ 1573 h 5631"/>
              <a:gd name="T66" fmla="*/ 3885 w 3946"/>
              <a:gd name="T67" fmla="*/ 816 h 5631"/>
              <a:gd name="T68" fmla="*/ 3810 w 3946"/>
              <a:gd name="T69" fmla="*/ 382 h 5631"/>
              <a:gd name="T70" fmla="*/ 3172 w 3946"/>
              <a:gd name="T71" fmla="*/ 331 h 5631"/>
              <a:gd name="T72" fmla="*/ 2518 w 3946"/>
              <a:gd name="T73" fmla="*/ 199 h 5631"/>
              <a:gd name="T74" fmla="*/ 2356 w 3946"/>
              <a:gd name="T75" fmla="*/ 255 h 5631"/>
              <a:gd name="T76" fmla="*/ 1824 w 3946"/>
              <a:gd name="T77" fmla="*/ 0 h 5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946" h="5631">
                <a:moveTo>
                  <a:pt x="1824" y="0"/>
                </a:moveTo>
                <a:lnTo>
                  <a:pt x="1750" y="334"/>
                </a:lnTo>
                <a:lnTo>
                  <a:pt x="1360" y="630"/>
                </a:lnTo>
                <a:lnTo>
                  <a:pt x="1105" y="975"/>
                </a:lnTo>
                <a:lnTo>
                  <a:pt x="1080" y="1130"/>
                </a:lnTo>
                <a:lnTo>
                  <a:pt x="975" y="1350"/>
                </a:lnTo>
                <a:lnTo>
                  <a:pt x="1030" y="1530"/>
                </a:lnTo>
                <a:lnTo>
                  <a:pt x="1110" y="1665"/>
                </a:lnTo>
                <a:lnTo>
                  <a:pt x="1020" y="1830"/>
                </a:lnTo>
                <a:lnTo>
                  <a:pt x="870" y="1940"/>
                </a:lnTo>
                <a:lnTo>
                  <a:pt x="615" y="1845"/>
                </a:lnTo>
                <a:lnTo>
                  <a:pt x="420" y="1775"/>
                </a:lnTo>
                <a:lnTo>
                  <a:pt x="300" y="1860"/>
                </a:lnTo>
                <a:lnTo>
                  <a:pt x="525" y="2345"/>
                </a:lnTo>
                <a:lnTo>
                  <a:pt x="225" y="2495"/>
                </a:lnTo>
                <a:lnTo>
                  <a:pt x="255" y="2821"/>
                </a:lnTo>
                <a:lnTo>
                  <a:pt x="75" y="2836"/>
                </a:lnTo>
                <a:lnTo>
                  <a:pt x="0" y="3021"/>
                </a:lnTo>
                <a:lnTo>
                  <a:pt x="40" y="3201"/>
                </a:lnTo>
                <a:lnTo>
                  <a:pt x="120" y="3286"/>
                </a:lnTo>
                <a:lnTo>
                  <a:pt x="255" y="3276"/>
                </a:lnTo>
                <a:lnTo>
                  <a:pt x="600" y="3486"/>
                </a:lnTo>
                <a:lnTo>
                  <a:pt x="735" y="3706"/>
                </a:lnTo>
                <a:lnTo>
                  <a:pt x="855" y="3951"/>
                </a:lnTo>
                <a:lnTo>
                  <a:pt x="895" y="4146"/>
                </a:lnTo>
                <a:lnTo>
                  <a:pt x="535" y="4636"/>
                </a:lnTo>
                <a:lnTo>
                  <a:pt x="630" y="4831"/>
                </a:lnTo>
                <a:lnTo>
                  <a:pt x="975" y="5076"/>
                </a:lnTo>
                <a:lnTo>
                  <a:pt x="1150" y="5086"/>
                </a:lnTo>
                <a:lnTo>
                  <a:pt x="1245" y="5031"/>
                </a:lnTo>
                <a:lnTo>
                  <a:pt x="1315" y="5146"/>
                </a:lnTo>
                <a:lnTo>
                  <a:pt x="1545" y="5316"/>
                </a:lnTo>
                <a:lnTo>
                  <a:pt x="1438" y="5418"/>
                </a:lnTo>
                <a:lnTo>
                  <a:pt x="1525" y="5446"/>
                </a:lnTo>
                <a:lnTo>
                  <a:pt x="1740" y="5451"/>
                </a:lnTo>
                <a:lnTo>
                  <a:pt x="1815" y="5631"/>
                </a:lnTo>
                <a:lnTo>
                  <a:pt x="1920" y="5611"/>
                </a:lnTo>
                <a:lnTo>
                  <a:pt x="1860" y="5466"/>
                </a:lnTo>
                <a:lnTo>
                  <a:pt x="2011" y="5301"/>
                </a:lnTo>
                <a:lnTo>
                  <a:pt x="2146" y="5236"/>
                </a:lnTo>
                <a:lnTo>
                  <a:pt x="2311" y="4921"/>
                </a:lnTo>
                <a:lnTo>
                  <a:pt x="2506" y="4941"/>
                </a:lnTo>
                <a:lnTo>
                  <a:pt x="2501" y="4756"/>
                </a:lnTo>
                <a:lnTo>
                  <a:pt x="2641" y="4626"/>
                </a:lnTo>
                <a:lnTo>
                  <a:pt x="2576" y="4546"/>
                </a:lnTo>
                <a:lnTo>
                  <a:pt x="2641" y="4426"/>
                </a:lnTo>
                <a:lnTo>
                  <a:pt x="2606" y="4266"/>
                </a:lnTo>
                <a:lnTo>
                  <a:pt x="2476" y="4126"/>
                </a:lnTo>
                <a:lnTo>
                  <a:pt x="2681" y="4116"/>
                </a:lnTo>
                <a:lnTo>
                  <a:pt x="2741" y="3901"/>
                </a:lnTo>
                <a:lnTo>
                  <a:pt x="2921" y="3991"/>
                </a:lnTo>
                <a:lnTo>
                  <a:pt x="3131" y="4011"/>
                </a:lnTo>
                <a:lnTo>
                  <a:pt x="3301" y="4006"/>
                </a:lnTo>
                <a:lnTo>
                  <a:pt x="3417" y="3862"/>
                </a:lnTo>
                <a:lnTo>
                  <a:pt x="3390" y="3723"/>
                </a:lnTo>
                <a:lnTo>
                  <a:pt x="3429" y="3546"/>
                </a:lnTo>
                <a:lnTo>
                  <a:pt x="3300" y="3288"/>
                </a:lnTo>
                <a:lnTo>
                  <a:pt x="3511" y="3060"/>
                </a:lnTo>
                <a:lnTo>
                  <a:pt x="3466" y="2836"/>
                </a:lnTo>
                <a:lnTo>
                  <a:pt x="3491" y="2670"/>
                </a:lnTo>
                <a:lnTo>
                  <a:pt x="3577" y="2556"/>
                </a:lnTo>
                <a:lnTo>
                  <a:pt x="3601" y="2446"/>
                </a:lnTo>
                <a:lnTo>
                  <a:pt x="3490" y="2389"/>
                </a:lnTo>
                <a:lnTo>
                  <a:pt x="3433" y="2254"/>
                </a:lnTo>
                <a:lnTo>
                  <a:pt x="3746" y="1965"/>
                </a:lnTo>
                <a:lnTo>
                  <a:pt x="3870" y="1573"/>
                </a:lnTo>
                <a:lnTo>
                  <a:pt x="3916" y="1215"/>
                </a:lnTo>
                <a:lnTo>
                  <a:pt x="3885" y="816"/>
                </a:lnTo>
                <a:lnTo>
                  <a:pt x="3946" y="585"/>
                </a:lnTo>
                <a:lnTo>
                  <a:pt x="3810" y="382"/>
                </a:lnTo>
                <a:lnTo>
                  <a:pt x="3285" y="418"/>
                </a:lnTo>
                <a:lnTo>
                  <a:pt x="3172" y="331"/>
                </a:lnTo>
                <a:lnTo>
                  <a:pt x="2904" y="450"/>
                </a:lnTo>
                <a:lnTo>
                  <a:pt x="2518" y="199"/>
                </a:lnTo>
                <a:lnTo>
                  <a:pt x="2376" y="181"/>
                </a:lnTo>
                <a:lnTo>
                  <a:pt x="2356" y="255"/>
                </a:lnTo>
                <a:lnTo>
                  <a:pt x="2107" y="250"/>
                </a:lnTo>
                <a:lnTo>
                  <a:pt x="1824" y="0"/>
                </a:lnTo>
                <a:close/>
              </a:path>
            </a:pathLst>
          </a:custGeom>
          <a:solidFill>
            <a:schemeClr val="accent2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350" kern="0" dirty="0">
              <a:solidFill>
                <a:sysClr val="windowText" lastClr="202020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73" name="Freeform 9"/>
          <p:cNvSpPr>
            <a:spLocks/>
          </p:cNvSpPr>
          <p:nvPr/>
        </p:nvSpPr>
        <p:spPr bwMode="auto">
          <a:xfrm>
            <a:off x="4075184" y="4357932"/>
            <a:ext cx="522684" cy="556022"/>
          </a:xfrm>
          <a:custGeom>
            <a:avLst/>
            <a:gdLst>
              <a:gd name="T0" fmla="*/ 2197 w 2197"/>
              <a:gd name="T1" fmla="*/ 1926 h 2335"/>
              <a:gd name="T2" fmla="*/ 1931 w 2197"/>
              <a:gd name="T3" fmla="*/ 2018 h 2335"/>
              <a:gd name="T4" fmla="*/ 1819 w 2197"/>
              <a:gd name="T5" fmla="*/ 1977 h 2335"/>
              <a:gd name="T6" fmla="*/ 1709 w 2197"/>
              <a:gd name="T7" fmla="*/ 1992 h 2335"/>
              <a:gd name="T8" fmla="*/ 1658 w 2197"/>
              <a:gd name="T9" fmla="*/ 2075 h 2335"/>
              <a:gd name="T10" fmla="*/ 1529 w 2197"/>
              <a:gd name="T11" fmla="*/ 2006 h 2335"/>
              <a:gd name="T12" fmla="*/ 1373 w 2197"/>
              <a:gd name="T13" fmla="*/ 2024 h 2335"/>
              <a:gd name="T14" fmla="*/ 1227 w 2197"/>
              <a:gd name="T15" fmla="*/ 2113 h 2335"/>
              <a:gd name="T16" fmla="*/ 1156 w 2197"/>
              <a:gd name="T17" fmla="*/ 2231 h 2335"/>
              <a:gd name="T18" fmla="*/ 950 w 2197"/>
              <a:gd name="T19" fmla="*/ 2335 h 2335"/>
              <a:gd name="T20" fmla="*/ 824 w 2197"/>
              <a:gd name="T21" fmla="*/ 2244 h 2335"/>
              <a:gd name="T22" fmla="*/ 665 w 2197"/>
              <a:gd name="T23" fmla="*/ 2226 h 2335"/>
              <a:gd name="T24" fmla="*/ 494 w 2197"/>
              <a:gd name="T25" fmla="*/ 1947 h 2335"/>
              <a:gd name="T26" fmla="*/ 442 w 2197"/>
              <a:gd name="T27" fmla="*/ 1794 h 2335"/>
              <a:gd name="T28" fmla="*/ 478 w 2197"/>
              <a:gd name="T29" fmla="*/ 1514 h 2335"/>
              <a:gd name="T30" fmla="*/ 137 w 2197"/>
              <a:gd name="T31" fmla="*/ 1451 h 2335"/>
              <a:gd name="T32" fmla="*/ 0 w 2197"/>
              <a:gd name="T33" fmla="*/ 1274 h 2335"/>
              <a:gd name="T34" fmla="*/ 144 w 2197"/>
              <a:gd name="T35" fmla="*/ 1010 h 2335"/>
              <a:gd name="T36" fmla="*/ 328 w 2197"/>
              <a:gd name="T37" fmla="*/ 812 h 2335"/>
              <a:gd name="T38" fmla="*/ 545 w 2197"/>
              <a:gd name="T39" fmla="*/ 812 h 2335"/>
              <a:gd name="T40" fmla="*/ 805 w 2197"/>
              <a:gd name="T41" fmla="*/ 627 h 2335"/>
              <a:gd name="T42" fmla="*/ 914 w 2197"/>
              <a:gd name="T43" fmla="*/ 744 h 2335"/>
              <a:gd name="T44" fmla="*/ 1160 w 2197"/>
              <a:gd name="T45" fmla="*/ 638 h 2335"/>
              <a:gd name="T46" fmla="*/ 1097 w 2197"/>
              <a:gd name="T47" fmla="*/ 403 h 2335"/>
              <a:gd name="T48" fmla="*/ 1178 w 2197"/>
              <a:gd name="T49" fmla="*/ 288 h 2335"/>
              <a:gd name="T50" fmla="*/ 1253 w 2197"/>
              <a:gd name="T51" fmla="*/ 129 h 2335"/>
              <a:gd name="T52" fmla="*/ 1398 w 2197"/>
              <a:gd name="T53" fmla="*/ 66 h 2335"/>
              <a:gd name="T54" fmla="*/ 1556 w 2197"/>
              <a:gd name="T55" fmla="*/ 0 h 2335"/>
              <a:gd name="T56" fmla="*/ 1663 w 2197"/>
              <a:gd name="T57" fmla="*/ 117 h 2335"/>
              <a:gd name="T58" fmla="*/ 1750 w 2197"/>
              <a:gd name="T59" fmla="*/ 215 h 2335"/>
              <a:gd name="T60" fmla="*/ 1863 w 2197"/>
              <a:gd name="T61" fmla="*/ 149 h 2335"/>
              <a:gd name="T62" fmla="*/ 1684 w 2197"/>
              <a:gd name="T63" fmla="*/ 623 h 2335"/>
              <a:gd name="T64" fmla="*/ 1844 w 2197"/>
              <a:gd name="T65" fmla="*/ 784 h 2335"/>
              <a:gd name="T66" fmla="*/ 1752 w 2197"/>
              <a:gd name="T67" fmla="*/ 1075 h 2335"/>
              <a:gd name="T68" fmla="*/ 1902 w 2197"/>
              <a:gd name="T69" fmla="*/ 1354 h 2335"/>
              <a:gd name="T70" fmla="*/ 2096 w 2197"/>
              <a:gd name="T71" fmla="*/ 1576 h 2335"/>
              <a:gd name="T72" fmla="*/ 1996 w 2197"/>
              <a:gd name="T73" fmla="*/ 1716 h 2335"/>
              <a:gd name="T74" fmla="*/ 2096 w 2197"/>
              <a:gd name="T75" fmla="*/ 1844 h 2335"/>
              <a:gd name="T76" fmla="*/ 2197 w 2197"/>
              <a:gd name="T77" fmla="*/ 1926 h 2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97" h="2335">
                <a:moveTo>
                  <a:pt x="2197" y="1926"/>
                </a:moveTo>
                <a:lnTo>
                  <a:pt x="1931" y="2018"/>
                </a:lnTo>
                <a:lnTo>
                  <a:pt x="1819" y="1977"/>
                </a:lnTo>
                <a:lnTo>
                  <a:pt x="1709" y="1992"/>
                </a:lnTo>
                <a:lnTo>
                  <a:pt x="1658" y="2075"/>
                </a:lnTo>
                <a:lnTo>
                  <a:pt x="1529" y="2006"/>
                </a:lnTo>
                <a:lnTo>
                  <a:pt x="1373" y="2024"/>
                </a:lnTo>
                <a:lnTo>
                  <a:pt x="1227" y="2113"/>
                </a:lnTo>
                <a:lnTo>
                  <a:pt x="1156" y="2231"/>
                </a:lnTo>
                <a:lnTo>
                  <a:pt x="950" y="2335"/>
                </a:lnTo>
                <a:lnTo>
                  <a:pt x="824" y="2244"/>
                </a:lnTo>
                <a:lnTo>
                  <a:pt x="665" y="2226"/>
                </a:lnTo>
                <a:lnTo>
                  <a:pt x="494" y="1947"/>
                </a:lnTo>
                <a:lnTo>
                  <a:pt x="442" y="1794"/>
                </a:lnTo>
                <a:lnTo>
                  <a:pt x="478" y="1514"/>
                </a:lnTo>
                <a:lnTo>
                  <a:pt x="137" y="1451"/>
                </a:lnTo>
                <a:lnTo>
                  <a:pt x="0" y="1274"/>
                </a:lnTo>
                <a:lnTo>
                  <a:pt x="144" y="1010"/>
                </a:lnTo>
                <a:lnTo>
                  <a:pt x="328" y="812"/>
                </a:lnTo>
                <a:lnTo>
                  <a:pt x="545" y="812"/>
                </a:lnTo>
                <a:lnTo>
                  <a:pt x="805" y="627"/>
                </a:lnTo>
                <a:lnTo>
                  <a:pt x="914" y="744"/>
                </a:lnTo>
                <a:lnTo>
                  <a:pt x="1160" y="638"/>
                </a:lnTo>
                <a:lnTo>
                  <a:pt x="1097" y="403"/>
                </a:lnTo>
                <a:lnTo>
                  <a:pt x="1178" y="288"/>
                </a:lnTo>
                <a:lnTo>
                  <a:pt x="1253" y="129"/>
                </a:lnTo>
                <a:lnTo>
                  <a:pt x="1398" y="66"/>
                </a:lnTo>
                <a:lnTo>
                  <a:pt x="1556" y="0"/>
                </a:lnTo>
                <a:lnTo>
                  <a:pt x="1663" y="117"/>
                </a:lnTo>
                <a:lnTo>
                  <a:pt x="1750" y="215"/>
                </a:lnTo>
                <a:lnTo>
                  <a:pt x="1863" y="149"/>
                </a:lnTo>
                <a:lnTo>
                  <a:pt x="1684" y="623"/>
                </a:lnTo>
                <a:lnTo>
                  <a:pt x="1844" y="784"/>
                </a:lnTo>
                <a:lnTo>
                  <a:pt x="1752" y="1075"/>
                </a:lnTo>
                <a:lnTo>
                  <a:pt x="1902" y="1354"/>
                </a:lnTo>
                <a:lnTo>
                  <a:pt x="2096" y="1576"/>
                </a:lnTo>
                <a:lnTo>
                  <a:pt x="1996" y="1716"/>
                </a:lnTo>
                <a:lnTo>
                  <a:pt x="2096" y="1844"/>
                </a:lnTo>
                <a:lnTo>
                  <a:pt x="2197" y="192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350" kern="0" dirty="0">
              <a:solidFill>
                <a:sysClr val="windowText" lastClr="202020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83" name="Freeform 10"/>
          <p:cNvSpPr>
            <a:spLocks/>
          </p:cNvSpPr>
          <p:nvPr/>
        </p:nvSpPr>
        <p:spPr bwMode="auto">
          <a:xfrm>
            <a:off x="4328787" y="3529257"/>
            <a:ext cx="619125" cy="1203722"/>
          </a:xfrm>
          <a:custGeom>
            <a:avLst/>
            <a:gdLst>
              <a:gd name="T0" fmla="*/ 2294 w 2598"/>
              <a:gd name="T1" fmla="*/ 154 h 5055"/>
              <a:gd name="T2" fmla="*/ 2012 w 2598"/>
              <a:gd name="T3" fmla="*/ 102 h 5055"/>
              <a:gd name="T4" fmla="*/ 1650 w 2598"/>
              <a:gd name="T5" fmla="*/ 0 h 5055"/>
              <a:gd name="T6" fmla="*/ 1410 w 2598"/>
              <a:gd name="T7" fmla="*/ 209 h 5055"/>
              <a:gd name="T8" fmla="*/ 1560 w 2598"/>
              <a:gd name="T9" fmla="*/ 484 h 5055"/>
              <a:gd name="T10" fmla="*/ 1560 w 2598"/>
              <a:gd name="T11" fmla="*/ 668 h 5055"/>
              <a:gd name="T12" fmla="*/ 1436 w 2598"/>
              <a:gd name="T13" fmla="*/ 963 h 5055"/>
              <a:gd name="T14" fmla="*/ 1102 w 2598"/>
              <a:gd name="T15" fmla="*/ 1233 h 5055"/>
              <a:gd name="T16" fmla="*/ 840 w 2598"/>
              <a:gd name="T17" fmla="*/ 1444 h 5055"/>
              <a:gd name="T18" fmla="*/ 798 w 2598"/>
              <a:gd name="T19" fmla="*/ 1596 h 5055"/>
              <a:gd name="T20" fmla="*/ 536 w 2598"/>
              <a:gd name="T21" fmla="*/ 1430 h 5055"/>
              <a:gd name="T22" fmla="*/ 548 w 2598"/>
              <a:gd name="T23" fmla="*/ 1308 h 5055"/>
              <a:gd name="T24" fmla="*/ 272 w 2598"/>
              <a:gd name="T25" fmla="*/ 1046 h 5055"/>
              <a:gd name="T26" fmla="*/ 180 w 2598"/>
              <a:gd name="T27" fmla="*/ 1097 h 5055"/>
              <a:gd name="T28" fmla="*/ 179 w 2598"/>
              <a:gd name="T29" fmla="*/ 1355 h 5055"/>
              <a:gd name="T30" fmla="*/ 382 w 2598"/>
              <a:gd name="T31" fmla="*/ 1602 h 5055"/>
              <a:gd name="T32" fmla="*/ 308 w 2598"/>
              <a:gd name="T33" fmla="*/ 1899 h 5055"/>
              <a:gd name="T34" fmla="*/ 12 w 2598"/>
              <a:gd name="T35" fmla="*/ 2133 h 5055"/>
              <a:gd name="T36" fmla="*/ 162 w 2598"/>
              <a:gd name="T37" fmla="*/ 2457 h 5055"/>
              <a:gd name="T38" fmla="*/ 429 w 2598"/>
              <a:gd name="T39" fmla="*/ 2756 h 5055"/>
              <a:gd name="T40" fmla="*/ 534 w 2598"/>
              <a:gd name="T41" fmla="*/ 3204 h 5055"/>
              <a:gd name="T42" fmla="*/ 813 w 2598"/>
              <a:gd name="T43" fmla="*/ 3243 h 5055"/>
              <a:gd name="T44" fmla="*/ 796 w 2598"/>
              <a:gd name="T45" fmla="*/ 3629 h 5055"/>
              <a:gd name="T46" fmla="*/ 779 w 2598"/>
              <a:gd name="T47" fmla="*/ 4264 h 5055"/>
              <a:gd name="T48" fmla="*/ 834 w 2598"/>
              <a:gd name="T49" fmla="*/ 4832 h 5055"/>
              <a:gd name="T50" fmla="*/ 1097 w 2598"/>
              <a:gd name="T51" fmla="*/ 4873 h 5055"/>
              <a:gd name="T52" fmla="*/ 1393 w 2598"/>
              <a:gd name="T53" fmla="*/ 4402 h 5055"/>
              <a:gd name="T54" fmla="*/ 1420 w 2598"/>
              <a:gd name="T55" fmla="*/ 4172 h 5055"/>
              <a:gd name="T56" fmla="*/ 1504 w 2598"/>
              <a:gd name="T57" fmla="*/ 4019 h 5055"/>
              <a:gd name="T58" fmla="*/ 1933 w 2598"/>
              <a:gd name="T59" fmla="*/ 3848 h 5055"/>
              <a:gd name="T60" fmla="*/ 2389 w 2598"/>
              <a:gd name="T61" fmla="*/ 3433 h 5055"/>
              <a:gd name="T62" fmla="*/ 1970 w 2598"/>
              <a:gd name="T63" fmla="*/ 3188 h 5055"/>
              <a:gd name="T64" fmla="*/ 1734 w 2598"/>
              <a:gd name="T65" fmla="*/ 2870 h 5055"/>
              <a:gd name="T66" fmla="*/ 1545 w 2598"/>
              <a:gd name="T67" fmla="*/ 2297 h 5055"/>
              <a:gd name="T68" fmla="*/ 1776 w 2598"/>
              <a:gd name="T69" fmla="*/ 1715 h 5055"/>
              <a:gd name="T70" fmla="*/ 2136 w 2598"/>
              <a:gd name="T71" fmla="*/ 1175 h 5055"/>
              <a:gd name="T72" fmla="*/ 2598 w 2598"/>
              <a:gd name="T73" fmla="*/ 445 h 5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98" h="5055">
                <a:moveTo>
                  <a:pt x="2598" y="445"/>
                </a:moveTo>
                <a:lnTo>
                  <a:pt x="2294" y="154"/>
                </a:lnTo>
                <a:lnTo>
                  <a:pt x="2168" y="98"/>
                </a:lnTo>
                <a:lnTo>
                  <a:pt x="2012" y="102"/>
                </a:lnTo>
                <a:lnTo>
                  <a:pt x="1821" y="87"/>
                </a:lnTo>
                <a:lnTo>
                  <a:pt x="1650" y="0"/>
                </a:lnTo>
                <a:lnTo>
                  <a:pt x="1595" y="198"/>
                </a:lnTo>
                <a:lnTo>
                  <a:pt x="1410" y="209"/>
                </a:lnTo>
                <a:lnTo>
                  <a:pt x="1529" y="340"/>
                </a:lnTo>
                <a:lnTo>
                  <a:pt x="1560" y="484"/>
                </a:lnTo>
                <a:lnTo>
                  <a:pt x="1499" y="594"/>
                </a:lnTo>
                <a:lnTo>
                  <a:pt x="1560" y="668"/>
                </a:lnTo>
                <a:lnTo>
                  <a:pt x="1429" y="787"/>
                </a:lnTo>
                <a:lnTo>
                  <a:pt x="1436" y="963"/>
                </a:lnTo>
                <a:lnTo>
                  <a:pt x="1255" y="942"/>
                </a:lnTo>
                <a:lnTo>
                  <a:pt x="1102" y="1233"/>
                </a:lnTo>
                <a:lnTo>
                  <a:pt x="983" y="1292"/>
                </a:lnTo>
                <a:lnTo>
                  <a:pt x="840" y="1444"/>
                </a:lnTo>
                <a:lnTo>
                  <a:pt x="896" y="1581"/>
                </a:lnTo>
                <a:lnTo>
                  <a:pt x="798" y="1596"/>
                </a:lnTo>
                <a:lnTo>
                  <a:pt x="728" y="1430"/>
                </a:lnTo>
                <a:lnTo>
                  <a:pt x="536" y="1430"/>
                </a:lnTo>
                <a:lnTo>
                  <a:pt x="450" y="1402"/>
                </a:lnTo>
                <a:lnTo>
                  <a:pt x="548" y="1308"/>
                </a:lnTo>
                <a:lnTo>
                  <a:pt x="336" y="1150"/>
                </a:lnTo>
                <a:lnTo>
                  <a:pt x="272" y="1046"/>
                </a:lnTo>
                <a:lnTo>
                  <a:pt x="180" y="1095"/>
                </a:lnTo>
                <a:lnTo>
                  <a:pt x="180" y="1097"/>
                </a:lnTo>
                <a:lnTo>
                  <a:pt x="23" y="1089"/>
                </a:lnTo>
                <a:lnTo>
                  <a:pt x="179" y="1355"/>
                </a:lnTo>
                <a:lnTo>
                  <a:pt x="449" y="1400"/>
                </a:lnTo>
                <a:lnTo>
                  <a:pt x="382" y="1602"/>
                </a:lnTo>
                <a:lnTo>
                  <a:pt x="305" y="1775"/>
                </a:lnTo>
                <a:lnTo>
                  <a:pt x="308" y="1899"/>
                </a:lnTo>
                <a:lnTo>
                  <a:pt x="105" y="1957"/>
                </a:lnTo>
                <a:lnTo>
                  <a:pt x="12" y="2133"/>
                </a:lnTo>
                <a:lnTo>
                  <a:pt x="0" y="2318"/>
                </a:lnTo>
                <a:lnTo>
                  <a:pt x="162" y="2457"/>
                </a:lnTo>
                <a:lnTo>
                  <a:pt x="464" y="2568"/>
                </a:lnTo>
                <a:lnTo>
                  <a:pt x="429" y="2756"/>
                </a:lnTo>
                <a:lnTo>
                  <a:pt x="341" y="2966"/>
                </a:lnTo>
                <a:lnTo>
                  <a:pt x="534" y="3204"/>
                </a:lnTo>
                <a:lnTo>
                  <a:pt x="719" y="3186"/>
                </a:lnTo>
                <a:lnTo>
                  <a:pt x="813" y="3243"/>
                </a:lnTo>
                <a:lnTo>
                  <a:pt x="778" y="3488"/>
                </a:lnTo>
                <a:lnTo>
                  <a:pt x="796" y="3629"/>
                </a:lnTo>
                <a:lnTo>
                  <a:pt x="618" y="4102"/>
                </a:lnTo>
                <a:lnTo>
                  <a:pt x="779" y="4264"/>
                </a:lnTo>
                <a:lnTo>
                  <a:pt x="687" y="4555"/>
                </a:lnTo>
                <a:lnTo>
                  <a:pt x="834" y="4832"/>
                </a:lnTo>
                <a:lnTo>
                  <a:pt x="1031" y="5055"/>
                </a:lnTo>
                <a:lnTo>
                  <a:pt x="1097" y="4873"/>
                </a:lnTo>
                <a:lnTo>
                  <a:pt x="1227" y="4444"/>
                </a:lnTo>
                <a:lnTo>
                  <a:pt x="1393" y="4402"/>
                </a:lnTo>
                <a:lnTo>
                  <a:pt x="1374" y="4282"/>
                </a:lnTo>
                <a:lnTo>
                  <a:pt x="1420" y="4172"/>
                </a:lnTo>
                <a:lnTo>
                  <a:pt x="1540" y="4102"/>
                </a:lnTo>
                <a:lnTo>
                  <a:pt x="1504" y="4019"/>
                </a:lnTo>
                <a:lnTo>
                  <a:pt x="1725" y="3867"/>
                </a:lnTo>
                <a:lnTo>
                  <a:pt x="1933" y="3848"/>
                </a:lnTo>
                <a:lnTo>
                  <a:pt x="1983" y="3715"/>
                </a:lnTo>
                <a:lnTo>
                  <a:pt x="2389" y="3433"/>
                </a:lnTo>
                <a:lnTo>
                  <a:pt x="2209" y="3281"/>
                </a:lnTo>
                <a:lnTo>
                  <a:pt x="1970" y="3188"/>
                </a:lnTo>
                <a:lnTo>
                  <a:pt x="1831" y="3008"/>
                </a:lnTo>
                <a:lnTo>
                  <a:pt x="1734" y="2870"/>
                </a:lnTo>
                <a:lnTo>
                  <a:pt x="1697" y="2671"/>
                </a:lnTo>
                <a:lnTo>
                  <a:pt x="1545" y="2297"/>
                </a:lnTo>
                <a:lnTo>
                  <a:pt x="1600" y="2075"/>
                </a:lnTo>
                <a:lnTo>
                  <a:pt x="1776" y="1715"/>
                </a:lnTo>
                <a:lnTo>
                  <a:pt x="1961" y="1341"/>
                </a:lnTo>
                <a:lnTo>
                  <a:pt x="2136" y="1175"/>
                </a:lnTo>
                <a:lnTo>
                  <a:pt x="2482" y="704"/>
                </a:lnTo>
                <a:lnTo>
                  <a:pt x="2598" y="445"/>
                </a:lnTo>
                <a:close/>
              </a:path>
            </a:pathLst>
          </a:custGeom>
          <a:solidFill>
            <a:schemeClr val="accent4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defTabSz="685800">
              <a:defRPr/>
            </a:pPr>
            <a:endParaRPr lang="es-ES" altLang="zh-CN" sz="1350" b="1" kern="0" dirty="0">
              <a:solidFill>
                <a:srgbClr val="000000"/>
              </a:solidFill>
              <a:latin typeface="Arial" charset="0"/>
              <a:ea typeface="黑体" panose="02010609060101010101" pitchFamily="49" charset="-122"/>
            </a:endParaRPr>
          </a:p>
        </p:txBody>
      </p:sp>
      <p:sp>
        <p:nvSpPr>
          <p:cNvPr id="96" name="Freeform 11"/>
          <p:cNvSpPr>
            <a:spLocks/>
          </p:cNvSpPr>
          <p:nvPr/>
        </p:nvSpPr>
        <p:spPr bwMode="auto">
          <a:xfrm>
            <a:off x="4845519" y="2695821"/>
            <a:ext cx="912019" cy="939403"/>
          </a:xfrm>
          <a:custGeom>
            <a:avLst/>
            <a:gdLst>
              <a:gd name="T0" fmla="*/ 0 w 3831"/>
              <a:gd name="T1" fmla="*/ 2939 h 3947"/>
              <a:gd name="T2" fmla="*/ 120 w 3831"/>
              <a:gd name="T3" fmla="*/ 3175 h 3947"/>
              <a:gd name="T4" fmla="*/ 83 w 3831"/>
              <a:gd name="T5" fmla="*/ 3336 h 3947"/>
              <a:gd name="T6" fmla="*/ 106 w 3831"/>
              <a:gd name="T7" fmla="*/ 3465 h 3947"/>
              <a:gd name="T8" fmla="*/ 1 w 3831"/>
              <a:gd name="T9" fmla="*/ 3600 h 3947"/>
              <a:gd name="T10" fmla="*/ 127 w 3831"/>
              <a:gd name="T11" fmla="*/ 3657 h 3947"/>
              <a:gd name="T12" fmla="*/ 430 w 3831"/>
              <a:gd name="T13" fmla="*/ 3947 h 3947"/>
              <a:gd name="T14" fmla="*/ 498 w 3831"/>
              <a:gd name="T15" fmla="*/ 3784 h 3947"/>
              <a:gd name="T16" fmla="*/ 854 w 3831"/>
              <a:gd name="T17" fmla="*/ 3655 h 3947"/>
              <a:gd name="T18" fmla="*/ 826 w 3831"/>
              <a:gd name="T19" fmla="*/ 3493 h 3947"/>
              <a:gd name="T20" fmla="*/ 688 w 3831"/>
              <a:gd name="T21" fmla="*/ 3429 h 3947"/>
              <a:gd name="T22" fmla="*/ 1011 w 3831"/>
              <a:gd name="T23" fmla="*/ 3032 h 3947"/>
              <a:gd name="T24" fmla="*/ 1260 w 3831"/>
              <a:gd name="T25" fmla="*/ 2986 h 3947"/>
              <a:gd name="T26" fmla="*/ 1384 w 3831"/>
              <a:gd name="T27" fmla="*/ 2856 h 3947"/>
              <a:gd name="T28" fmla="*/ 2433 w 3831"/>
              <a:gd name="T29" fmla="*/ 2561 h 3947"/>
              <a:gd name="T30" fmla="*/ 2604 w 3831"/>
              <a:gd name="T31" fmla="*/ 2289 h 3947"/>
              <a:gd name="T32" fmla="*/ 2834 w 3831"/>
              <a:gd name="T33" fmla="*/ 2118 h 3947"/>
              <a:gd name="T34" fmla="*/ 3305 w 3831"/>
              <a:gd name="T35" fmla="*/ 1818 h 3947"/>
              <a:gd name="T36" fmla="*/ 3734 w 3831"/>
              <a:gd name="T37" fmla="*/ 1467 h 3947"/>
              <a:gd name="T38" fmla="*/ 3789 w 3831"/>
              <a:gd name="T39" fmla="*/ 1357 h 3947"/>
              <a:gd name="T40" fmla="*/ 3720 w 3831"/>
              <a:gd name="T41" fmla="*/ 1209 h 3947"/>
              <a:gd name="T42" fmla="*/ 3706 w 3831"/>
              <a:gd name="T43" fmla="*/ 1057 h 3947"/>
              <a:gd name="T44" fmla="*/ 3623 w 3831"/>
              <a:gd name="T45" fmla="*/ 997 h 3947"/>
              <a:gd name="T46" fmla="*/ 3614 w 3831"/>
              <a:gd name="T47" fmla="*/ 928 h 3947"/>
              <a:gd name="T48" fmla="*/ 3642 w 3831"/>
              <a:gd name="T49" fmla="*/ 817 h 3947"/>
              <a:gd name="T50" fmla="*/ 3780 w 3831"/>
              <a:gd name="T51" fmla="*/ 849 h 3947"/>
              <a:gd name="T52" fmla="*/ 3831 w 3831"/>
              <a:gd name="T53" fmla="*/ 706 h 3947"/>
              <a:gd name="T54" fmla="*/ 3739 w 3831"/>
              <a:gd name="T55" fmla="*/ 683 h 3947"/>
              <a:gd name="T56" fmla="*/ 3637 w 3831"/>
              <a:gd name="T57" fmla="*/ 628 h 3947"/>
              <a:gd name="T58" fmla="*/ 3661 w 3831"/>
              <a:gd name="T59" fmla="*/ 554 h 3947"/>
              <a:gd name="T60" fmla="*/ 3410 w 3831"/>
              <a:gd name="T61" fmla="*/ 498 h 3947"/>
              <a:gd name="T62" fmla="*/ 3174 w 3831"/>
              <a:gd name="T63" fmla="*/ 556 h 3947"/>
              <a:gd name="T64" fmla="*/ 2882 w 3831"/>
              <a:gd name="T65" fmla="*/ 788 h 3947"/>
              <a:gd name="T66" fmla="*/ 2574 w 3831"/>
              <a:gd name="T67" fmla="*/ 620 h 3947"/>
              <a:gd name="T68" fmla="*/ 2404 w 3831"/>
              <a:gd name="T69" fmla="*/ 632 h 3947"/>
              <a:gd name="T70" fmla="*/ 2266 w 3831"/>
              <a:gd name="T71" fmla="*/ 792 h 3947"/>
              <a:gd name="T72" fmla="*/ 1865 w 3831"/>
              <a:gd name="T73" fmla="*/ 545 h 3947"/>
              <a:gd name="T74" fmla="*/ 1507 w 3831"/>
              <a:gd name="T75" fmla="*/ 655 h 3947"/>
              <a:gd name="T76" fmla="*/ 1498 w 3831"/>
              <a:gd name="T77" fmla="*/ 532 h 3947"/>
              <a:gd name="T78" fmla="*/ 1341 w 3831"/>
              <a:gd name="T79" fmla="*/ 221 h 3947"/>
              <a:gd name="T80" fmla="*/ 1061 w 3831"/>
              <a:gd name="T81" fmla="*/ 208 h 3947"/>
              <a:gd name="T82" fmla="*/ 812 w 3831"/>
              <a:gd name="T83" fmla="*/ 102 h 3947"/>
              <a:gd name="T84" fmla="*/ 526 w 3831"/>
              <a:gd name="T85" fmla="*/ 0 h 3947"/>
              <a:gd name="T86" fmla="*/ 452 w 3831"/>
              <a:gd name="T87" fmla="*/ 115 h 3947"/>
              <a:gd name="T88" fmla="*/ 471 w 3831"/>
              <a:gd name="T89" fmla="*/ 254 h 3947"/>
              <a:gd name="T90" fmla="*/ 595 w 3831"/>
              <a:gd name="T91" fmla="*/ 443 h 3947"/>
              <a:gd name="T92" fmla="*/ 540 w 3831"/>
              <a:gd name="T93" fmla="*/ 651 h 3947"/>
              <a:gd name="T94" fmla="*/ 568 w 3831"/>
              <a:gd name="T95" fmla="*/ 1029 h 3947"/>
              <a:gd name="T96" fmla="*/ 526 w 3831"/>
              <a:gd name="T97" fmla="*/ 1357 h 3947"/>
              <a:gd name="T98" fmla="*/ 411 w 3831"/>
              <a:gd name="T99" fmla="*/ 1717 h 3947"/>
              <a:gd name="T100" fmla="*/ 123 w 3831"/>
              <a:gd name="T101" fmla="*/ 1980 h 3947"/>
              <a:gd name="T102" fmla="*/ 175 w 3831"/>
              <a:gd name="T103" fmla="*/ 2109 h 3947"/>
              <a:gd name="T104" fmla="*/ 277 w 3831"/>
              <a:gd name="T105" fmla="*/ 2160 h 3947"/>
              <a:gd name="T106" fmla="*/ 258 w 3831"/>
              <a:gd name="T107" fmla="*/ 2256 h 3947"/>
              <a:gd name="T108" fmla="*/ 175 w 3831"/>
              <a:gd name="T109" fmla="*/ 2366 h 3947"/>
              <a:gd name="T110" fmla="*/ 152 w 3831"/>
              <a:gd name="T111" fmla="*/ 2520 h 3947"/>
              <a:gd name="T112" fmla="*/ 194 w 3831"/>
              <a:gd name="T113" fmla="*/ 2727 h 3947"/>
              <a:gd name="T114" fmla="*/ 0 w 3831"/>
              <a:gd name="T115" fmla="*/ 2939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31" h="3947">
                <a:moveTo>
                  <a:pt x="0" y="2939"/>
                </a:moveTo>
                <a:lnTo>
                  <a:pt x="120" y="3175"/>
                </a:lnTo>
                <a:lnTo>
                  <a:pt x="83" y="3336"/>
                </a:lnTo>
                <a:lnTo>
                  <a:pt x="106" y="3465"/>
                </a:lnTo>
                <a:lnTo>
                  <a:pt x="1" y="3600"/>
                </a:lnTo>
                <a:lnTo>
                  <a:pt x="127" y="3657"/>
                </a:lnTo>
                <a:lnTo>
                  <a:pt x="430" y="3947"/>
                </a:lnTo>
                <a:lnTo>
                  <a:pt x="498" y="3784"/>
                </a:lnTo>
                <a:lnTo>
                  <a:pt x="854" y="3655"/>
                </a:lnTo>
                <a:lnTo>
                  <a:pt x="826" y="3493"/>
                </a:lnTo>
                <a:lnTo>
                  <a:pt x="688" y="3429"/>
                </a:lnTo>
                <a:lnTo>
                  <a:pt x="1011" y="3032"/>
                </a:lnTo>
                <a:lnTo>
                  <a:pt x="1260" y="2986"/>
                </a:lnTo>
                <a:lnTo>
                  <a:pt x="1384" y="2856"/>
                </a:lnTo>
                <a:lnTo>
                  <a:pt x="2433" y="2561"/>
                </a:lnTo>
                <a:lnTo>
                  <a:pt x="2604" y="2289"/>
                </a:lnTo>
                <a:lnTo>
                  <a:pt x="2834" y="2118"/>
                </a:lnTo>
                <a:lnTo>
                  <a:pt x="3305" y="1818"/>
                </a:lnTo>
                <a:lnTo>
                  <a:pt x="3734" y="1467"/>
                </a:lnTo>
                <a:lnTo>
                  <a:pt x="3789" y="1357"/>
                </a:lnTo>
                <a:lnTo>
                  <a:pt x="3720" y="1209"/>
                </a:lnTo>
                <a:lnTo>
                  <a:pt x="3706" y="1057"/>
                </a:lnTo>
                <a:lnTo>
                  <a:pt x="3623" y="997"/>
                </a:lnTo>
                <a:lnTo>
                  <a:pt x="3614" y="928"/>
                </a:lnTo>
                <a:lnTo>
                  <a:pt x="3642" y="817"/>
                </a:lnTo>
                <a:lnTo>
                  <a:pt x="3780" y="849"/>
                </a:lnTo>
                <a:lnTo>
                  <a:pt x="3831" y="706"/>
                </a:lnTo>
                <a:lnTo>
                  <a:pt x="3739" y="683"/>
                </a:lnTo>
                <a:lnTo>
                  <a:pt x="3637" y="628"/>
                </a:lnTo>
                <a:lnTo>
                  <a:pt x="3661" y="554"/>
                </a:lnTo>
                <a:lnTo>
                  <a:pt x="3410" y="498"/>
                </a:lnTo>
                <a:lnTo>
                  <a:pt x="3174" y="556"/>
                </a:lnTo>
                <a:lnTo>
                  <a:pt x="2882" y="788"/>
                </a:lnTo>
                <a:lnTo>
                  <a:pt x="2574" y="620"/>
                </a:lnTo>
                <a:lnTo>
                  <a:pt x="2404" y="632"/>
                </a:lnTo>
                <a:lnTo>
                  <a:pt x="2266" y="792"/>
                </a:lnTo>
                <a:lnTo>
                  <a:pt x="1865" y="545"/>
                </a:lnTo>
                <a:lnTo>
                  <a:pt x="1507" y="655"/>
                </a:lnTo>
                <a:lnTo>
                  <a:pt x="1498" y="532"/>
                </a:lnTo>
                <a:lnTo>
                  <a:pt x="1341" y="221"/>
                </a:lnTo>
                <a:lnTo>
                  <a:pt x="1061" y="208"/>
                </a:lnTo>
                <a:lnTo>
                  <a:pt x="812" y="102"/>
                </a:lnTo>
                <a:lnTo>
                  <a:pt x="526" y="0"/>
                </a:lnTo>
                <a:lnTo>
                  <a:pt x="452" y="115"/>
                </a:lnTo>
                <a:lnTo>
                  <a:pt x="471" y="254"/>
                </a:lnTo>
                <a:lnTo>
                  <a:pt x="595" y="443"/>
                </a:lnTo>
                <a:lnTo>
                  <a:pt x="540" y="651"/>
                </a:lnTo>
                <a:lnTo>
                  <a:pt x="568" y="1029"/>
                </a:lnTo>
                <a:lnTo>
                  <a:pt x="526" y="1357"/>
                </a:lnTo>
                <a:lnTo>
                  <a:pt x="411" y="1717"/>
                </a:lnTo>
                <a:lnTo>
                  <a:pt x="123" y="1980"/>
                </a:lnTo>
                <a:lnTo>
                  <a:pt x="175" y="2109"/>
                </a:lnTo>
                <a:lnTo>
                  <a:pt x="277" y="2160"/>
                </a:lnTo>
                <a:lnTo>
                  <a:pt x="258" y="2256"/>
                </a:lnTo>
                <a:lnTo>
                  <a:pt x="175" y="2366"/>
                </a:lnTo>
                <a:lnTo>
                  <a:pt x="152" y="2520"/>
                </a:lnTo>
                <a:lnTo>
                  <a:pt x="194" y="2727"/>
                </a:lnTo>
                <a:lnTo>
                  <a:pt x="0" y="2939"/>
                </a:lnTo>
                <a:close/>
              </a:path>
            </a:pathLst>
          </a:custGeom>
          <a:solidFill>
            <a:schemeClr val="accent2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350" kern="0" dirty="0">
              <a:solidFill>
                <a:sysClr val="windowText" lastClr="202020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97" name="Freeform 12"/>
          <p:cNvSpPr>
            <a:spLocks/>
          </p:cNvSpPr>
          <p:nvPr/>
        </p:nvSpPr>
        <p:spPr bwMode="auto">
          <a:xfrm>
            <a:off x="3819200" y="2758924"/>
            <a:ext cx="426244" cy="332185"/>
          </a:xfrm>
          <a:custGeom>
            <a:avLst/>
            <a:gdLst>
              <a:gd name="T0" fmla="*/ 888 w 1940"/>
              <a:gd name="T1" fmla="*/ 180 h 1512"/>
              <a:gd name="T2" fmla="*/ 545 w 1940"/>
              <a:gd name="T3" fmla="*/ 147 h 1512"/>
              <a:gd name="T4" fmla="*/ 303 w 1940"/>
              <a:gd name="T5" fmla="*/ 0 h 1512"/>
              <a:gd name="T6" fmla="*/ 234 w 1940"/>
              <a:gd name="T7" fmla="*/ 58 h 1512"/>
              <a:gd name="T8" fmla="*/ 360 w 1940"/>
              <a:gd name="T9" fmla="*/ 207 h 1512"/>
              <a:gd name="T10" fmla="*/ 125 w 1940"/>
              <a:gd name="T11" fmla="*/ 197 h 1512"/>
              <a:gd name="T12" fmla="*/ 15 w 1940"/>
              <a:gd name="T13" fmla="*/ 377 h 1512"/>
              <a:gd name="T14" fmla="*/ 110 w 1940"/>
              <a:gd name="T15" fmla="*/ 677 h 1512"/>
              <a:gd name="T16" fmla="*/ 0 w 1940"/>
              <a:gd name="T17" fmla="*/ 777 h 1512"/>
              <a:gd name="T18" fmla="*/ 20 w 1940"/>
              <a:gd name="T19" fmla="*/ 947 h 1512"/>
              <a:gd name="T20" fmla="*/ 95 w 1940"/>
              <a:gd name="T21" fmla="*/ 1142 h 1512"/>
              <a:gd name="T22" fmla="*/ 230 w 1940"/>
              <a:gd name="T23" fmla="*/ 1242 h 1512"/>
              <a:gd name="T24" fmla="*/ 315 w 1940"/>
              <a:gd name="T25" fmla="*/ 1337 h 1512"/>
              <a:gd name="T26" fmla="*/ 435 w 1940"/>
              <a:gd name="T27" fmla="*/ 1242 h 1512"/>
              <a:gd name="T28" fmla="*/ 480 w 1940"/>
              <a:gd name="T29" fmla="*/ 1097 h 1512"/>
              <a:gd name="T30" fmla="*/ 575 w 1940"/>
              <a:gd name="T31" fmla="*/ 1152 h 1512"/>
              <a:gd name="T32" fmla="*/ 515 w 1940"/>
              <a:gd name="T33" fmla="*/ 1307 h 1512"/>
              <a:gd name="T34" fmla="*/ 675 w 1940"/>
              <a:gd name="T35" fmla="*/ 1397 h 1512"/>
              <a:gd name="T36" fmla="*/ 810 w 1940"/>
              <a:gd name="T37" fmla="*/ 1332 h 1512"/>
              <a:gd name="T38" fmla="*/ 845 w 1940"/>
              <a:gd name="T39" fmla="*/ 1182 h 1512"/>
              <a:gd name="T40" fmla="*/ 1095 w 1940"/>
              <a:gd name="T41" fmla="*/ 1097 h 1512"/>
              <a:gd name="T42" fmla="*/ 1200 w 1940"/>
              <a:gd name="T43" fmla="*/ 1187 h 1512"/>
              <a:gd name="T44" fmla="*/ 1335 w 1940"/>
              <a:gd name="T45" fmla="*/ 1187 h 1512"/>
              <a:gd name="T46" fmla="*/ 1400 w 1940"/>
              <a:gd name="T47" fmla="*/ 1407 h 1512"/>
              <a:gd name="T48" fmla="*/ 1580 w 1940"/>
              <a:gd name="T49" fmla="*/ 1512 h 1512"/>
              <a:gd name="T50" fmla="*/ 1671 w 1940"/>
              <a:gd name="T51" fmla="*/ 1467 h 1512"/>
              <a:gd name="T52" fmla="*/ 1790 w 1940"/>
              <a:gd name="T53" fmla="*/ 1384 h 1512"/>
              <a:gd name="T54" fmla="*/ 1700 w 1940"/>
              <a:gd name="T55" fmla="*/ 1246 h 1512"/>
              <a:gd name="T56" fmla="*/ 1787 w 1940"/>
              <a:gd name="T57" fmla="*/ 1113 h 1512"/>
              <a:gd name="T58" fmla="*/ 1940 w 1940"/>
              <a:gd name="T59" fmla="*/ 1020 h 1512"/>
              <a:gd name="T60" fmla="*/ 1650 w 1940"/>
              <a:gd name="T61" fmla="*/ 782 h 1512"/>
              <a:gd name="T62" fmla="*/ 1310 w 1940"/>
              <a:gd name="T63" fmla="*/ 602 h 1512"/>
              <a:gd name="T64" fmla="*/ 1020 w 1940"/>
              <a:gd name="T65" fmla="*/ 477 h 1512"/>
              <a:gd name="T66" fmla="*/ 990 w 1940"/>
              <a:gd name="T67" fmla="*/ 342 h 1512"/>
              <a:gd name="T68" fmla="*/ 888 w 1940"/>
              <a:gd name="T69" fmla="*/ 180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40" h="1512">
                <a:moveTo>
                  <a:pt x="888" y="180"/>
                </a:moveTo>
                <a:lnTo>
                  <a:pt x="545" y="147"/>
                </a:lnTo>
                <a:lnTo>
                  <a:pt x="303" y="0"/>
                </a:lnTo>
                <a:lnTo>
                  <a:pt x="234" y="58"/>
                </a:lnTo>
                <a:lnTo>
                  <a:pt x="360" y="207"/>
                </a:lnTo>
                <a:lnTo>
                  <a:pt x="125" y="197"/>
                </a:lnTo>
                <a:lnTo>
                  <a:pt x="15" y="377"/>
                </a:lnTo>
                <a:lnTo>
                  <a:pt x="110" y="677"/>
                </a:lnTo>
                <a:lnTo>
                  <a:pt x="0" y="777"/>
                </a:lnTo>
                <a:lnTo>
                  <a:pt x="20" y="947"/>
                </a:lnTo>
                <a:lnTo>
                  <a:pt x="95" y="1142"/>
                </a:lnTo>
                <a:lnTo>
                  <a:pt x="230" y="1242"/>
                </a:lnTo>
                <a:lnTo>
                  <a:pt x="315" y="1337"/>
                </a:lnTo>
                <a:lnTo>
                  <a:pt x="435" y="1242"/>
                </a:lnTo>
                <a:lnTo>
                  <a:pt x="480" y="1097"/>
                </a:lnTo>
                <a:lnTo>
                  <a:pt x="575" y="1152"/>
                </a:lnTo>
                <a:lnTo>
                  <a:pt x="515" y="1307"/>
                </a:lnTo>
                <a:lnTo>
                  <a:pt x="675" y="1397"/>
                </a:lnTo>
                <a:lnTo>
                  <a:pt x="810" y="1332"/>
                </a:lnTo>
                <a:lnTo>
                  <a:pt x="845" y="1182"/>
                </a:lnTo>
                <a:lnTo>
                  <a:pt x="1095" y="1097"/>
                </a:lnTo>
                <a:lnTo>
                  <a:pt x="1200" y="1187"/>
                </a:lnTo>
                <a:lnTo>
                  <a:pt x="1335" y="1187"/>
                </a:lnTo>
                <a:lnTo>
                  <a:pt x="1400" y="1407"/>
                </a:lnTo>
                <a:lnTo>
                  <a:pt x="1580" y="1512"/>
                </a:lnTo>
                <a:lnTo>
                  <a:pt x="1671" y="1467"/>
                </a:lnTo>
                <a:lnTo>
                  <a:pt x="1790" y="1384"/>
                </a:lnTo>
                <a:lnTo>
                  <a:pt x="1700" y="1246"/>
                </a:lnTo>
                <a:lnTo>
                  <a:pt x="1787" y="1113"/>
                </a:lnTo>
                <a:lnTo>
                  <a:pt x="1940" y="1020"/>
                </a:lnTo>
                <a:lnTo>
                  <a:pt x="1650" y="782"/>
                </a:lnTo>
                <a:lnTo>
                  <a:pt x="1310" y="602"/>
                </a:lnTo>
                <a:lnTo>
                  <a:pt x="1020" y="477"/>
                </a:lnTo>
                <a:lnTo>
                  <a:pt x="990" y="342"/>
                </a:lnTo>
                <a:lnTo>
                  <a:pt x="888" y="180"/>
                </a:lnTo>
                <a:close/>
              </a:path>
            </a:pathLst>
          </a:custGeom>
          <a:solidFill>
            <a:schemeClr val="accent2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350" kern="0" dirty="0">
              <a:solidFill>
                <a:sysClr val="windowText" lastClr="202020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98" name="Freeform 13"/>
          <p:cNvSpPr>
            <a:spLocks/>
          </p:cNvSpPr>
          <p:nvPr/>
        </p:nvSpPr>
        <p:spPr bwMode="auto">
          <a:xfrm>
            <a:off x="4014463" y="2535085"/>
            <a:ext cx="507206" cy="563166"/>
          </a:xfrm>
          <a:custGeom>
            <a:avLst/>
            <a:gdLst>
              <a:gd name="T0" fmla="*/ 2304 w 2304"/>
              <a:gd name="T1" fmla="*/ 626 h 2567"/>
              <a:gd name="T2" fmla="*/ 2030 w 2304"/>
              <a:gd name="T3" fmla="*/ 567 h 2567"/>
              <a:gd name="T4" fmla="*/ 1674 w 2304"/>
              <a:gd name="T5" fmla="*/ 437 h 2567"/>
              <a:gd name="T6" fmla="*/ 1614 w 2304"/>
              <a:gd name="T7" fmla="*/ 341 h 2567"/>
              <a:gd name="T8" fmla="*/ 1545 w 2304"/>
              <a:gd name="T9" fmla="*/ 327 h 2567"/>
              <a:gd name="T10" fmla="*/ 1512 w 2304"/>
              <a:gd name="T11" fmla="*/ 521 h 2567"/>
              <a:gd name="T12" fmla="*/ 1385 w 2304"/>
              <a:gd name="T13" fmla="*/ 456 h 2567"/>
              <a:gd name="T14" fmla="*/ 1472 w 2304"/>
              <a:gd name="T15" fmla="*/ 146 h 2567"/>
              <a:gd name="T16" fmla="*/ 1394 w 2304"/>
              <a:gd name="T17" fmla="*/ 56 h 2567"/>
              <a:gd name="T18" fmla="*/ 1209 w 2304"/>
              <a:gd name="T19" fmla="*/ 76 h 2567"/>
              <a:gd name="T20" fmla="*/ 1013 w 2304"/>
              <a:gd name="T21" fmla="*/ 0 h 2567"/>
              <a:gd name="T22" fmla="*/ 764 w 2304"/>
              <a:gd name="T23" fmla="*/ 206 h 2567"/>
              <a:gd name="T24" fmla="*/ 624 w 2304"/>
              <a:gd name="T25" fmla="*/ 436 h 2567"/>
              <a:gd name="T26" fmla="*/ 494 w 2304"/>
              <a:gd name="T27" fmla="*/ 671 h 2567"/>
              <a:gd name="T28" fmla="*/ 309 w 2304"/>
              <a:gd name="T29" fmla="*/ 661 h 2567"/>
              <a:gd name="T30" fmla="*/ 299 w 2304"/>
              <a:gd name="T31" fmla="*/ 896 h 2567"/>
              <a:gd name="T32" fmla="*/ 219 w 2304"/>
              <a:gd name="T33" fmla="*/ 1066 h 2567"/>
              <a:gd name="T34" fmla="*/ 179 w 2304"/>
              <a:gd name="T35" fmla="*/ 1216 h 2567"/>
              <a:gd name="T36" fmla="*/ 0 w 2304"/>
              <a:gd name="T37" fmla="*/ 1200 h 2567"/>
              <a:gd name="T38" fmla="*/ 101 w 2304"/>
              <a:gd name="T39" fmla="*/ 1367 h 2567"/>
              <a:gd name="T40" fmla="*/ 129 w 2304"/>
              <a:gd name="T41" fmla="*/ 1494 h 2567"/>
              <a:gd name="T42" fmla="*/ 425 w 2304"/>
              <a:gd name="T43" fmla="*/ 1622 h 2567"/>
              <a:gd name="T44" fmla="*/ 758 w 2304"/>
              <a:gd name="T45" fmla="*/ 1799 h 2567"/>
              <a:gd name="T46" fmla="*/ 1049 w 2304"/>
              <a:gd name="T47" fmla="*/ 2041 h 2567"/>
              <a:gd name="T48" fmla="*/ 899 w 2304"/>
              <a:gd name="T49" fmla="*/ 2131 h 2567"/>
              <a:gd name="T50" fmla="*/ 809 w 2304"/>
              <a:gd name="T51" fmla="*/ 2266 h 2567"/>
              <a:gd name="T52" fmla="*/ 899 w 2304"/>
              <a:gd name="T53" fmla="*/ 2402 h 2567"/>
              <a:gd name="T54" fmla="*/ 1098 w 2304"/>
              <a:gd name="T55" fmla="*/ 2471 h 2567"/>
              <a:gd name="T56" fmla="*/ 1350 w 2304"/>
              <a:gd name="T57" fmla="*/ 2567 h 2567"/>
              <a:gd name="T58" fmla="*/ 1500 w 2304"/>
              <a:gd name="T59" fmla="*/ 2454 h 2567"/>
              <a:gd name="T60" fmla="*/ 1589 w 2304"/>
              <a:gd name="T61" fmla="*/ 2291 h 2567"/>
              <a:gd name="T62" fmla="*/ 1511 w 2304"/>
              <a:gd name="T63" fmla="*/ 2157 h 2567"/>
              <a:gd name="T64" fmla="*/ 1455 w 2304"/>
              <a:gd name="T65" fmla="*/ 1974 h 2567"/>
              <a:gd name="T66" fmla="*/ 1557 w 2304"/>
              <a:gd name="T67" fmla="*/ 1761 h 2567"/>
              <a:gd name="T68" fmla="*/ 1582 w 2304"/>
              <a:gd name="T69" fmla="*/ 1601 h 2567"/>
              <a:gd name="T70" fmla="*/ 1839 w 2304"/>
              <a:gd name="T71" fmla="*/ 1256 h 2567"/>
              <a:gd name="T72" fmla="*/ 2229 w 2304"/>
              <a:gd name="T73" fmla="*/ 961 h 2567"/>
              <a:gd name="T74" fmla="*/ 2304 w 2304"/>
              <a:gd name="T75" fmla="*/ 626 h 2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04" h="2567">
                <a:moveTo>
                  <a:pt x="2304" y="626"/>
                </a:moveTo>
                <a:lnTo>
                  <a:pt x="2030" y="567"/>
                </a:lnTo>
                <a:lnTo>
                  <a:pt x="1674" y="437"/>
                </a:lnTo>
                <a:lnTo>
                  <a:pt x="1614" y="341"/>
                </a:lnTo>
                <a:lnTo>
                  <a:pt x="1545" y="327"/>
                </a:lnTo>
                <a:lnTo>
                  <a:pt x="1512" y="521"/>
                </a:lnTo>
                <a:lnTo>
                  <a:pt x="1385" y="456"/>
                </a:lnTo>
                <a:lnTo>
                  <a:pt x="1472" y="146"/>
                </a:lnTo>
                <a:lnTo>
                  <a:pt x="1394" y="56"/>
                </a:lnTo>
                <a:lnTo>
                  <a:pt x="1209" y="76"/>
                </a:lnTo>
                <a:lnTo>
                  <a:pt x="1013" y="0"/>
                </a:lnTo>
                <a:lnTo>
                  <a:pt x="764" y="206"/>
                </a:lnTo>
                <a:lnTo>
                  <a:pt x="624" y="436"/>
                </a:lnTo>
                <a:lnTo>
                  <a:pt x="494" y="671"/>
                </a:lnTo>
                <a:lnTo>
                  <a:pt x="309" y="661"/>
                </a:lnTo>
                <a:lnTo>
                  <a:pt x="299" y="896"/>
                </a:lnTo>
                <a:lnTo>
                  <a:pt x="219" y="1066"/>
                </a:lnTo>
                <a:lnTo>
                  <a:pt x="179" y="1216"/>
                </a:lnTo>
                <a:lnTo>
                  <a:pt x="0" y="1200"/>
                </a:lnTo>
                <a:lnTo>
                  <a:pt x="101" y="1367"/>
                </a:lnTo>
                <a:lnTo>
                  <a:pt x="129" y="1494"/>
                </a:lnTo>
                <a:lnTo>
                  <a:pt x="425" y="1622"/>
                </a:lnTo>
                <a:lnTo>
                  <a:pt x="758" y="1799"/>
                </a:lnTo>
                <a:lnTo>
                  <a:pt x="1049" y="2041"/>
                </a:lnTo>
                <a:lnTo>
                  <a:pt x="899" y="2131"/>
                </a:lnTo>
                <a:lnTo>
                  <a:pt x="809" y="2266"/>
                </a:lnTo>
                <a:lnTo>
                  <a:pt x="899" y="2402"/>
                </a:lnTo>
                <a:lnTo>
                  <a:pt x="1098" y="2471"/>
                </a:lnTo>
                <a:lnTo>
                  <a:pt x="1350" y="2567"/>
                </a:lnTo>
                <a:lnTo>
                  <a:pt x="1500" y="2454"/>
                </a:lnTo>
                <a:lnTo>
                  <a:pt x="1589" y="2291"/>
                </a:lnTo>
                <a:lnTo>
                  <a:pt x="1511" y="2157"/>
                </a:lnTo>
                <a:lnTo>
                  <a:pt x="1455" y="1974"/>
                </a:lnTo>
                <a:lnTo>
                  <a:pt x="1557" y="1761"/>
                </a:lnTo>
                <a:lnTo>
                  <a:pt x="1582" y="1601"/>
                </a:lnTo>
                <a:lnTo>
                  <a:pt x="1839" y="1256"/>
                </a:lnTo>
                <a:lnTo>
                  <a:pt x="2229" y="961"/>
                </a:lnTo>
                <a:lnTo>
                  <a:pt x="2304" y="626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350" kern="0" dirty="0">
              <a:solidFill>
                <a:sysClr val="windowText" lastClr="202020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100" name="Freeform 14"/>
          <p:cNvSpPr>
            <a:spLocks/>
          </p:cNvSpPr>
          <p:nvPr/>
        </p:nvSpPr>
        <p:spPr bwMode="auto">
          <a:xfrm>
            <a:off x="3304849" y="2439836"/>
            <a:ext cx="515541" cy="307181"/>
          </a:xfrm>
          <a:custGeom>
            <a:avLst/>
            <a:gdLst>
              <a:gd name="T0" fmla="*/ 2346 w 2346"/>
              <a:gd name="T1" fmla="*/ 346 h 1400"/>
              <a:gd name="T2" fmla="*/ 1891 w 2346"/>
              <a:gd name="T3" fmla="*/ 180 h 1400"/>
              <a:gd name="T4" fmla="*/ 1701 w 2346"/>
              <a:gd name="T5" fmla="*/ 0 h 1400"/>
              <a:gd name="T6" fmla="*/ 1476 w 2346"/>
              <a:gd name="T7" fmla="*/ 120 h 1400"/>
              <a:gd name="T8" fmla="*/ 1201 w 2346"/>
              <a:gd name="T9" fmla="*/ 120 h 1400"/>
              <a:gd name="T10" fmla="*/ 800 w 2346"/>
              <a:gd name="T11" fmla="*/ 255 h 1400"/>
              <a:gd name="T12" fmla="*/ 395 w 2346"/>
              <a:gd name="T13" fmla="*/ 210 h 1400"/>
              <a:gd name="T14" fmla="*/ 380 w 2346"/>
              <a:gd name="T15" fmla="*/ 315 h 1400"/>
              <a:gd name="T16" fmla="*/ 450 w 2346"/>
              <a:gd name="T17" fmla="*/ 435 h 1400"/>
              <a:gd name="T18" fmla="*/ 125 w 2346"/>
              <a:gd name="T19" fmla="*/ 505 h 1400"/>
              <a:gd name="T20" fmla="*/ 110 w 2346"/>
              <a:gd name="T21" fmla="*/ 610 h 1400"/>
              <a:gd name="T22" fmla="*/ 0 w 2346"/>
              <a:gd name="T23" fmla="*/ 625 h 1400"/>
              <a:gd name="T24" fmla="*/ 5 w 2346"/>
              <a:gd name="T25" fmla="*/ 805 h 1400"/>
              <a:gd name="T26" fmla="*/ 185 w 2346"/>
              <a:gd name="T27" fmla="*/ 955 h 1400"/>
              <a:gd name="T28" fmla="*/ 545 w 2346"/>
              <a:gd name="T29" fmla="*/ 930 h 1400"/>
              <a:gd name="T30" fmla="*/ 825 w 2346"/>
              <a:gd name="T31" fmla="*/ 1110 h 1400"/>
              <a:gd name="T32" fmla="*/ 847 w 2346"/>
              <a:gd name="T33" fmla="*/ 1243 h 1400"/>
              <a:gd name="T34" fmla="*/ 946 w 2346"/>
              <a:gd name="T35" fmla="*/ 1342 h 1400"/>
              <a:gd name="T36" fmla="*/ 1128 w 2346"/>
              <a:gd name="T37" fmla="*/ 1400 h 1400"/>
              <a:gd name="T38" fmla="*/ 1377 w 2346"/>
              <a:gd name="T39" fmla="*/ 1330 h 1400"/>
              <a:gd name="T40" fmla="*/ 1425 w 2346"/>
              <a:gd name="T41" fmla="*/ 1112 h 1400"/>
              <a:gd name="T42" fmla="*/ 1236 w 2346"/>
              <a:gd name="T43" fmla="*/ 1058 h 1400"/>
              <a:gd name="T44" fmla="*/ 1398 w 2346"/>
              <a:gd name="T45" fmla="*/ 838 h 1400"/>
              <a:gd name="T46" fmla="*/ 1627 w 2346"/>
              <a:gd name="T47" fmla="*/ 650 h 1400"/>
              <a:gd name="T48" fmla="*/ 1950 w 2346"/>
              <a:gd name="T49" fmla="*/ 719 h 1400"/>
              <a:gd name="T50" fmla="*/ 1875 w 2346"/>
              <a:gd name="T51" fmla="*/ 520 h 1400"/>
              <a:gd name="T52" fmla="*/ 2101 w 2346"/>
              <a:gd name="T53" fmla="*/ 435 h 1400"/>
              <a:gd name="T54" fmla="*/ 2269 w 2346"/>
              <a:gd name="T55" fmla="*/ 443 h 1400"/>
              <a:gd name="T56" fmla="*/ 2346 w 2346"/>
              <a:gd name="T57" fmla="*/ 346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46" h="1400">
                <a:moveTo>
                  <a:pt x="2346" y="346"/>
                </a:moveTo>
                <a:lnTo>
                  <a:pt x="1891" y="180"/>
                </a:lnTo>
                <a:lnTo>
                  <a:pt x="1701" y="0"/>
                </a:lnTo>
                <a:lnTo>
                  <a:pt x="1476" y="120"/>
                </a:lnTo>
                <a:lnTo>
                  <a:pt x="1201" y="120"/>
                </a:lnTo>
                <a:lnTo>
                  <a:pt x="800" y="255"/>
                </a:lnTo>
                <a:lnTo>
                  <a:pt x="395" y="210"/>
                </a:lnTo>
                <a:lnTo>
                  <a:pt x="380" y="315"/>
                </a:lnTo>
                <a:lnTo>
                  <a:pt x="450" y="435"/>
                </a:lnTo>
                <a:lnTo>
                  <a:pt x="125" y="505"/>
                </a:lnTo>
                <a:lnTo>
                  <a:pt x="110" y="610"/>
                </a:lnTo>
                <a:lnTo>
                  <a:pt x="0" y="625"/>
                </a:lnTo>
                <a:lnTo>
                  <a:pt x="5" y="805"/>
                </a:lnTo>
                <a:lnTo>
                  <a:pt x="185" y="955"/>
                </a:lnTo>
                <a:lnTo>
                  <a:pt x="545" y="930"/>
                </a:lnTo>
                <a:lnTo>
                  <a:pt x="825" y="1110"/>
                </a:lnTo>
                <a:lnTo>
                  <a:pt x="847" y="1243"/>
                </a:lnTo>
                <a:lnTo>
                  <a:pt x="946" y="1342"/>
                </a:lnTo>
                <a:lnTo>
                  <a:pt x="1128" y="1400"/>
                </a:lnTo>
                <a:lnTo>
                  <a:pt x="1377" y="1330"/>
                </a:lnTo>
                <a:lnTo>
                  <a:pt x="1425" y="1112"/>
                </a:lnTo>
                <a:lnTo>
                  <a:pt x="1236" y="1058"/>
                </a:lnTo>
                <a:lnTo>
                  <a:pt x="1398" y="838"/>
                </a:lnTo>
                <a:lnTo>
                  <a:pt x="1627" y="650"/>
                </a:lnTo>
                <a:lnTo>
                  <a:pt x="1950" y="719"/>
                </a:lnTo>
                <a:lnTo>
                  <a:pt x="1875" y="520"/>
                </a:lnTo>
                <a:lnTo>
                  <a:pt x="2101" y="435"/>
                </a:lnTo>
                <a:lnTo>
                  <a:pt x="2269" y="443"/>
                </a:lnTo>
                <a:lnTo>
                  <a:pt x="2346" y="346"/>
                </a:lnTo>
                <a:close/>
              </a:path>
            </a:pathLst>
          </a:custGeom>
          <a:solidFill>
            <a:srgbClr val="FFFF66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350" kern="0" dirty="0">
              <a:solidFill>
                <a:sysClr val="windowText" lastClr="202020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103" name="Freeform 15"/>
          <p:cNvSpPr>
            <a:spLocks/>
          </p:cNvSpPr>
          <p:nvPr/>
        </p:nvSpPr>
        <p:spPr bwMode="auto">
          <a:xfrm>
            <a:off x="3716806" y="2466030"/>
            <a:ext cx="521494" cy="335756"/>
          </a:xfrm>
          <a:custGeom>
            <a:avLst/>
            <a:gdLst>
              <a:gd name="T0" fmla="*/ 2270 w 2369"/>
              <a:gd name="T1" fmla="*/ 180 h 1530"/>
              <a:gd name="T2" fmla="*/ 2180 w 2369"/>
              <a:gd name="T3" fmla="*/ 145 h 1530"/>
              <a:gd name="T4" fmla="*/ 2075 w 2369"/>
              <a:gd name="T5" fmla="*/ 250 h 1530"/>
              <a:gd name="T6" fmla="*/ 1725 w 2369"/>
              <a:gd name="T7" fmla="*/ 345 h 1530"/>
              <a:gd name="T8" fmla="*/ 1440 w 2369"/>
              <a:gd name="T9" fmla="*/ 310 h 1530"/>
              <a:gd name="T10" fmla="*/ 1265 w 2369"/>
              <a:gd name="T11" fmla="*/ 180 h 1530"/>
              <a:gd name="T12" fmla="*/ 1085 w 2369"/>
              <a:gd name="T13" fmla="*/ 85 h 1530"/>
              <a:gd name="T14" fmla="*/ 1035 w 2369"/>
              <a:gd name="T15" fmla="*/ 150 h 1530"/>
              <a:gd name="T16" fmla="*/ 935 w 2369"/>
              <a:gd name="T17" fmla="*/ 0 h 1530"/>
              <a:gd name="T18" fmla="*/ 890 w 2369"/>
              <a:gd name="T19" fmla="*/ 55 h 1530"/>
              <a:gd name="T20" fmla="*/ 695 w 2369"/>
              <a:gd name="T21" fmla="*/ 45 h 1530"/>
              <a:gd name="T22" fmla="*/ 590 w 2369"/>
              <a:gd name="T23" fmla="*/ 180 h 1530"/>
              <a:gd name="T24" fmla="*/ 615 w 2369"/>
              <a:gd name="T25" fmla="*/ 265 h 1530"/>
              <a:gd name="T26" fmla="*/ 470 w 2369"/>
              <a:gd name="T27" fmla="*/ 225 h 1530"/>
              <a:gd name="T28" fmla="*/ 390 w 2369"/>
              <a:gd name="T29" fmla="*/ 325 h 1530"/>
              <a:gd name="T30" fmla="*/ 230 w 2369"/>
              <a:gd name="T31" fmla="*/ 315 h 1530"/>
              <a:gd name="T32" fmla="*/ 0 w 2369"/>
              <a:gd name="T33" fmla="*/ 400 h 1530"/>
              <a:gd name="T34" fmla="*/ 75 w 2369"/>
              <a:gd name="T35" fmla="*/ 599 h 1530"/>
              <a:gd name="T36" fmla="*/ 440 w 2369"/>
              <a:gd name="T37" fmla="*/ 505 h 1530"/>
              <a:gd name="T38" fmla="*/ 465 w 2369"/>
              <a:gd name="T39" fmla="*/ 805 h 1530"/>
              <a:gd name="T40" fmla="*/ 525 w 2369"/>
              <a:gd name="T41" fmla="*/ 880 h 1530"/>
              <a:gd name="T42" fmla="*/ 665 w 2369"/>
              <a:gd name="T43" fmla="*/ 880 h 1530"/>
              <a:gd name="T44" fmla="*/ 555 w 2369"/>
              <a:gd name="T45" fmla="*/ 1060 h 1530"/>
              <a:gd name="T46" fmla="*/ 335 w 2369"/>
              <a:gd name="T47" fmla="*/ 955 h 1530"/>
              <a:gd name="T48" fmla="*/ 285 w 2369"/>
              <a:gd name="T49" fmla="*/ 1095 h 1530"/>
              <a:gd name="T50" fmla="*/ 510 w 2369"/>
              <a:gd name="T51" fmla="*/ 1155 h 1530"/>
              <a:gd name="T52" fmla="*/ 485 w 2369"/>
              <a:gd name="T53" fmla="*/ 1245 h 1530"/>
              <a:gd name="T54" fmla="*/ 699 w 2369"/>
              <a:gd name="T55" fmla="*/ 1390 h 1530"/>
              <a:gd name="T56" fmla="*/ 869 w 2369"/>
              <a:gd name="T57" fmla="*/ 1249 h 1530"/>
              <a:gd name="T58" fmla="*/ 1062 w 2369"/>
              <a:gd name="T59" fmla="*/ 1231 h 1530"/>
              <a:gd name="T60" fmla="*/ 1355 w 2369"/>
              <a:gd name="T61" fmla="*/ 1515 h 1530"/>
              <a:gd name="T62" fmla="*/ 1535 w 2369"/>
              <a:gd name="T63" fmla="*/ 1530 h 1530"/>
              <a:gd name="T64" fmla="*/ 1580 w 2369"/>
              <a:gd name="T65" fmla="*/ 1365 h 1530"/>
              <a:gd name="T66" fmla="*/ 1655 w 2369"/>
              <a:gd name="T67" fmla="*/ 1210 h 1530"/>
              <a:gd name="T68" fmla="*/ 1665 w 2369"/>
              <a:gd name="T69" fmla="*/ 975 h 1530"/>
              <a:gd name="T70" fmla="*/ 1848 w 2369"/>
              <a:gd name="T71" fmla="*/ 985 h 1530"/>
              <a:gd name="T72" fmla="*/ 1983 w 2369"/>
              <a:gd name="T73" fmla="*/ 745 h 1530"/>
              <a:gd name="T74" fmla="*/ 2120 w 2369"/>
              <a:gd name="T75" fmla="*/ 520 h 1530"/>
              <a:gd name="T76" fmla="*/ 2369 w 2369"/>
              <a:gd name="T77" fmla="*/ 314 h 1530"/>
              <a:gd name="T78" fmla="*/ 2270 w 2369"/>
              <a:gd name="T79" fmla="*/ 180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69" h="1530">
                <a:moveTo>
                  <a:pt x="2270" y="180"/>
                </a:moveTo>
                <a:lnTo>
                  <a:pt x="2180" y="145"/>
                </a:lnTo>
                <a:lnTo>
                  <a:pt x="2075" y="250"/>
                </a:lnTo>
                <a:lnTo>
                  <a:pt x="1725" y="345"/>
                </a:lnTo>
                <a:lnTo>
                  <a:pt x="1440" y="310"/>
                </a:lnTo>
                <a:lnTo>
                  <a:pt x="1265" y="180"/>
                </a:lnTo>
                <a:lnTo>
                  <a:pt x="1085" y="85"/>
                </a:lnTo>
                <a:lnTo>
                  <a:pt x="1035" y="150"/>
                </a:lnTo>
                <a:lnTo>
                  <a:pt x="935" y="0"/>
                </a:lnTo>
                <a:lnTo>
                  <a:pt x="890" y="55"/>
                </a:lnTo>
                <a:lnTo>
                  <a:pt x="695" y="45"/>
                </a:lnTo>
                <a:lnTo>
                  <a:pt x="590" y="180"/>
                </a:lnTo>
                <a:lnTo>
                  <a:pt x="615" y="265"/>
                </a:lnTo>
                <a:lnTo>
                  <a:pt x="470" y="225"/>
                </a:lnTo>
                <a:lnTo>
                  <a:pt x="390" y="325"/>
                </a:lnTo>
                <a:lnTo>
                  <a:pt x="230" y="315"/>
                </a:lnTo>
                <a:lnTo>
                  <a:pt x="0" y="400"/>
                </a:lnTo>
                <a:lnTo>
                  <a:pt x="75" y="599"/>
                </a:lnTo>
                <a:lnTo>
                  <a:pt x="440" y="505"/>
                </a:lnTo>
                <a:lnTo>
                  <a:pt x="465" y="805"/>
                </a:lnTo>
                <a:lnTo>
                  <a:pt x="525" y="880"/>
                </a:lnTo>
                <a:lnTo>
                  <a:pt x="665" y="880"/>
                </a:lnTo>
                <a:lnTo>
                  <a:pt x="555" y="1060"/>
                </a:lnTo>
                <a:lnTo>
                  <a:pt x="335" y="955"/>
                </a:lnTo>
                <a:lnTo>
                  <a:pt x="285" y="1095"/>
                </a:lnTo>
                <a:lnTo>
                  <a:pt x="510" y="1155"/>
                </a:lnTo>
                <a:lnTo>
                  <a:pt x="485" y="1245"/>
                </a:lnTo>
                <a:lnTo>
                  <a:pt x="699" y="1390"/>
                </a:lnTo>
                <a:lnTo>
                  <a:pt x="869" y="1249"/>
                </a:lnTo>
                <a:lnTo>
                  <a:pt x="1062" y="1231"/>
                </a:lnTo>
                <a:lnTo>
                  <a:pt x="1355" y="1515"/>
                </a:lnTo>
                <a:lnTo>
                  <a:pt x="1535" y="1530"/>
                </a:lnTo>
                <a:lnTo>
                  <a:pt x="1580" y="1365"/>
                </a:lnTo>
                <a:lnTo>
                  <a:pt x="1655" y="1210"/>
                </a:lnTo>
                <a:lnTo>
                  <a:pt x="1665" y="975"/>
                </a:lnTo>
                <a:lnTo>
                  <a:pt x="1848" y="985"/>
                </a:lnTo>
                <a:lnTo>
                  <a:pt x="1983" y="745"/>
                </a:lnTo>
                <a:lnTo>
                  <a:pt x="2120" y="520"/>
                </a:lnTo>
                <a:lnTo>
                  <a:pt x="2369" y="314"/>
                </a:lnTo>
                <a:lnTo>
                  <a:pt x="2270" y="18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350" kern="0" dirty="0">
              <a:solidFill>
                <a:sysClr val="windowText" lastClr="202020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104" name="Freeform 16"/>
          <p:cNvSpPr>
            <a:spLocks/>
          </p:cNvSpPr>
          <p:nvPr/>
        </p:nvSpPr>
        <p:spPr bwMode="auto">
          <a:xfrm>
            <a:off x="2498757" y="2381420"/>
            <a:ext cx="787004" cy="297656"/>
          </a:xfrm>
          <a:custGeom>
            <a:avLst/>
            <a:gdLst>
              <a:gd name="T0" fmla="*/ 225 w 3581"/>
              <a:gd name="T1" fmla="*/ 115 h 1355"/>
              <a:gd name="T2" fmla="*/ 130 w 3581"/>
              <a:gd name="T3" fmla="*/ 330 h 1355"/>
              <a:gd name="T4" fmla="*/ 0 w 3581"/>
              <a:gd name="T5" fmla="*/ 390 h 1355"/>
              <a:gd name="T6" fmla="*/ 225 w 3581"/>
              <a:gd name="T7" fmla="*/ 895 h 1355"/>
              <a:gd name="T8" fmla="*/ 400 w 3581"/>
              <a:gd name="T9" fmla="*/ 870 h 1355"/>
              <a:gd name="T10" fmla="*/ 420 w 3581"/>
              <a:gd name="T11" fmla="*/ 940 h 1355"/>
              <a:gd name="T12" fmla="*/ 225 w 3581"/>
              <a:gd name="T13" fmla="*/ 1075 h 1355"/>
              <a:gd name="T14" fmla="*/ 374 w 3581"/>
              <a:gd name="T15" fmla="*/ 1261 h 1355"/>
              <a:gd name="T16" fmla="*/ 370 w 3581"/>
              <a:gd name="T17" fmla="*/ 1355 h 1355"/>
              <a:gd name="T18" fmla="*/ 602 w 3581"/>
              <a:gd name="T19" fmla="*/ 1343 h 1355"/>
              <a:gd name="T20" fmla="*/ 914 w 3581"/>
              <a:gd name="T21" fmla="*/ 1316 h 1355"/>
              <a:gd name="T22" fmla="*/ 914 w 3581"/>
              <a:gd name="T23" fmla="*/ 1216 h 1355"/>
              <a:gd name="T24" fmla="*/ 1043 w 3581"/>
              <a:gd name="T25" fmla="*/ 1096 h 1355"/>
              <a:gd name="T26" fmla="*/ 1207 w 3581"/>
              <a:gd name="T27" fmla="*/ 1166 h 1355"/>
              <a:gd name="T28" fmla="*/ 1385 w 3581"/>
              <a:gd name="T29" fmla="*/ 1045 h 1355"/>
              <a:gd name="T30" fmla="*/ 1556 w 3581"/>
              <a:gd name="T31" fmla="*/ 1115 h 1355"/>
              <a:gd name="T32" fmla="*/ 1724 w 3581"/>
              <a:gd name="T33" fmla="*/ 1283 h 1355"/>
              <a:gd name="T34" fmla="*/ 1943 w 3581"/>
              <a:gd name="T35" fmla="*/ 1106 h 1355"/>
              <a:gd name="T36" fmla="*/ 2201 w 3581"/>
              <a:gd name="T37" fmla="*/ 1155 h 1355"/>
              <a:gd name="T38" fmla="*/ 2341 w 3581"/>
              <a:gd name="T39" fmla="*/ 1095 h 1355"/>
              <a:gd name="T40" fmla="*/ 2431 w 3581"/>
              <a:gd name="T41" fmla="*/ 1035 h 1355"/>
              <a:gd name="T42" fmla="*/ 2696 w 3581"/>
              <a:gd name="T43" fmla="*/ 1105 h 1355"/>
              <a:gd name="T44" fmla="*/ 2836 w 3581"/>
              <a:gd name="T45" fmla="*/ 915 h 1355"/>
              <a:gd name="T46" fmla="*/ 3011 w 3581"/>
              <a:gd name="T47" fmla="*/ 820 h 1355"/>
              <a:gd name="T48" fmla="*/ 3131 w 3581"/>
              <a:gd name="T49" fmla="*/ 910 h 1355"/>
              <a:gd name="T50" fmla="*/ 3238 w 3581"/>
              <a:gd name="T51" fmla="*/ 896 h 1355"/>
              <a:gd name="T52" fmla="*/ 3254 w 3581"/>
              <a:gd name="T53" fmla="*/ 790 h 1355"/>
              <a:gd name="T54" fmla="*/ 3581 w 3581"/>
              <a:gd name="T55" fmla="*/ 722 h 1355"/>
              <a:gd name="T56" fmla="*/ 3512 w 3581"/>
              <a:gd name="T57" fmla="*/ 599 h 1355"/>
              <a:gd name="T58" fmla="*/ 2671 w 3581"/>
              <a:gd name="T59" fmla="*/ 330 h 1355"/>
              <a:gd name="T60" fmla="*/ 2416 w 3581"/>
              <a:gd name="T61" fmla="*/ 220 h 1355"/>
              <a:gd name="T62" fmla="*/ 2036 w 3581"/>
              <a:gd name="T63" fmla="*/ 195 h 1355"/>
              <a:gd name="T64" fmla="*/ 1765 w 3581"/>
              <a:gd name="T65" fmla="*/ 0 h 1355"/>
              <a:gd name="T66" fmla="*/ 1660 w 3581"/>
              <a:gd name="T67" fmla="*/ 115 h 1355"/>
              <a:gd name="T68" fmla="*/ 1480 w 3581"/>
              <a:gd name="T69" fmla="*/ 165 h 1355"/>
              <a:gd name="T70" fmla="*/ 1270 w 3581"/>
              <a:gd name="T71" fmla="*/ 100 h 1355"/>
              <a:gd name="T72" fmla="*/ 915 w 3581"/>
              <a:gd name="T73" fmla="*/ 190 h 1355"/>
              <a:gd name="T74" fmla="*/ 225 w 3581"/>
              <a:gd name="T75" fmla="*/ 115 h 1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581" h="1355">
                <a:moveTo>
                  <a:pt x="225" y="115"/>
                </a:moveTo>
                <a:lnTo>
                  <a:pt x="130" y="330"/>
                </a:lnTo>
                <a:lnTo>
                  <a:pt x="0" y="390"/>
                </a:lnTo>
                <a:lnTo>
                  <a:pt x="225" y="895"/>
                </a:lnTo>
                <a:lnTo>
                  <a:pt x="400" y="870"/>
                </a:lnTo>
                <a:lnTo>
                  <a:pt x="420" y="940"/>
                </a:lnTo>
                <a:lnTo>
                  <a:pt x="225" y="1075"/>
                </a:lnTo>
                <a:lnTo>
                  <a:pt x="374" y="1261"/>
                </a:lnTo>
                <a:lnTo>
                  <a:pt x="370" y="1355"/>
                </a:lnTo>
                <a:lnTo>
                  <a:pt x="602" y="1343"/>
                </a:lnTo>
                <a:lnTo>
                  <a:pt x="914" y="1316"/>
                </a:lnTo>
                <a:lnTo>
                  <a:pt x="914" y="1216"/>
                </a:lnTo>
                <a:lnTo>
                  <a:pt x="1043" y="1096"/>
                </a:lnTo>
                <a:lnTo>
                  <a:pt x="1207" y="1166"/>
                </a:lnTo>
                <a:lnTo>
                  <a:pt x="1385" y="1045"/>
                </a:lnTo>
                <a:lnTo>
                  <a:pt x="1556" y="1115"/>
                </a:lnTo>
                <a:lnTo>
                  <a:pt x="1724" y="1283"/>
                </a:lnTo>
                <a:lnTo>
                  <a:pt x="1943" y="1106"/>
                </a:lnTo>
                <a:lnTo>
                  <a:pt x="2201" y="1155"/>
                </a:lnTo>
                <a:lnTo>
                  <a:pt x="2341" y="1095"/>
                </a:lnTo>
                <a:lnTo>
                  <a:pt x="2431" y="1035"/>
                </a:lnTo>
                <a:lnTo>
                  <a:pt x="2696" y="1105"/>
                </a:lnTo>
                <a:lnTo>
                  <a:pt x="2836" y="915"/>
                </a:lnTo>
                <a:lnTo>
                  <a:pt x="3011" y="820"/>
                </a:lnTo>
                <a:lnTo>
                  <a:pt x="3131" y="910"/>
                </a:lnTo>
                <a:lnTo>
                  <a:pt x="3238" y="896"/>
                </a:lnTo>
                <a:lnTo>
                  <a:pt x="3254" y="790"/>
                </a:lnTo>
                <a:lnTo>
                  <a:pt x="3581" y="722"/>
                </a:lnTo>
                <a:lnTo>
                  <a:pt x="3512" y="599"/>
                </a:lnTo>
                <a:lnTo>
                  <a:pt x="2671" y="330"/>
                </a:lnTo>
                <a:lnTo>
                  <a:pt x="2416" y="220"/>
                </a:lnTo>
                <a:lnTo>
                  <a:pt x="2036" y="195"/>
                </a:lnTo>
                <a:lnTo>
                  <a:pt x="1765" y="0"/>
                </a:lnTo>
                <a:lnTo>
                  <a:pt x="1660" y="115"/>
                </a:lnTo>
                <a:lnTo>
                  <a:pt x="1480" y="165"/>
                </a:lnTo>
                <a:lnTo>
                  <a:pt x="1270" y="100"/>
                </a:lnTo>
                <a:lnTo>
                  <a:pt x="915" y="190"/>
                </a:lnTo>
                <a:lnTo>
                  <a:pt x="225" y="115"/>
                </a:ln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350" kern="0" dirty="0">
              <a:solidFill>
                <a:sysClr val="windowText" lastClr="202020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107" name="Freeform 17"/>
          <p:cNvSpPr>
            <a:spLocks/>
          </p:cNvSpPr>
          <p:nvPr/>
        </p:nvSpPr>
        <p:spPr bwMode="auto">
          <a:xfrm>
            <a:off x="1970159" y="2302915"/>
            <a:ext cx="751284" cy="791765"/>
          </a:xfrm>
          <a:custGeom>
            <a:avLst/>
            <a:gdLst>
              <a:gd name="T0" fmla="*/ 2805 w 3421"/>
              <a:gd name="T1" fmla="*/ 410 h 3600"/>
              <a:gd name="T2" fmla="*/ 2480 w 3421"/>
              <a:gd name="T3" fmla="*/ 135 h 3600"/>
              <a:gd name="T4" fmla="*/ 2270 w 3421"/>
              <a:gd name="T5" fmla="*/ 50 h 3600"/>
              <a:gd name="T6" fmla="*/ 2150 w 3421"/>
              <a:gd name="T7" fmla="*/ 95 h 3600"/>
              <a:gd name="T8" fmla="*/ 2040 w 3421"/>
              <a:gd name="T9" fmla="*/ 65 h 3600"/>
              <a:gd name="T10" fmla="*/ 1760 w 3421"/>
              <a:gd name="T11" fmla="*/ 225 h 3600"/>
              <a:gd name="T12" fmla="*/ 1370 w 3421"/>
              <a:gd name="T13" fmla="*/ 510 h 3600"/>
              <a:gd name="T14" fmla="*/ 1625 w 3421"/>
              <a:gd name="T15" fmla="*/ 680 h 3600"/>
              <a:gd name="T16" fmla="*/ 1395 w 3421"/>
              <a:gd name="T17" fmla="*/ 690 h 3600"/>
              <a:gd name="T18" fmla="*/ 985 w 3421"/>
              <a:gd name="T19" fmla="*/ 795 h 3600"/>
              <a:gd name="T20" fmla="*/ 635 w 3421"/>
              <a:gd name="T21" fmla="*/ 740 h 3600"/>
              <a:gd name="T22" fmla="*/ 595 w 3421"/>
              <a:gd name="T23" fmla="*/ 930 h 3600"/>
              <a:gd name="T24" fmla="*/ 355 w 3421"/>
              <a:gd name="T25" fmla="*/ 1010 h 3600"/>
              <a:gd name="T26" fmla="*/ 215 w 3421"/>
              <a:gd name="T27" fmla="*/ 1035 h 3600"/>
              <a:gd name="T28" fmla="*/ 170 w 3421"/>
              <a:gd name="T29" fmla="*/ 1155 h 3600"/>
              <a:gd name="T30" fmla="*/ 0 w 3421"/>
              <a:gd name="T31" fmla="*/ 1515 h 3600"/>
              <a:gd name="T32" fmla="*/ 175 w 3421"/>
              <a:gd name="T33" fmla="*/ 1500 h 3600"/>
              <a:gd name="T34" fmla="*/ 210 w 3421"/>
              <a:gd name="T35" fmla="*/ 1755 h 3600"/>
              <a:gd name="T36" fmla="*/ 360 w 3421"/>
              <a:gd name="T37" fmla="*/ 1710 h 3600"/>
              <a:gd name="T38" fmla="*/ 345 w 3421"/>
              <a:gd name="T39" fmla="*/ 1845 h 3600"/>
              <a:gd name="T40" fmla="*/ 205 w 3421"/>
              <a:gd name="T41" fmla="*/ 2085 h 3600"/>
              <a:gd name="T42" fmla="*/ 310 w 3421"/>
              <a:gd name="T43" fmla="*/ 2210 h 3600"/>
              <a:gd name="T44" fmla="*/ 610 w 3421"/>
              <a:gd name="T45" fmla="*/ 2015 h 3600"/>
              <a:gd name="T46" fmla="*/ 520 w 3421"/>
              <a:gd name="T47" fmla="*/ 2135 h 3600"/>
              <a:gd name="T48" fmla="*/ 490 w 3421"/>
              <a:gd name="T49" fmla="*/ 2240 h 3600"/>
              <a:gd name="T50" fmla="*/ 580 w 3421"/>
              <a:gd name="T51" fmla="*/ 2475 h 3600"/>
              <a:gd name="T52" fmla="*/ 645 w 3421"/>
              <a:gd name="T53" fmla="*/ 2550 h 3600"/>
              <a:gd name="T54" fmla="*/ 505 w 3421"/>
              <a:gd name="T55" fmla="*/ 2685 h 3600"/>
              <a:gd name="T56" fmla="*/ 850 w 3421"/>
              <a:gd name="T57" fmla="*/ 2565 h 3600"/>
              <a:gd name="T58" fmla="*/ 640 w 3421"/>
              <a:gd name="T59" fmla="*/ 2765 h 3600"/>
              <a:gd name="T60" fmla="*/ 565 w 3421"/>
              <a:gd name="T61" fmla="*/ 2960 h 3600"/>
              <a:gd name="T62" fmla="*/ 445 w 3421"/>
              <a:gd name="T63" fmla="*/ 3425 h 3600"/>
              <a:gd name="T64" fmla="*/ 970 w 3421"/>
              <a:gd name="T65" fmla="*/ 3065 h 3600"/>
              <a:gd name="T66" fmla="*/ 1345 w 3421"/>
              <a:gd name="T67" fmla="*/ 2975 h 3600"/>
              <a:gd name="T68" fmla="*/ 1530 w 3421"/>
              <a:gd name="T69" fmla="*/ 3105 h 3600"/>
              <a:gd name="T70" fmla="*/ 1375 w 3421"/>
              <a:gd name="T71" fmla="*/ 3290 h 3600"/>
              <a:gd name="T72" fmla="*/ 1500 w 3421"/>
              <a:gd name="T73" fmla="*/ 3545 h 3600"/>
              <a:gd name="T74" fmla="*/ 1780 w 3421"/>
              <a:gd name="T75" fmla="*/ 3395 h 3600"/>
              <a:gd name="T76" fmla="*/ 2020 w 3421"/>
              <a:gd name="T77" fmla="*/ 3390 h 3600"/>
              <a:gd name="T78" fmla="*/ 2365 w 3421"/>
              <a:gd name="T79" fmla="*/ 3500 h 3600"/>
              <a:gd name="T80" fmla="*/ 2770 w 3421"/>
              <a:gd name="T81" fmla="*/ 3435 h 3600"/>
              <a:gd name="T82" fmla="*/ 3024 w 3421"/>
              <a:gd name="T83" fmla="*/ 3361 h 3600"/>
              <a:gd name="T84" fmla="*/ 3189 w 3421"/>
              <a:gd name="T85" fmla="*/ 2929 h 3600"/>
              <a:gd name="T86" fmla="*/ 3381 w 3421"/>
              <a:gd name="T87" fmla="*/ 2647 h 3600"/>
              <a:gd name="T88" fmla="*/ 3232 w 3421"/>
              <a:gd name="T89" fmla="*/ 2380 h 3600"/>
              <a:gd name="T90" fmla="*/ 3080 w 3421"/>
              <a:gd name="T91" fmla="*/ 2150 h 3600"/>
              <a:gd name="T92" fmla="*/ 3330 w 3421"/>
              <a:gd name="T93" fmla="*/ 1842 h 3600"/>
              <a:gd name="T94" fmla="*/ 3320 w 3421"/>
              <a:gd name="T95" fmla="*/ 1595 h 3600"/>
              <a:gd name="T96" fmla="*/ 3365 w 3421"/>
              <a:gd name="T97" fmla="*/ 1275 h 3600"/>
              <a:gd name="T98" fmla="*/ 3168 w 3421"/>
              <a:gd name="T99" fmla="*/ 1230 h 3600"/>
              <a:gd name="T100" fmla="*/ 3073 w 3421"/>
              <a:gd name="T101" fmla="*/ 667 h 3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21" h="3600">
                <a:moveTo>
                  <a:pt x="3168" y="451"/>
                </a:moveTo>
                <a:lnTo>
                  <a:pt x="2805" y="410"/>
                </a:lnTo>
                <a:lnTo>
                  <a:pt x="2660" y="215"/>
                </a:lnTo>
                <a:lnTo>
                  <a:pt x="2480" y="135"/>
                </a:lnTo>
                <a:lnTo>
                  <a:pt x="2370" y="165"/>
                </a:lnTo>
                <a:lnTo>
                  <a:pt x="2270" y="50"/>
                </a:lnTo>
                <a:lnTo>
                  <a:pt x="2235" y="135"/>
                </a:lnTo>
                <a:lnTo>
                  <a:pt x="2150" y="95"/>
                </a:lnTo>
                <a:lnTo>
                  <a:pt x="1955" y="230"/>
                </a:lnTo>
                <a:lnTo>
                  <a:pt x="2040" y="65"/>
                </a:lnTo>
                <a:lnTo>
                  <a:pt x="1980" y="0"/>
                </a:lnTo>
                <a:lnTo>
                  <a:pt x="1760" y="225"/>
                </a:lnTo>
                <a:lnTo>
                  <a:pt x="1420" y="390"/>
                </a:lnTo>
                <a:lnTo>
                  <a:pt x="1370" y="510"/>
                </a:lnTo>
                <a:lnTo>
                  <a:pt x="1490" y="645"/>
                </a:lnTo>
                <a:lnTo>
                  <a:pt x="1625" y="680"/>
                </a:lnTo>
                <a:lnTo>
                  <a:pt x="1515" y="780"/>
                </a:lnTo>
                <a:lnTo>
                  <a:pt x="1395" y="690"/>
                </a:lnTo>
                <a:lnTo>
                  <a:pt x="1255" y="705"/>
                </a:lnTo>
                <a:lnTo>
                  <a:pt x="985" y="795"/>
                </a:lnTo>
                <a:lnTo>
                  <a:pt x="765" y="815"/>
                </a:lnTo>
                <a:lnTo>
                  <a:pt x="635" y="740"/>
                </a:lnTo>
                <a:lnTo>
                  <a:pt x="470" y="845"/>
                </a:lnTo>
                <a:lnTo>
                  <a:pt x="595" y="930"/>
                </a:lnTo>
                <a:lnTo>
                  <a:pt x="375" y="930"/>
                </a:lnTo>
                <a:lnTo>
                  <a:pt x="355" y="1010"/>
                </a:lnTo>
                <a:lnTo>
                  <a:pt x="255" y="945"/>
                </a:lnTo>
                <a:lnTo>
                  <a:pt x="215" y="1035"/>
                </a:lnTo>
                <a:lnTo>
                  <a:pt x="135" y="1010"/>
                </a:lnTo>
                <a:lnTo>
                  <a:pt x="170" y="1155"/>
                </a:lnTo>
                <a:lnTo>
                  <a:pt x="25" y="1315"/>
                </a:lnTo>
                <a:lnTo>
                  <a:pt x="0" y="1515"/>
                </a:lnTo>
                <a:lnTo>
                  <a:pt x="105" y="1455"/>
                </a:lnTo>
                <a:lnTo>
                  <a:pt x="175" y="1500"/>
                </a:lnTo>
                <a:lnTo>
                  <a:pt x="190" y="1580"/>
                </a:lnTo>
                <a:lnTo>
                  <a:pt x="210" y="1755"/>
                </a:lnTo>
                <a:lnTo>
                  <a:pt x="250" y="1775"/>
                </a:lnTo>
                <a:lnTo>
                  <a:pt x="360" y="1710"/>
                </a:lnTo>
                <a:lnTo>
                  <a:pt x="465" y="1745"/>
                </a:lnTo>
                <a:lnTo>
                  <a:pt x="345" y="1845"/>
                </a:lnTo>
                <a:lnTo>
                  <a:pt x="315" y="1935"/>
                </a:lnTo>
                <a:lnTo>
                  <a:pt x="205" y="2085"/>
                </a:lnTo>
                <a:lnTo>
                  <a:pt x="285" y="2150"/>
                </a:lnTo>
                <a:lnTo>
                  <a:pt x="310" y="2210"/>
                </a:lnTo>
                <a:lnTo>
                  <a:pt x="480" y="2055"/>
                </a:lnTo>
                <a:lnTo>
                  <a:pt x="610" y="2015"/>
                </a:lnTo>
                <a:lnTo>
                  <a:pt x="645" y="2120"/>
                </a:lnTo>
                <a:lnTo>
                  <a:pt x="520" y="2135"/>
                </a:lnTo>
                <a:lnTo>
                  <a:pt x="645" y="2285"/>
                </a:lnTo>
                <a:lnTo>
                  <a:pt x="490" y="2240"/>
                </a:lnTo>
                <a:lnTo>
                  <a:pt x="430" y="2300"/>
                </a:lnTo>
                <a:lnTo>
                  <a:pt x="580" y="2475"/>
                </a:lnTo>
                <a:lnTo>
                  <a:pt x="790" y="2405"/>
                </a:lnTo>
                <a:lnTo>
                  <a:pt x="645" y="2550"/>
                </a:lnTo>
                <a:lnTo>
                  <a:pt x="525" y="2570"/>
                </a:lnTo>
                <a:lnTo>
                  <a:pt x="505" y="2685"/>
                </a:lnTo>
                <a:lnTo>
                  <a:pt x="570" y="2735"/>
                </a:lnTo>
                <a:lnTo>
                  <a:pt x="850" y="2565"/>
                </a:lnTo>
                <a:lnTo>
                  <a:pt x="790" y="2735"/>
                </a:lnTo>
                <a:lnTo>
                  <a:pt x="640" y="2765"/>
                </a:lnTo>
                <a:lnTo>
                  <a:pt x="555" y="2865"/>
                </a:lnTo>
                <a:lnTo>
                  <a:pt x="565" y="2960"/>
                </a:lnTo>
                <a:lnTo>
                  <a:pt x="420" y="3000"/>
                </a:lnTo>
                <a:lnTo>
                  <a:pt x="445" y="3425"/>
                </a:lnTo>
                <a:lnTo>
                  <a:pt x="630" y="3285"/>
                </a:lnTo>
                <a:lnTo>
                  <a:pt x="970" y="3065"/>
                </a:lnTo>
                <a:lnTo>
                  <a:pt x="1240" y="3035"/>
                </a:lnTo>
                <a:lnTo>
                  <a:pt x="1345" y="2975"/>
                </a:lnTo>
                <a:lnTo>
                  <a:pt x="1425" y="3060"/>
                </a:lnTo>
                <a:lnTo>
                  <a:pt x="1530" y="3105"/>
                </a:lnTo>
                <a:lnTo>
                  <a:pt x="1525" y="3195"/>
                </a:lnTo>
                <a:lnTo>
                  <a:pt x="1375" y="3290"/>
                </a:lnTo>
                <a:lnTo>
                  <a:pt x="1375" y="3405"/>
                </a:lnTo>
                <a:lnTo>
                  <a:pt x="1500" y="3545"/>
                </a:lnTo>
                <a:lnTo>
                  <a:pt x="1635" y="3470"/>
                </a:lnTo>
                <a:lnTo>
                  <a:pt x="1780" y="3395"/>
                </a:lnTo>
                <a:lnTo>
                  <a:pt x="1875" y="3495"/>
                </a:lnTo>
                <a:lnTo>
                  <a:pt x="2020" y="3390"/>
                </a:lnTo>
                <a:lnTo>
                  <a:pt x="2230" y="3540"/>
                </a:lnTo>
                <a:lnTo>
                  <a:pt x="2365" y="3500"/>
                </a:lnTo>
                <a:lnTo>
                  <a:pt x="2505" y="3600"/>
                </a:lnTo>
                <a:lnTo>
                  <a:pt x="2770" y="3435"/>
                </a:lnTo>
                <a:lnTo>
                  <a:pt x="2790" y="3300"/>
                </a:lnTo>
                <a:lnTo>
                  <a:pt x="3024" y="3361"/>
                </a:lnTo>
                <a:lnTo>
                  <a:pt x="3030" y="3140"/>
                </a:lnTo>
                <a:lnTo>
                  <a:pt x="3189" y="2929"/>
                </a:lnTo>
                <a:lnTo>
                  <a:pt x="3421" y="2797"/>
                </a:lnTo>
                <a:lnTo>
                  <a:pt x="3381" y="2647"/>
                </a:lnTo>
                <a:lnTo>
                  <a:pt x="3340" y="2469"/>
                </a:lnTo>
                <a:lnTo>
                  <a:pt x="3232" y="2380"/>
                </a:lnTo>
                <a:lnTo>
                  <a:pt x="2982" y="2379"/>
                </a:lnTo>
                <a:lnTo>
                  <a:pt x="3080" y="2150"/>
                </a:lnTo>
                <a:lnTo>
                  <a:pt x="3031" y="2011"/>
                </a:lnTo>
                <a:lnTo>
                  <a:pt x="3330" y="1842"/>
                </a:lnTo>
                <a:lnTo>
                  <a:pt x="3315" y="1695"/>
                </a:lnTo>
                <a:lnTo>
                  <a:pt x="3320" y="1595"/>
                </a:lnTo>
                <a:lnTo>
                  <a:pt x="3170" y="1410"/>
                </a:lnTo>
                <a:lnTo>
                  <a:pt x="3365" y="1275"/>
                </a:lnTo>
                <a:lnTo>
                  <a:pt x="3346" y="1203"/>
                </a:lnTo>
                <a:lnTo>
                  <a:pt x="3168" y="1230"/>
                </a:lnTo>
                <a:lnTo>
                  <a:pt x="2945" y="725"/>
                </a:lnTo>
                <a:lnTo>
                  <a:pt x="3073" y="667"/>
                </a:lnTo>
                <a:lnTo>
                  <a:pt x="3168" y="451"/>
                </a:lnTo>
                <a:close/>
              </a:path>
            </a:pathLst>
          </a:custGeom>
          <a:solidFill>
            <a:schemeClr val="accent2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350" kern="0" dirty="0">
              <a:solidFill>
                <a:sysClr val="windowText" lastClr="202020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108" name="Freeform 18"/>
          <p:cNvSpPr>
            <a:spLocks/>
          </p:cNvSpPr>
          <p:nvPr/>
        </p:nvSpPr>
        <p:spPr bwMode="auto">
          <a:xfrm>
            <a:off x="5712730" y="3737383"/>
            <a:ext cx="171450" cy="108347"/>
          </a:xfrm>
          <a:custGeom>
            <a:avLst/>
            <a:gdLst>
              <a:gd name="T0" fmla="*/ 139 w 156"/>
              <a:gd name="T1" fmla="*/ 99 h 99"/>
              <a:gd name="T2" fmla="*/ 54 w 156"/>
              <a:gd name="T3" fmla="*/ 57 h 99"/>
              <a:gd name="T4" fmla="*/ 9 w 156"/>
              <a:gd name="T5" fmla="*/ 63 h 99"/>
              <a:gd name="T6" fmla="*/ 10 w 156"/>
              <a:gd name="T7" fmla="*/ 46 h 99"/>
              <a:gd name="T8" fmla="*/ 0 w 156"/>
              <a:gd name="T9" fmla="*/ 33 h 99"/>
              <a:gd name="T10" fmla="*/ 7 w 156"/>
              <a:gd name="T11" fmla="*/ 13 h 99"/>
              <a:gd name="T12" fmla="*/ 55 w 156"/>
              <a:gd name="T13" fmla="*/ 3 h 99"/>
              <a:gd name="T14" fmla="*/ 96 w 156"/>
              <a:gd name="T15" fmla="*/ 0 h 99"/>
              <a:gd name="T16" fmla="*/ 118 w 156"/>
              <a:gd name="T17" fmla="*/ 21 h 99"/>
              <a:gd name="T18" fmla="*/ 136 w 156"/>
              <a:gd name="T19" fmla="*/ 25 h 99"/>
              <a:gd name="T20" fmla="*/ 156 w 156"/>
              <a:gd name="T21" fmla="*/ 73 h 99"/>
              <a:gd name="T22" fmla="*/ 139 w 156"/>
              <a:gd name="T2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" h="99">
                <a:moveTo>
                  <a:pt x="139" y="99"/>
                </a:moveTo>
                <a:lnTo>
                  <a:pt x="54" y="57"/>
                </a:lnTo>
                <a:lnTo>
                  <a:pt x="9" y="63"/>
                </a:lnTo>
                <a:lnTo>
                  <a:pt x="10" y="46"/>
                </a:lnTo>
                <a:lnTo>
                  <a:pt x="0" y="33"/>
                </a:lnTo>
                <a:lnTo>
                  <a:pt x="7" y="13"/>
                </a:lnTo>
                <a:lnTo>
                  <a:pt x="55" y="3"/>
                </a:lnTo>
                <a:lnTo>
                  <a:pt x="96" y="0"/>
                </a:lnTo>
                <a:lnTo>
                  <a:pt x="118" y="21"/>
                </a:lnTo>
                <a:lnTo>
                  <a:pt x="136" y="25"/>
                </a:lnTo>
                <a:lnTo>
                  <a:pt x="156" y="73"/>
                </a:lnTo>
                <a:lnTo>
                  <a:pt x="139" y="99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350" kern="0" dirty="0">
              <a:solidFill>
                <a:sysClr val="windowText" lastClr="202020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109" name="Freeform 19"/>
          <p:cNvSpPr>
            <a:spLocks/>
          </p:cNvSpPr>
          <p:nvPr/>
        </p:nvSpPr>
        <p:spPr bwMode="auto">
          <a:xfrm>
            <a:off x="5387169" y="3845730"/>
            <a:ext cx="357188" cy="294084"/>
          </a:xfrm>
          <a:custGeom>
            <a:avLst/>
            <a:gdLst>
              <a:gd name="T0" fmla="*/ 53 w 326"/>
              <a:gd name="T1" fmla="*/ 198 h 267"/>
              <a:gd name="T2" fmla="*/ 50 w 326"/>
              <a:gd name="T3" fmla="*/ 179 h 267"/>
              <a:gd name="T4" fmla="*/ 23 w 326"/>
              <a:gd name="T5" fmla="*/ 174 h 267"/>
              <a:gd name="T6" fmla="*/ 0 w 326"/>
              <a:gd name="T7" fmla="*/ 158 h 267"/>
              <a:gd name="T8" fmla="*/ 122 w 326"/>
              <a:gd name="T9" fmla="*/ 57 h 267"/>
              <a:gd name="T10" fmla="*/ 144 w 326"/>
              <a:gd name="T11" fmla="*/ 47 h 267"/>
              <a:gd name="T12" fmla="*/ 179 w 326"/>
              <a:gd name="T13" fmla="*/ 18 h 267"/>
              <a:gd name="T14" fmla="*/ 203 w 326"/>
              <a:gd name="T15" fmla="*/ 17 h 267"/>
              <a:gd name="T16" fmla="*/ 240 w 326"/>
              <a:gd name="T17" fmla="*/ 0 h 267"/>
              <a:gd name="T18" fmla="*/ 248 w 326"/>
              <a:gd name="T19" fmla="*/ 9 h 267"/>
              <a:gd name="T20" fmla="*/ 216 w 326"/>
              <a:gd name="T21" fmla="*/ 24 h 267"/>
              <a:gd name="T22" fmla="*/ 219 w 326"/>
              <a:gd name="T23" fmla="*/ 41 h 267"/>
              <a:gd name="T24" fmla="*/ 242 w 326"/>
              <a:gd name="T25" fmla="*/ 33 h 267"/>
              <a:gd name="T26" fmla="*/ 248 w 326"/>
              <a:gd name="T27" fmla="*/ 50 h 267"/>
              <a:gd name="T28" fmla="*/ 227 w 326"/>
              <a:gd name="T29" fmla="*/ 56 h 267"/>
              <a:gd name="T30" fmla="*/ 237 w 326"/>
              <a:gd name="T31" fmla="*/ 74 h 267"/>
              <a:gd name="T32" fmla="*/ 255 w 326"/>
              <a:gd name="T33" fmla="*/ 85 h 267"/>
              <a:gd name="T34" fmla="*/ 291 w 326"/>
              <a:gd name="T35" fmla="*/ 68 h 267"/>
              <a:gd name="T36" fmla="*/ 326 w 326"/>
              <a:gd name="T37" fmla="*/ 84 h 267"/>
              <a:gd name="T38" fmla="*/ 323 w 326"/>
              <a:gd name="T39" fmla="*/ 113 h 267"/>
              <a:gd name="T40" fmla="*/ 309 w 326"/>
              <a:gd name="T41" fmla="*/ 125 h 267"/>
              <a:gd name="T42" fmla="*/ 287 w 326"/>
              <a:gd name="T43" fmla="*/ 168 h 267"/>
              <a:gd name="T44" fmla="*/ 261 w 326"/>
              <a:gd name="T45" fmla="*/ 224 h 267"/>
              <a:gd name="T46" fmla="*/ 210 w 326"/>
              <a:gd name="T47" fmla="*/ 267 h 267"/>
              <a:gd name="T48" fmla="*/ 201 w 326"/>
              <a:gd name="T49" fmla="*/ 242 h 267"/>
              <a:gd name="T50" fmla="*/ 194 w 326"/>
              <a:gd name="T51" fmla="*/ 230 h 267"/>
              <a:gd name="T52" fmla="*/ 165 w 326"/>
              <a:gd name="T53" fmla="*/ 225 h 267"/>
              <a:gd name="T54" fmla="*/ 143 w 326"/>
              <a:gd name="T55" fmla="*/ 227 h 267"/>
              <a:gd name="T56" fmla="*/ 120 w 326"/>
              <a:gd name="T57" fmla="*/ 207 h 267"/>
              <a:gd name="T58" fmla="*/ 122 w 326"/>
              <a:gd name="T59" fmla="*/ 174 h 267"/>
              <a:gd name="T60" fmla="*/ 98 w 326"/>
              <a:gd name="T61" fmla="*/ 162 h 267"/>
              <a:gd name="T62" fmla="*/ 68 w 326"/>
              <a:gd name="T63" fmla="*/ 167 h 267"/>
              <a:gd name="T64" fmla="*/ 53 w 326"/>
              <a:gd name="T65" fmla="*/ 19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6" h="267">
                <a:moveTo>
                  <a:pt x="53" y="198"/>
                </a:moveTo>
                <a:lnTo>
                  <a:pt x="50" y="179"/>
                </a:lnTo>
                <a:lnTo>
                  <a:pt x="23" y="174"/>
                </a:lnTo>
                <a:lnTo>
                  <a:pt x="0" y="158"/>
                </a:lnTo>
                <a:lnTo>
                  <a:pt x="122" y="57"/>
                </a:lnTo>
                <a:lnTo>
                  <a:pt x="144" y="47"/>
                </a:lnTo>
                <a:lnTo>
                  <a:pt x="179" y="18"/>
                </a:lnTo>
                <a:lnTo>
                  <a:pt x="203" y="17"/>
                </a:lnTo>
                <a:lnTo>
                  <a:pt x="240" y="0"/>
                </a:lnTo>
                <a:lnTo>
                  <a:pt x="248" y="9"/>
                </a:lnTo>
                <a:lnTo>
                  <a:pt x="216" y="24"/>
                </a:lnTo>
                <a:lnTo>
                  <a:pt x="219" y="41"/>
                </a:lnTo>
                <a:lnTo>
                  <a:pt x="242" y="33"/>
                </a:lnTo>
                <a:lnTo>
                  <a:pt x="248" y="50"/>
                </a:lnTo>
                <a:lnTo>
                  <a:pt x="227" y="56"/>
                </a:lnTo>
                <a:lnTo>
                  <a:pt x="237" y="74"/>
                </a:lnTo>
                <a:lnTo>
                  <a:pt x="255" y="85"/>
                </a:lnTo>
                <a:lnTo>
                  <a:pt x="291" y="68"/>
                </a:lnTo>
                <a:lnTo>
                  <a:pt x="326" y="84"/>
                </a:lnTo>
                <a:lnTo>
                  <a:pt x="323" y="113"/>
                </a:lnTo>
                <a:lnTo>
                  <a:pt x="309" y="125"/>
                </a:lnTo>
                <a:lnTo>
                  <a:pt x="287" y="168"/>
                </a:lnTo>
                <a:lnTo>
                  <a:pt x="261" y="224"/>
                </a:lnTo>
                <a:lnTo>
                  <a:pt x="210" y="267"/>
                </a:lnTo>
                <a:lnTo>
                  <a:pt x="201" y="242"/>
                </a:lnTo>
                <a:lnTo>
                  <a:pt x="194" y="230"/>
                </a:lnTo>
                <a:lnTo>
                  <a:pt x="165" y="225"/>
                </a:lnTo>
                <a:lnTo>
                  <a:pt x="143" y="227"/>
                </a:lnTo>
                <a:lnTo>
                  <a:pt x="120" y="207"/>
                </a:lnTo>
                <a:lnTo>
                  <a:pt x="122" y="174"/>
                </a:lnTo>
                <a:lnTo>
                  <a:pt x="98" y="162"/>
                </a:lnTo>
                <a:lnTo>
                  <a:pt x="68" y="167"/>
                </a:lnTo>
                <a:lnTo>
                  <a:pt x="53" y="198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350" kern="0" dirty="0">
              <a:solidFill>
                <a:sysClr val="windowText" lastClr="202020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110" name="Freeform 20"/>
          <p:cNvSpPr>
            <a:spLocks/>
          </p:cNvSpPr>
          <p:nvPr/>
        </p:nvSpPr>
        <p:spPr bwMode="auto">
          <a:xfrm>
            <a:off x="5200325" y="4175766"/>
            <a:ext cx="121444" cy="115491"/>
          </a:xfrm>
          <a:custGeom>
            <a:avLst/>
            <a:gdLst>
              <a:gd name="T0" fmla="*/ 49 w 111"/>
              <a:gd name="T1" fmla="*/ 105 h 105"/>
              <a:gd name="T2" fmla="*/ 4 w 111"/>
              <a:gd name="T3" fmla="*/ 96 h 105"/>
              <a:gd name="T4" fmla="*/ 0 w 111"/>
              <a:gd name="T5" fmla="*/ 64 h 105"/>
              <a:gd name="T6" fmla="*/ 27 w 111"/>
              <a:gd name="T7" fmla="*/ 58 h 105"/>
              <a:gd name="T8" fmla="*/ 15 w 111"/>
              <a:gd name="T9" fmla="*/ 36 h 105"/>
              <a:gd name="T10" fmla="*/ 49 w 111"/>
              <a:gd name="T11" fmla="*/ 13 h 105"/>
              <a:gd name="T12" fmla="*/ 94 w 111"/>
              <a:gd name="T13" fmla="*/ 0 h 105"/>
              <a:gd name="T14" fmla="*/ 111 w 111"/>
              <a:gd name="T15" fmla="*/ 15 h 105"/>
              <a:gd name="T16" fmla="*/ 100 w 111"/>
              <a:gd name="T17" fmla="*/ 51 h 105"/>
              <a:gd name="T18" fmla="*/ 49 w 111"/>
              <a:gd name="T19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1" h="105">
                <a:moveTo>
                  <a:pt x="49" y="105"/>
                </a:moveTo>
                <a:lnTo>
                  <a:pt x="4" y="96"/>
                </a:lnTo>
                <a:lnTo>
                  <a:pt x="0" y="64"/>
                </a:lnTo>
                <a:lnTo>
                  <a:pt x="27" y="58"/>
                </a:lnTo>
                <a:lnTo>
                  <a:pt x="15" y="36"/>
                </a:lnTo>
                <a:lnTo>
                  <a:pt x="49" y="13"/>
                </a:lnTo>
                <a:lnTo>
                  <a:pt x="94" y="0"/>
                </a:lnTo>
                <a:lnTo>
                  <a:pt x="111" y="15"/>
                </a:lnTo>
                <a:lnTo>
                  <a:pt x="100" y="51"/>
                </a:lnTo>
                <a:lnTo>
                  <a:pt x="49" y="105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350" kern="0" dirty="0">
              <a:solidFill>
                <a:sysClr val="windowText" lastClr="202020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111" name="Freeform 21"/>
          <p:cNvSpPr>
            <a:spLocks/>
          </p:cNvSpPr>
          <p:nvPr/>
        </p:nvSpPr>
        <p:spPr bwMode="auto">
          <a:xfrm>
            <a:off x="4824705" y="4573313"/>
            <a:ext cx="55960" cy="40481"/>
          </a:xfrm>
          <a:custGeom>
            <a:avLst/>
            <a:gdLst>
              <a:gd name="T0" fmla="*/ 51 w 51"/>
              <a:gd name="T1" fmla="*/ 24 h 37"/>
              <a:gd name="T2" fmla="*/ 26 w 51"/>
              <a:gd name="T3" fmla="*/ 25 h 37"/>
              <a:gd name="T4" fmla="*/ 5 w 51"/>
              <a:gd name="T5" fmla="*/ 37 h 37"/>
              <a:gd name="T6" fmla="*/ 6 w 51"/>
              <a:gd name="T7" fmla="*/ 21 h 37"/>
              <a:gd name="T8" fmla="*/ 0 w 51"/>
              <a:gd name="T9" fmla="*/ 12 h 37"/>
              <a:gd name="T10" fmla="*/ 14 w 51"/>
              <a:gd name="T11" fmla="*/ 0 h 37"/>
              <a:gd name="T12" fmla="*/ 51 w 51"/>
              <a:gd name="T13" fmla="*/ 2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37">
                <a:moveTo>
                  <a:pt x="51" y="24"/>
                </a:moveTo>
                <a:lnTo>
                  <a:pt x="26" y="25"/>
                </a:lnTo>
                <a:lnTo>
                  <a:pt x="5" y="37"/>
                </a:lnTo>
                <a:lnTo>
                  <a:pt x="6" y="21"/>
                </a:lnTo>
                <a:lnTo>
                  <a:pt x="0" y="12"/>
                </a:lnTo>
                <a:lnTo>
                  <a:pt x="14" y="0"/>
                </a:lnTo>
                <a:lnTo>
                  <a:pt x="51" y="24"/>
                </a:lnTo>
                <a:close/>
              </a:path>
            </a:pathLst>
          </a:custGeom>
          <a:solidFill>
            <a:srgbClr val="C4B79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350" kern="0" dirty="0">
              <a:solidFill>
                <a:sysClr val="windowText" lastClr="202020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grpSp>
        <p:nvGrpSpPr>
          <p:cNvPr id="4" name="组合 134"/>
          <p:cNvGrpSpPr/>
          <p:nvPr/>
        </p:nvGrpSpPr>
        <p:grpSpPr>
          <a:xfrm>
            <a:off x="753629" y="3367436"/>
            <a:ext cx="1149974" cy="946969"/>
            <a:chOff x="365559" y="3710147"/>
            <a:chExt cx="1607420" cy="1231517"/>
          </a:xfrm>
        </p:grpSpPr>
        <p:sp>
          <p:nvSpPr>
            <p:cNvPr id="136" name="圆角矩形 135"/>
            <p:cNvSpPr/>
            <p:nvPr/>
          </p:nvSpPr>
          <p:spPr>
            <a:xfrm>
              <a:off x="365559" y="4075399"/>
              <a:ext cx="1582020" cy="848819"/>
            </a:xfrm>
            <a:prstGeom prst="roundRect">
              <a:avLst>
                <a:gd name="adj" fmla="val 11361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  <a:miter lim="800000"/>
              <a:headEnd/>
              <a:tailEnd/>
            </a:ln>
          </p:spPr>
          <p:txBody>
            <a:bodyPr wrap="none" lIns="68554" tIns="34277" rIns="68554" bIns="34277" anchor="ctr"/>
            <a:lstStyle/>
            <a:p>
              <a:pPr defTabSz="68528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altLang="zh-CN" sz="1350" kern="0">
                  <a:solidFill>
                    <a:sysClr val="windowText" lastClr="202020"/>
                  </a:solidFill>
                  <a:latin typeface="Calibri" pitchFamily="34" charset="0"/>
                  <a:ea typeface="微软雅黑" pitchFamily="34" charset="-122"/>
                  <a:cs typeface="Calibri" pitchFamily="34" charset="0"/>
                </a:rPr>
                <a:t>          </a:t>
              </a:r>
              <a:endParaRPr lang="es-ES" altLang="zh-CN" sz="1350" kern="0" dirty="0">
                <a:solidFill>
                  <a:sysClr val="windowText" lastClr="20202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endParaRPr>
            </a:p>
          </p:txBody>
        </p:sp>
        <p:sp>
          <p:nvSpPr>
            <p:cNvPr id="137" name="圆角矩形 45"/>
            <p:cNvSpPr/>
            <p:nvPr/>
          </p:nvSpPr>
          <p:spPr>
            <a:xfrm>
              <a:off x="390959" y="3710147"/>
              <a:ext cx="1582020" cy="42278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34277" rIns="0" bIns="34277" anchor="ctr" anchorCtr="1"/>
            <a:lstStyle/>
            <a:p>
              <a:pPr algn="ctr" defTabSz="685800">
                <a:defRPr/>
              </a:pPr>
              <a:r>
                <a:rPr lang="es-ES" altLang="zh-CN" sz="1050" b="1" kern="0">
                  <a:solidFill>
                    <a:srgbClr val="FFFFFF"/>
                  </a:solidFill>
                  <a:latin typeface="Arial" panose="020B0604020202020204"/>
                  <a:ea typeface="黑体" panose="02010609060101010101" pitchFamily="49" charset="-122"/>
                </a:rPr>
                <a:t>Castilla-Leon</a:t>
              </a:r>
              <a:endParaRPr lang="es-ES" altLang="zh-CN" sz="1050" b="1" kern="0" dirty="0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8" name="Text Box 16"/>
            <p:cNvSpPr txBox="1">
              <a:spLocks noChangeArrowheads="1"/>
            </p:cNvSpPr>
            <p:nvPr/>
          </p:nvSpPr>
          <p:spPr bwMode="auto">
            <a:xfrm>
              <a:off x="479846" y="4116548"/>
              <a:ext cx="1483271" cy="8251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6858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Pct val="50000"/>
                <a:defRPr/>
              </a:pPr>
              <a:r>
                <a:rPr lang="es-ES" altLang="zh-CN" sz="1050" dirty="0">
                  <a:solidFill>
                    <a:srgbClr val="1A1818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Embarazos </a:t>
              </a:r>
              <a:r>
                <a:rPr lang="es-ES" altLang="zh-CN" sz="1050" dirty="0" err="1">
                  <a:solidFill>
                    <a:srgbClr val="1A1818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14K</a:t>
              </a:r>
              <a:endParaRPr lang="es-ES" altLang="zh-CN" sz="1050" dirty="0">
                <a:solidFill>
                  <a:srgbClr val="1A1818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endParaRPr>
            </a:p>
            <a:p>
              <a:pPr algn="ctr" defTabSz="6858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Pct val="50000"/>
                <a:defRPr/>
              </a:pPr>
              <a:r>
                <a:rPr lang="es-ES" altLang="zh-CN" sz="1050" b="1" dirty="0">
                  <a:solidFill>
                    <a:srgbClr val="1A1818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1:50-1:1000</a:t>
              </a:r>
            </a:p>
            <a:p>
              <a:pPr algn="ctr" defTabSz="6858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Pct val="50000"/>
                <a:defRPr/>
              </a:pPr>
              <a:r>
                <a:rPr lang="es-ES" altLang="zh-CN" sz="1050" b="1" dirty="0">
                  <a:solidFill>
                    <a:srgbClr val="FF0000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1700</a:t>
              </a:r>
            </a:p>
          </p:txBody>
        </p:sp>
      </p:grpSp>
      <p:grpSp>
        <p:nvGrpSpPr>
          <p:cNvPr id="8" name="组合 143"/>
          <p:cNvGrpSpPr/>
          <p:nvPr/>
        </p:nvGrpSpPr>
        <p:grpSpPr>
          <a:xfrm>
            <a:off x="6217058" y="2716944"/>
            <a:ext cx="1289191" cy="976476"/>
            <a:chOff x="455755" y="4395118"/>
            <a:chExt cx="2149594" cy="1118694"/>
          </a:xfrm>
        </p:grpSpPr>
        <p:sp>
          <p:nvSpPr>
            <p:cNvPr id="145" name="圆角矩形 144"/>
            <p:cNvSpPr/>
            <p:nvPr/>
          </p:nvSpPr>
          <p:spPr>
            <a:xfrm>
              <a:off x="652405" y="4628188"/>
              <a:ext cx="1837889" cy="884745"/>
            </a:xfrm>
            <a:prstGeom prst="roundRect">
              <a:avLst>
                <a:gd name="adj" fmla="val 11361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  <a:miter lim="800000"/>
              <a:headEnd/>
              <a:tailEnd/>
            </a:ln>
          </p:spPr>
          <p:txBody>
            <a:bodyPr wrap="none" lIns="68554" tIns="34277" rIns="68554" bIns="34277" anchor="ctr"/>
            <a:lstStyle/>
            <a:p>
              <a:pPr defTabSz="68528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altLang="zh-CN" sz="1350" kern="0">
                  <a:solidFill>
                    <a:sysClr val="windowText" lastClr="202020"/>
                  </a:solidFill>
                  <a:latin typeface="Calibri" pitchFamily="34" charset="0"/>
                  <a:ea typeface="微软雅黑" pitchFamily="34" charset="-122"/>
                  <a:cs typeface="Calibri" pitchFamily="34" charset="0"/>
                </a:rPr>
                <a:t>          </a:t>
              </a:r>
              <a:endParaRPr lang="es-ES" altLang="zh-CN" sz="1350" kern="0" dirty="0">
                <a:solidFill>
                  <a:sysClr val="windowText" lastClr="20202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endParaRPr>
            </a:p>
          </p:txBody>
        </p:sp>
        <p:sp>
          <p:nvSpPr>
            <p:cNvPr id="146" name="圆角矩形 45"/>
            <p:cNvSpPr/>
            <p:nvPr/>
          </p:nvSpPr>
          <p:spPr>
            <a:xfrm>
              <a:off x="767270" y="4395118"/>
              <a:ext cx="1582020" cy="35883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34277" rIns="0" bIns="34277" anchor="ctr" anchorCtr="1"/>
            <a:lstStyle/>
            <a:p>
              <a:pPr algn="ctr" defTabSz="685800">
                <a:defRPr/>
              </a:pPr>
              <a:r>
                <a:rPr lang="es-ES" altLang="zh-CN" sz="1050" b="1" kern="0" dirty="0">
                  <a:solidFill>
                    <a:srgbClr val="FFFFFF"/>
                  </a:solidFill>
                  <a:latin typeface="Arial" panose="020B0604020202020204"/>
                  <a:ea typeface="黑体" panose="02010609060101010101" pitchFamily="49" charset="-122"/>
                </a:rPr>
                <a:t>Cataluña</a:t>
              </a:r>
            </a:p>
          </p:txBody>
        </p:sp>
        <p:sp>
          <p:nvSpPr>
            <p:cNvPr id="147" name="Text Box 16"/>
            <p:cNvSpPr txBox="1">
              <a:spLocks noChangeArrowheads="1"/>
            </p:cNvSpPr>
            <p:nvPr/>
          </p:nvSpPr>
          <p:spPr bwMode="auto">
            <a:xfrm>
              <a:off x="455755" y="4786937"/>
              <a:ext cx="2149594" cy="72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6858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Pct val="50000"/>
                <a:defRPr/>
              </a:pPr>
              <a:r>
                <a:rPr lang="es-ES" altLang="zh-CN" sz="1050" dirty="0">
                  <a:solidFill>
                    <a:srgbClr val="1A1818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Embarazos </a:t>
              </a:r>
              <a:r>
                <a:rPr lang="es-ES" altLang="zh-CN" sz="1050" dirty="0" err="1">
                  <a:solidFill>
                    <a:srgbClr val="1A1818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58K</a:t>
              </a:r>
              <a:endParaRPr lang="es-ES" altLang="zh-CN" sz="1050" dirty="0">
                <a:solidFill>
                  <a:srgbClr val="1A1818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endParaRPr>
            </a:p>
            <a:p>
              <a:pPr algn="ctr" defTabSz="6858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Pct val="50000"/>
                <a:defRPr/>
              </a:pPr>
              <a:r>
                <a:rPr lang="es-ES" altLang="zh-CN" sz="1050" b="1" dirty="0">
                  <a:solidFill>
                    <a:srgbClr val="1A1818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1:10-1100</a:t>
              </a:r>
            </a:p>
            <a:p>
              <a:pPr algn="ctr" defTabSz="6858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Pct val="50000"/>
                <a:defRPr/>
              </a:pPr>
              <a:r>
                <a:rPr lang="es-ES" altLang="zh-CN" sz="1050" b="1" dirty="0">
                  <a:solidFill>
                    <a:srgbClr val="FF0000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6500</a:t>
              </a:r>
            </a:p>
          </p:txBody>
        </p:sp>
      </p:grpSp>
      <p:grpSp>
        <p:nvGrpSpPr>
          <p:cNvPr id="9" name="组合 149"/>
          <p:cNvGrpSpPr/>
          <p:nvPr/>
        </p:nvGrpSpPr>
        <p:grpSpPr>
          <a:xfrm>
            <a:off x="5090464" y="4514937"/>
            <a:ext cx="1276098" cy="957154"/>
            <a:chOff x="-13235" y="5206398"/>
            <a:chExt cx="1379130" cy="1401128"/>
          </a:xfrm>
        </p:grpSpPr>
        <p:sp>
          <p:nvSpPr>
            <p:cNvPr id="151" name="圆角矩形 150"/>
            <p:cNvSpPr/>
            <p:nvPr/>
          </p:nvSpPr>
          <p:spPr>
            <a:xfrm>
              <a:off x="-13235" y="5583796"/>
              <a:ext cx="1345015" cy="989844"/>
            </a:xfrm>
            <a:prstGeom prst="roundRect">
              <a:avLst>
                <a:gd name="adj" fmla="val 11361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  <a:miter lim="800000"/>
              <a:headEnd/>
              <a:tailEnd/>
            </a:ln>
          </p:spPr>
          <p:txBody>
            <a:bodyPr wrap="none" lIns="68554" tIns="34277" rIns="68554" bIns="34277" anchor="ctr"/>
            <a:lstStyle/>
            <a:p>
              <a:pPr defTabSz="68528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altLang="zh-CN" sz="1350" kern="0">
                  <a:solidFill>
                    <a:sysClr val="windowText" lastClr="202020"/>
                  </a:solidFill>
                  <a:latin typeface="Calibri" pitchFamily="34" charset="0"/>
                  <a:ea typeface="微软雅黑" pitchFamily="34" charset="-122"/>
                  <a:cs typeface="Calibri" pitchFamily="34" charset="0"/>
                </a:rPr>
                <a:t>          </a:t>
              </a:r>
              <a:endParaRPr lang="es-ES" altLang="zh-CN" sz="1350" kern="0" dirty="0">
                <a:solidFill>
                  <a:sysClr val="windowText" lastClr="20202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endParaRPr>
            </a:p>
          </p:txBody>
        </p:sp>
        <p:sp>
          <p:nvSpPr>
            <p:cNvPr id="152" name="圆角矩形 45"/>
            <p:cNvSpPr/>
            <p:nvPr/>
          </p:nvSpPr>
          <p:spPr>
            <a:xfrm>
              <a:off x="4045" y="5206398"/>
              <a:ext cx="1361850" cy="38762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34277" rIns="0" bIns="34277" anchor="ctr" anchorCtr="1"/>
            <a:lstStyle/>
            <a:p>
              <a:pPr algn="ctr" defTabSz="685800">
                <a:defRPr/>
              </a:pPr>
              <a:r>
                <a:rPr lang="es-ES" altLang="zh-CN" sz="1050" b="1" kern="0">
                  <a:solidFill>
                    <a:srgbClr val="FFFFFF"/>
                  </a:solidFill>
                  <a:latin typeface="Arial" panose="020B0604020202020204"/>
                  <a:ea typeface="黑体" panose="02010609060101010101" pitchFamily="49" charset="-122"/>
                </a:rPr>
                <a:t>Valencia</a:t>
              </a:r>
              <a:endParaRPr lang="es-ES" altLang="zh-CN" sz="1050" b="1" kern="0" dirty="0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3" name="Text Box 16"/>
            <p:cNvSpPr txBox="1">
              <a:spLocks noChangeArrowheads="1"/>
            </p:cNvSpPr>
            <p:nvPr/>
          </p:nvSpPr>
          <p:spPr bwMode="auto">
            <a:xfrm>
              <a:off x="79349" y="5678759"/>
              <a:ext cx="1124971" cy="928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6858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Pct val="50000"/>
                <a:defRPr/>
              </a:pPr>
              <a:r>
                <a:rPr lang="es-ES" altLang="zh-CN" sz="1050" dirty="0">
                  <a:solidFill>
                    <a:srgbClr val="1A1818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Embarazos </a:t>
              </a:r>
              <a:r>
                <a:rPr lang="es-ES" altLang="zh-CN" sz="1050" dirty="0" err="1">
                  <a:solidFill>
                    <a:srgbClr val="1A1818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36K</a:t>
              </a:r>
              <a:endParaRPr lang="es-ES" altLang="zh-CN" sz="1050" dirty="0">
                <a:solidFill>
                  <a:srgbClr val="1A1818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endParaRPr>
            </a:p>
            <a:p>
              <a:pPr algn="ctr" defTabSz="6858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Pct val="50000"/>
                <a:defRPr/>
              </a:pPr>
              <a:r>
                <a:rPr lang="es-ES" altLang="zh-CN" sz="1050" b="1" dirty="0">
                  <a:solidFill>
                    <a:srgbClr val="1A1818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1:50-1:1000</a:t>
              </a:r>
            </a:p>
            <a:p>
              <a:pPr algn="ctr" defTabSz="6858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Pct val="50000"/>
                <a:defRPr/>
              </a:pPr>
              <a:r>
                <a:rPr lang="es-ES" altLang="zh-CN" sz="1050" b="1" dirty="0">
                  <a:solidFill>
                    <a:srgbClr val="FF0000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3200</a:t>
              </a:r>
            </a:p>
          </p:txBody>
        </p:sp>
      </p:grpSp>
      <p:grpSp>
        <p:nvGrpSpPr>
          <p:cNvPr id="10" name="组合 155"/>
          <p:cNvGrpSpPr/>
          <p:nvPr/>
        </p:nvGrpSpPr>
        <p:grpSpPr>
          <a:xfrm>
            <a:off x="727004" y="4582714"/>
            <a:ext cx="1320113" cy="1014966"/>
            <a:chOff x="586208" y="6934310"/>
            <a:chExt cx="1626518" cy="1359414"/>
          </a:xfrm>
        </p:grpSpPr>
        <p:sp>
          <p:nvSpPr>
            <p:cNvPr id="157" name="圆角矩形 156"/>
            <p:cNvSpPr/>
            <p:nvPr/>
          </p:nvSpPr>
          <p:spPr>
            <a:xfrm>
              <a:off x="586208" y="7379016"/>
              <a:ext cx="1531848" cy="838624"/>
            </a:xfrm>
            <a:prstGeom prst="roundRect">
              <a:avLst>
                <a:gd name="adj" fmla="val 11361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  <a:miter lim="800000"/>
              <a:headEnd/>
              <a:tailEnd/>
            </a:ln>
          </p:spPr>
          <p:txBody>
            <a:bodyPr wrap="none" lIns="68554" tIns="34277" rIns="68554" bIns="34277" anchor="ctr"/>
            <a:lstStyle/>
            <a:p>
              <a:pPr defTabSz="68528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altLang="zh-CN" sz="1350" kern="0">
                  <a:solidFill>
                    <a:sysClr val="windowText" lastClr="202020"/>
                  </a:solidFill>
                  <a:latin typeface="Calibri" pitchFamily="34" charset="0"/>
                  <a:ea typeface="微软雅黑" pitchFamily="34" charset="-122"/>
                  <a:cs typeface="Calibri" pitchFamily="34" charset="0"/>
                </a:rPr>
                <a:t>          </a:t>
              </a:r>
              <a:endParaRPr lang="es-ES" altLang="zh-CN" sz="1350" kern="0" dirty="0">
                <a:solidFill>
                  <a:sysClr val="windowText" lastClr="20202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endParaRPr>
            </a:p>
          </p:txBody>
        </p:sp>
        <p:sp>
          <p:nvSpPr>
            <p:cNvPr id="158" name="圆角矩形 45"/>
            <p:cNvSpPr/>
            <p:nvPr/>
          </p:nvSpPr>
          <p:spPr>
            <a:xfrm>
              <a:off x="630706" y="6934310"/>
              <a:ext cx="1582020" cy="42278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34277" rIns="0" bIns="34277" anchor="ctr" anchorCtr="1"/>
            <a:lstStyle/>
            <a:p>
              <a:pPr algn="ctr" defTabSz="685800">
                <a:defRPr/>
              </a:pPr>
              <a:r>
                <a:rPr lang="es-ES" altLang="zh-CN" sz="1050" b="1" kern="0">
                  <a:solidFill>
                    <a:srgbClr val="FFFFFF"/>
                  </a:solidFill>
                  <a:latin typeface="Arial" panose="020B0604020202020204"/>
                  <a:ea typeface="黑体" panose="02010609060101010101" pitchFamily="49" charset="-122"/>
                </a:rPr>
                <a:t>Madrid</a:t>
              </a:r>
              <a:endParaRPr lang="es-ES" altLang="zh-CN" sz="1050" b="1" kern="0" dirty="0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9" name="Text Box 16"/>
            <p:cNvSpPr txBox="1">
              <a:spLocks noChangeArrowheads="1"/>
            </p:cNvSpPr>
            <p:nvPr/>
          </p:nvSpPr>
          <p:spPr bwMode="auto">
            <a:xfrm>
              <a:off x="662116" y="7197201"/>
              <a:ext cx="1375565" cy="1096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6858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Pct val="50000"/>
                <a:defRPr/>
              </a:pPr>
              <a:endParaRPr lang="es-ES" altLang="zh-CN" sz="1050" dirty="0">
                <a:solidFill>
                  <a:srgbClr val="1A1818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endParaRPr>
            </a:p>
            <a:p>
              <a:pPr algn="ctr" defTabSz="6858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Pct val="50000"/>
                <a:defRPr/>
              </a:pPr>
              <a:r>
                <a:rPr lang="es-ES" altLang="zh-CN" sz="1050" dirty="0">
                  <a:solidFill>
                    <a:srgbClr val="1A1818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Embarazos </a:t>
              </a:r>
              <a:r>
                <a:rPr lang="es-ES" altLang="zh-CN" sz="1050" dirty="0" err="1">
                  <a:solidFill>
                    <a:srgbClr val="1A1818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55K</a:t>
              </a:r>
              <a:endParaRPr lang="es-ES" altLang="zh-CN" sz="1050" dirty="0">
                <a:solidFill>
                  <a:srgbClr val="1A1818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endParaRPr>
            </a:p>
            <a:p>
              <a:pPr algn="ctr" defTabSz="6858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Pct val="50000"/>
                <a:defRPr/>
              </a:pPr>
              <a:r>
                <a:rPr lang="es-ES" altLang="zh-CN" sz="1050" b="1" dirty="0">
                  <a:solidFill>
                    <a:srgbClr val="1A1818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1:10-1:270 </a:t>
              </a:r>
            </a:p>
            <a:p>
              <a:pPr algn="ctr" defTabSz="6858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Pct val="50000"/>
                <a:defRPr/>
              </a:pPr>
              <a:r>
                <a:rPr lang="es-ES" altLang="zh-CN" sz="1050" b="1" dirty="0">
                  <a:solidFill>
                    <a:srgbClr val="FF0000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2800</a:t>
              </a:r>
            </a:p>
          </p:txBody>
        </p:sp>
      </p:grpSp>
      <p:grpSp>
        <p:nvGrpSpPr>
          <p:cNvPr id="11" name="组合 54"/>
          <p:cNvGrpSpPr/>
          <p:nvPr/>
        </p:nvGrpSpPr>
        <p:grpSpPr>
          <a:xfrm>
            <a:off x="3071340" y="5476000"/>
            <a:ext cx="781447" cy="252343"/>
            <a:chOff x="2212778" y="5527768"/>
            <a:chExt cx="1041929" cy="336457"/>
          </a:xfrm>
        </p:grpSpPr>
        <p:sp>
          <p:nvSpPr>
            <p:cNvPr id="56" name="Freeform 234"/>
            <p:cNvSpPr>
              <a:spLocks/>
            </p:cNvSpPr>
            <p:nvPr/>
          </p:nvSpPr>
          <p:spPr bwMode="auto">
            <a:xfrm>
              <a:off x="3233000" y="5834378"/>
              <a:ext cx="21707" cy="2984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4" y="22"/>
                </a:cxn>
                <a:cxn ang="0">
                  <a:pos x="6" y="22"/>
                </a:cxn>
                <a:cxn ang="0">
                  <a:pos x="8" y="22"/>
                </a:cxn>
                <a:cxn ang="0">
                  <a:pos x="10" y="22"/>
                </a:cxn>
                <a:cxn ang="0">
                  <a:pos x="14" y="22"/>
                </a:cxn>
                <a:cxn ang="0">
                  <a:pos x="16" y="20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18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4" y="14"/>
                </a:cxn>
                <a:cxn ang="0">
                  <a:pos x="14" y="12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4"/>
                </a:cxn>
              </a:cxnLst>
              <a:rect l="0" t="0" r="r" b="b"/>
              <a:pathLst>
                <a:path w="16" h="22">
                  <a:moveTo>
                    <a:pt x="2" y="4"/>
                  </a:move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4B798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altLang="zh-CN" sz="1350" kern="0" dirty="0">
                <a:solidFill>
                  <a:sysClr val="windowText" lastClr="202020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7" name="Freeform 232"/>
            <p:cNvSpPr>
              <a:spLocks/>
            </p:cNvSpPr>
            <p:nvPr/>
          </p:nvSpPr>
          <p:spPr bwMode="auto">
            <a:xfrm>
              <a:off x="2212778" y="5527768"/>
              <a:ext cx="46128" cy="24420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6" y="12"/>
                </a:cxn>
                <a:cxn ang="0">
                  <a:pos x="28" y="12"/>
                </a:cxn>
                <a:cxn ang="0">
                  <a:pos x="30" y="12"/>
                </a:cxn>
                <a:cxn ang="0">
                  <a:pos x="32" y="10"/>
                </a:cxn>
                <a:cxn ang="0">
                  <a:pos x="32" y="10"/>
                </a:cxn>
                <a:cxn ang="0">
                  <a:pos x="34" y="8"/>
                </a:cxn>
                <a:cxn ang="0">
                  <a:pos x="32" y="8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28" y="6"/>
                </a:cxn>
                <a:cxn ang="0">
                  <a:pos x="26" y="8"/>
                </a:cxn>
                <a:cxn ang="0">
                  <a:pos x="24" y="10"/>
                </a:cxn>
                <a:cxn ang="0">
                  <a:pos x="20" y="10"/>
                </a:cxn>
                <a:cxn ang="0">
                  <a:pos x="18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6" y="14"/>
                </a:cxn>
              </a:cxnLst>
              <a:rect l="0" t="0" r="r" b="b"/>
              <a:pathLst>
                <a:path w="34" h="18">
                  <a:moveTo>
                    <a:pt x="6" y="14"/>
                  </a:moveTo>
                  <a:lnTo>
                    <a:pt x="12" y="18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C4B798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altLang="zh-CN" sz="1350" kern="0" dirty="0">
                <a:solidFill>
                  <a:sysClr val="windowText" lastClr="202020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sp>
        <p:nvSpPr>
          <p:cNvPr id="61" name="圆角矩形 45">
            <a:extLst>
              <a:ext uri="{FF2B5EF4-FFF2-40B4-BE49-F238E27FC236}">
                <a16:creationId xmlns:a16="http://schemas.microsoft.com/office/drawing/2014/main" id="{02BE3517-A679-4B23-B141-FD543EE0D13D}"/>
              </a:ext>
            </a:extLst>
          </p:cNvPr>
          <p:cNvSpPr/>
          <p:nvPr/>
        </p:nvSpPr>
        <p:spPr>
          <a:xfrm>
            <a:off x="4656505" y="1373531"/>
            <a:ext cx="1186515" cy="31708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34277" rIns="0" bIns="34277" anchor="ctr" anchorCtr="1"/>
          <a:lstStyle/>
          <a:p>
            <a:pPr algn="ctr" defTabSz="685800">
              <a:defRPr/>
            </a:pPr>
            <a:r>
              <a:rPr lang="es-ES" altLang="zh-CN" sz="1050" b="1" kern="0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rPr>
              <a:t>La Rioja</a:t>
            </a:r>
            <a:endParaRPr lang="es-ES" altLang="zh-CN" sz="1050" b="1" kern="0" dirty="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62" name="Text Box 16">
            <a:extLst>
              <a:ext uri="{FF2B5EF4-FFF2-40B4-BE49-F238E27FC236}">
                <a16:creationId xmlns:a16="http://schemas.microsoft.com/office/drawing/2014/main" id="{506A3FA8-7F5F-4DEA-B3AC-3E8ADB47C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638" y="1767400"/>
            <a:ext cx="1058900" cy="634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50000"/>
              <a:defRPr/>
            </a:pPr>
            <a:r>
              <a:rPr lang="es-ES" altLang="zh-CN" sz="1050" dirty="0">
                <a:solidFill>
                  <a:srgbClr val="1A1818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rPr>
              <a:t>Embarazos </a:t>
            </a:r>
            <a:r>
              <a:rPr lang="es-ES" altLang="zh-CN" sz="1050" dirty="0" err="1">
                <a:solidFill>
                  <a:srgbClr val="1A1818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rPr>
              <a:t>2,4K</a:t>
            </a:r>
            <a:endParaRPr lang="es-ES" altLang="zh-CN" sz="1050" dirty="0">
              <a:solidFill>
                <a:srgbClr val="1A1818"/>
              </a:solidFill>
              <a:latin typeface="Calibri" pitchFamily="34" charset="0"/>
              <a:ea typeface="黑体" panose="02010609060101010101" pitchFamily="49" charset="-122"/>
              <a:cs typeface="Calibri" pitchFamily="34" charset="0"/>
            </a:endParaRPr>
          </a:p>
          <a:p>
            <a:pPr algn="ctr" defTabSz="6858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50000"/>
              <a:defRPr/>
            </a:pPr>
            <a:r>
              <a:rPr lang="es-ES" altLang="zh-CN" sz="1050" b="1" dirty="0">
                <a:solidFill>
                  <a:srgbClr val="1A1818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rPr>
              <a:t>1:10-1:2000</a:t>
            </a:r>
          </a:p>
          <a:p>
            <a:pPr algn="ctr" defTabSz="6858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50000"/>
              <a:defRPr/>
            </a:pPr>
            <a:r>
              <a:rPr lang="es-ES" altLang="zh-CN" sz="1050" b="1" dirty="0">
                <a:solidFill>
                  <a:srgbClr val="FF0000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rPr>
              <a:t>700</a:t>
            </a:r>
          </a:p>
        </p:txBody>
      </p:sp>
      <p:sp>
        <p:nvSpPr>
          <p:cNvPr id="76" name="圆角矩形 45">
            <a:extLst>
              <a:ext uri="{FF2B5EF4-FFF2-40B4-BE49-F238E27FC236}">
                <a16:creationId xmlns:a16="http://schemas.microsoft.com/office/drawing/2014/main" id="{99E028C5-A537-47A8-B4D9-A2AB629C49C5}"/>
              </a:ext>
            </a:extLst>
          </p:cNvPr>
          <p:cNvSpPr/>
          <p:nvPr/>
        </p:nvSpPr>
        <p:spPr>
          <a:xfrm>
            <a:off x="577431" y="1068020"/>
            <a:ext cx="901298" cy="29765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34277" rIns="0" bIns="34277" anchor="ctr" anchorCtr="1"/>
          <a:lstStyle/>
          <a:p>
            <a:pPr algn="ctr" defTabSz="685800">
              <a:defRPr/>
            </a:pPr>
            <a:r>
              <a:rPr lang="es-ES" altLang="zh-CN" sz="1050" b="1" kern="0">
                <a:solidFill>
                  <a:srgbClr val="1A1818"/>
                </a:solidFill>
                <a:latin typeface="Arial" panose="020B0604020202020204"/>
                <a:ea typeface="黑体" panose="02010609060101010101" pitchFamily="49" charset="-122"/>
              </a:rPr>
              <a:t>Asturias</a:t>
            </a:r>
            <a:endParaRPr lang="es-ES" altLang="zh-CN" sz="1050" b="1" kern="0" dirty="0">
              <a:solidFill>
                <a:srgbClr val="1A1818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79" name="圆角矩形 45">
            <a:extLst>
              <a:ext uri="{FF2B5EF4-FFF2-40B4-BE49-F238E27FC236}">
                <a16:creationId xmlns:a16="http://schemas.microsoft.com/office/drawing/2014/main" id="{2FDD1BC6-CA8D-4A68-AC64-155EAE9663AF}"/>
              </a:ext>
            </a:extLst>
          </p:cNvPr>
          <p:cNvSpPr/>
          <p:nvPr/>
        </p:nvSpPr>
        <p:spPr>
          <a:xfrm>
            <a:off x="6192679" y="1618986"/>
            <a:ext cx="1186515" cy="31708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34277" rIns="0" bIns="34277" anchor="ctr" anchorCtr="1"/>
          <a:lstStyle/>
          <a:p>
            <a:pPr algn="ctr" defTabSz="685800">
              <a:defRPr/>
            </a:pPr>
            <a:r>
              <a:rPr lang="es-ES" altLang="zh-CN" sz="1050" b="1" kern="0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rPr>
              <a:t>Aragon</a:t>
            </a:r>
            <a:endParaRPr lang="es-ES" altLang="zh-CN" sz="1050" b="1" kern="0" dirty="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80" name="Text Box 16">
            <a:extLst>
              <a:ext uri="{FF2B5EF4-FFF2-40B4-BE49-F238E27FC236}">
                <a16:creationId xmlns:a16="http://schemas.microsoft.com/office/drawing/2014/main" id="{17168828-46F3-4A0F-A457-20CDA198C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016" y="1978951"/>
            <a:ext cx="1125581" cy="634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50000"/>
              <a:defRPr/>
            </a:pPr>
            <a:r>
              <a:rPr lang="es-ES" altLang="zh-CN" sz="1050" dirty="0">
                <a:solidFill>
                  <a:srgbClr val="1A1818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rPr>
              <a:t>Embarazos </a:t>
            </a:r>
            <a:r>
              <a:rPr lang="es-ES" altLang="zh-CN" sz="1050" dirty="0" err="1">
                <a:solidFill>
                  <a:srgbClr val="1A1818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rPr>
              <a:t>9K</a:t>
            </a:r>
            <a:endParaRPr lang="es-ES" altLang="zh-CN" sz="1050" dirty="0">
              <a:solidFill>
                <a:srgbClr val="1A1818"/>
              </a:solidFill>
              <a:latin typeface="Calibri" pitchFamily="34" charset="0"/>
              <a:ea typeface="黑体" panose="02010609060101010101" pitchFamily="49" charset="-122"/>
              <a:cs typeface="Calibri" pitchFamily="34" charset="0"/>
            </a:endParaRPr>
          </a:p>
          <a:p>
            <a:pPr algn="ctr" defTabSz="6858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50000"/>
              <a:defRPr/>
            </a:pPr>
            <a:r>
              <a:rPr lang="es-ES" altLang="zh-CN" sz="1050" b="1" dirty="0">
                <a:solidFill>
                  <a:srgbClr val="1A1818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rPr>
              <a:t>1:50-1:000</a:t>
            </a:r>
          </a:p>
          <a:p>
            <a:pPr algn="ctr" defTabSz="6858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50000"/>
              <a:defRPr/>
            </a:pPr>
            <a:r>
              <a:rPr lang="es-ES" altLang="zh-CN" sz="1050" b="1" dirty="0">
                <a:solidFill>
                  <a:srgbClr val="FF0000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rPr>
              <a:t>1200</a:t>
            </a:r>
          </a:p>
        </p:txBody>
      </p:sp>
      <p:sp>
        <p:nvSpPr>
          <p:cNvPr id="81" name="圆角矩形 45">
            <a:extLst>
              <a:ext uri="{FF2B5EF4-FFF2-40B4-BE49-F238E27FC236}">
                <a16:creationId xmlns:a16="http://schemas.microsoft.com/office/drawing/2014/main" id="{F41D4E5A-0E5B-4993-A1B7-0F339EADC46D}"/>
              </a:ext>
            </a:extLst>
          </p:cNvPr>
          <p:cNvSpPr/>
          <p:nvPr/>
        </p:nvSpPr>
        <p:spPr>
          <a:xfrm>
            <a:off x="1970159" y="1248256"/>
            <a:ext cx="901298" cy="297656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34277" rIns="0" bIns="34277" anchor="ctr" anchorCtr="1"/>
          <a:lstStyle/>
          <a:p>
            <a:pPr algn="ctr" defTabSz="685800">
              <a:defRPr/>
            </a:pPr>
            <a:r>
              <a:rPr lang="es-ES" altLang="zh-CN" sz="1050" b="1" kern="0">
                <a:solidFill>
                  <a:srgbClr val="1A1818"/>
                </a:solidFill>
                <a:latin typeface="Arial" panose="020B0604020202020204"/>
                <a:ea typeface="黑体" panose="02010609060101010101" pitchFamily="49" charset="-122"/>
              </a:rPr>
              <a:t>Cantabria</a:t>
            </a:r>
            <a:endParaRPr lang="es-ES" altLang="zh-CN" sz="1050" b="1" kern="0" dirty="0">
              <a:solidFill>
                <a:srgbClr val="1A1818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84" name="Text Box 16">
            <a:extLst>
              <a:ext uri="{FF2B5EF4-FFF2-40B4-BE49-F238E27FC236}">
                <a16:creationId xmlns:a16="http://schemas.microsoft.com/office/drawing/2014/main" id="{706E90E5-BFE6-44C9-9981-3350779BF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00" y="1377182"/>
            <a:ext cx="1069284" cy="450251"/>
          </a:xfrm>
          <a:prstGeom prst="rect">
            <a:avLst/>
          </a:prstGeom>
          <a:noFill/>
          <a:ln w="12700">
            <a:solidFill>
              <a:schemeClr val="tx1">
                <a:lumMod val="25000"/>
                <a:lumOff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50000"/>
              <a:defRPr/>
            </a:pPr>
            <a:r>
              <a:rPr lang="es-ES" altLang="zh-CN" sz="1050">
                <a:solidFill>
                  <a:srgbClr val="1A1818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rPr>
              <a:t>Embarazos 4,8K</a:t>
            </a:r>
          </a:p>
          <a:p>
            <a:pPr algn="ctr" defTabSz="6858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50000"/>
              <a:defRPr/>
            </a:pPr>
            <a:r>
              <a:rPr lang="es-ES" altLang="zh-CN" sz="1050" b="1">
                <a:solidFill>
                  <a:srgbClr val="1A1818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rPr>
              <a:t>1:50-1:250 </a:t>
            </a:r>
            <a:endParaRPr lang="es-ES" altLang="zh-CN" sz="1050" b="1" dirty="0">
              <a:solidFill>
                <a:srgbClr val="1A1818"/>
              </a:solidFill>
              <a:latin typeface="Calibri" pitchFamily="34" charset="0"/>
              <a:ea typeface="黑体" panose="02010609060101010101" pitchFamily="49" charset="-122"/>
              <a:cs typeface="Calibri" pitchFamily="34" charset="0"/>
            </a:endParaRPr>
          </a:p>
        </p:txBody>
      </p:sp>
      <p:sp>
        <p:nvSpPr>
          <p:cNvPr id="89" name="圆角矩形 156">
            <a:extLst>
              <a:ext uri="{FF2B5EF4-FFF2-40B4-BE49-F238E27FC236}">
                <a16:creationId xmlns:a16="http://schemas.microsoft.com/office/drawing/2014/main" id="{6767D1BB-9A4D-4666-8E1F-B35DDB8698CF}"/>
              </a:ext>
            </a:extLst>
          </p:cNvPr>
          <p:cNvSpPr/>
          <p:nvPr/>
        </p:nvSpPr>
        <p:spPr>
          <a:xfrm>
            <a:off x="785472" y="2410658"/>
            <a:ext cx="1086290" cy="702823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68554" tIns="34277" rIns="68554" bIns="34277" anchor="ctr"/>
          <a:lstStyle/>
          <a:p>
            <a:pPr defTabSz="685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zh-CN" sz="1350" kern="0">
                <a:solidFill>
                  <a:sysClr val="windowText" lastClr="20202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es-ES" altLang="zh-CN" sz="1350" kern="0" dirty="0">
              <a:solidFill>
                <a:sysClr val="windowText" lastClr="20202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90" name="圆角矩形 45">
            <a:extLst>
              <a:ext uri="{FF2B5EF4-FFF2-40B4-BE49-F238E27FC236}">
                <a16:creationId xmlns:a16="http://schemas.microsoft.com/office/drawing/2014/main" id="{23397E6C-4B31-48B2-BC46-9E71F16CABC5}"/>
              </a:ext>
            </a:extLst>
          </p:cNvPr>
          <p:cNvSpPr/>
          <p:nvPr/>
        </p:nvSpPr>
        <p:spPr>
          <a:xfrm>
            <a:off x="735359" y="2122749"/>
            <a:ext cx="1186515" cy="31708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34277" rIns="0" bIns="34277" anchor="ctr" anchorCtr="1"/>
          <a:lstStyle/>
          <a:p>
            <a:pPr algn="ctr" defTabSz="685800">
              <a:defRPr/>
            </a:pPr>
            <a:r>
              <a:rPr lang="es-ES" altLang="zh-CN" sz="1050" b="1" kern="0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rPr>
              <a:t>Galicia</a:t>
            </a:r>
            <a:endParaRPr lang="es-ES" altLang="zh-CN" sz="1050" b="1" kern="0" dirty="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91" name="Text Box 16">
            <a:extLst>
              <a:ext uri="{FF2B5EF4-FFF2-40B4-BE49-F238E27FC236}">
                <a16:creationId xmlns:a16="http://schemas.microsoft.com/office/drawing/2014/main" id="{2AC3C6D6-0167-415D-8797-37AE8A86C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56" y="2476863"/>
            <a:ext cx="1025522" cy="634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50000"/>
              <a:defRPr/>
            </a:pPr>
            <a:r>
              <a:rPr lang="es-ES" altLang="zh-CN" sz="1050" dirty="0">
                <a:solidFill>
                  <a:srgbClr val="1A1818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rPr>
              <a:t>Embarazos </a:t>
            </a:r>
            <a:r>
              <a:rPr lang="es-ES" altLang="zh-CN" sz="1050" dirty="0" err="1">
                <a:solidFill>
                  <a:srgbClr val="1A1818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rPr>
              <a:t>15K</a:t>
            </a:r>
            <a:endParaRPr lang="es-ES" altLang="zh-CN" sz="1050" dirty="0">
              <a:solidFill>
                <a:srgbClr val="1A1818"/>
              </a:solidFill>
              <a:latin typeface="Calibri" pitchFamily="34" charset="0"/>
              <a:ea typeface="黑体" panose="02010609060101010101" pitchFamily="49" charset="-122"/>
              <a:cs typeface="Calibri" pitchFamily="34" charset="0"/>
            </a:endParaRPr>
          </a:p>
          <a:p>
            <a:pPr algn="ctr" defTabSz="6858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50000"/>
              <a:defRPr/>
            </a:pPr>
            <a:r>
              <a:rPr lang="es-ES" altLang="zh-CN" sz="1050" b="1" dirty="0">
                <a:solidFill>
                  <a:srgbClr val="1A1818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rPr>
              <a:t>1:10-1:1000</a:t>
            </a:r>
          </a:p>
          <a:p>
            <a:pPr algn="ctr" defTabSz="6858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50000"/>
              <a:defRPr/>
            </a:pPr>
            <a:r>
              <a:rPr lang="es-ES" altLang="zh-CN" sz="1050" b="1" dirty="0">
                <a:solidFill>
                  <a:srgbClr val="FF0000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rPr>
              <a:t>2000</a:t>
            </a:r>
          </a:p>
        </p:txBody>
      </p:sp>
      <p:sp>
        <p:nvSpPr>
          <p:cNvPr id="54" name="Text Box 16">
            <a:extLst>
              <a:ext uri="{FF2B5EF4-FFF2-40B4-BE49-F238E27FC236}">
                <a16:creationId xmlns:a16="http://schemas.microsoft.com/office/drawing/2014/main" id="{C3484C8E-9B8F-4845-8A9B-54CD0D774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054" y="1577580"/>
            <a:ext cx="1124766" cy="450251"/>
          </a:xfrm>
          <a:prstGeom prst="rect">
            <a:avLst/>
          </a:prstGeom>
          <a:noFill/>
          <a:ln w="12700">
            <a:solidFill>
              <a:schemeClr val="tx1">
                <a:lumMod val="25000"/>
                <a:lumOff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50000"/>
              <a:defRPr/>
            </a:pPr>
            <a:r>
              <a:rPr lang="es-ES" altLang="zh-CN" sz="1050">
                <a:solidFill>
                  <a:srgbClr val="1A1818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rPr>
              <a:t>Embarazos 3,4K</a:t>
            </a:r>
          </a:p>
          <a:p>
            <a:pPr algn="ctr" defTabSz="6858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50000"/>
              <a:defRPr/>
            </a:pPr>
            <a:r>
              <a:rPr lang="es-ES" altLang="zh-CN" sz="1050" b="1">
                <a:solidFill>
                  <a:srgbClr val="1A1818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rPr>
              <a:t>1:50-1:250</a:t>
            </a:r>
            <a:r>
              <a:rPr lang="es-ES" altLang="zh-CN" sz="1050">
                <a:solidFill>
                  <a:srgbClr val="1A1818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rPr>
              <a:t> </a:t>
            </a:r>
            <a:endParaRPr lang="es-ES" altLang="zh-CN" sz="1050" dirty="0">
              <a:solidFill>
                <a:srgbClr val="1A1818"/>
              </a:solidFill>
              <a:latin typeface="Calibri" pitchFamily="34" charset="0"/>
              <a:ea typeface="黑体" panose="02010609060101010101" pitchFamily="49" charset="-122"/>
              <a:cs typeface="Calibri" pitchFamily="34" charset="0"/>
            </a:endParaRPr>
          </a:p>
        </p:txBody>
      </p:sp>
      <p:sp>
        <p:nvSpPr>
          <p:cNvPr id="58" name="圆角矩形 45">
            <a:extLst>
              <a:ext uri="{FF2B5EF4-FFF2-40B4-BE49-F238E27FC236}">
                <a16:creationId xmlns:a16="http://schemas.microsoft.com/office/drawing/2014/main" id="{FC8A7E31-BAD4-40CC-B35D-1304681D4E62}"/>
              </a:ext>
            </a:extLst>
          </p:cNvPr>
          <p:cNvSpPr/>
          <p:nvPr/>
        </p:nvSpPr>
        <p:spPr>
          <a:xfrm>
            <a:off x="3250178" y="1471450"/>
            <a:ext cx="901298" cy="297656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34277" rIns="0" bIns="34277" anchor="ctr" anchorCtr="1"/>
          <a:lstStyle/>
          <a:p>
            <a:pPr algn="ctr" defTabSz="685800">
              <a:defRPr/>
            </a:pPr>
            <a:r>
              <a:rPr lang="es-ES" altLang="zh-CN" sz="1050" b="1" kern="0">
                <a:solidFill>
                  <a:srgbClr val="1A1818"/>
                </a:solidFill>
                <a:latin typeface="Arial" panose="020B0604020202020204"/>
                <a:ea typeface="黑体" panose="02010609060101010101" pitchFamily="49" charset="-122"/>
              </a:rPr>
              <a:t>Navarra</a:t>
            </a:r>
            <a:endParaRPr lang="es-ES" altLang="zh-CN" sz="1050" b="1" kern="0" dirty="0">
              <a:solidFill>
                <a:srgbClr val="1A1818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59" name="Text Box 16">
            <a:extLst>
              <a:ext uri="{FF2B5EF4-FFF2-40B4-BE49-F238E27FC236}">
                <a16:creationId xmlns:a16="http://schemas.microsoft.com/office/drawing/2014/main" id="{3EFA8465-E48B-43D0-AC7B-EC1CA5EB2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275" y="1810114"/>
            <a:ext cx="1124766" cy="450251"/>
          </a:xfrm>
          <a:prstGeom prst="rect">
            <a:avLst/>
          </a:prstGeom>
          <a:noFill/>
          <a:ln w="12700">
            <a:solidFill>
              <a:schemeClr val="tx1">
                <a:lumMod val="25000"/>
                <a:lumOff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50000"/>
              <a:defRPr/>
            </a:pPr>
            <a:r>
              <a:rPr lang="es-ES" altLang="zh-CN" sz="1050">
                <a:solidFill>
                  <a:srgbClr val="1A1818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rPr>
              <a:t>Embarazos 5K</a:t>
            </a:r>
          </a:p>
          <a:p>
            <a:pPr algn="ctr" defTabSz="6858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50000"/>
              <a:defRPr/>
            </a:pPr>
            <a:r>
              <a:rPr lang="es-ES" altLang="zh-CN" sz="1050" b="1">
                <a:solidFill>
                  <a:srgbClr val="1A1818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rPr>
              <a:t>1:10-1:270 </a:t>
            </a:r>
            <a:endParaRPr lang="es-ES" altLang="zh-CN" sz="1050" b="1" dirty="0">
              <a:solidFill>
                <a:srgbClr val="1A1818"/>
              </a:solidFill>
              <a:latin typeface="Calibri" pitchFamily="34" charset="0"/>
              <a:ea typeface="黑体" panose="02010609060101010101" pitchFamily="49" charset="-122"/>
              <a:cs typeface="Calibri" pitchFamily="34" charset="0"/>
            </a:endParaRPr>
          </a:p>
        </p:txBody>
      </p:sp>
      <p:grpSp>
        <p:nvGrpSpPr>
          <p:cNvPr id="12" name="组合 149">
            <a:extLst>
              <a:ext uri="{FF2B5EF4-FFF2-40B4-BE49-F238E27FC236}">
                <a16:creationId xmlns:a16="http://schemas.microsoft.com/office/drawing/2014/main" id="{9CA5ADD8-3C98-498E-8C0D-DC798581D7FA}"/>
              </a:ext>
            </a:extLst>
          </p:cNvPr>
          <p:cNvGrpSpPr/>
          <p:nvPr/>
        </p:nvGrpSpPr>
        <p:grpSpPr>
          <a:xfrm>
            <a:off x="7445925" y="4091945"/>
            <a:ext cx="1349231" cy="1235372"/>
            <a:chOff x="-13235" y="5206398"/>
            <a:chExt cx="1379130" cy="901485"/>
          </a:xfrm>
        </p:grpSpPr>
        <p:sp>
          <p:nvSpPr>
            <p:cNvPr id="63" name="圆角矩形 150">
              <a:extLst>
                <a:ext uri="{FF2B5EF4-FFF2-40B4-BE49-F238E27FC236}">
                  <a16:creationId xmlns:a16="http://schemas.microsoft.com/office/drawing/2014/main" id="{CAA84879-5334-4741-BD52-0AD9F36D6C3C}"/>
                </a:ext>
              </a:extLst>
            </p:cNvPr>
            <p:cNvSpPr/>
            <p:nvPr/>
          </p:nvSpPr>
          <p:spPr>
            <a:xfrm>
              <a:off x="-13235" y="5583794"/>
              <a:ext cx="1345015" cy="524088"/>
            </a:xfrm>
            <a:prstGeom prst="roundRect">
              <a:avLst>
                <a:gd name="adj" fmla="val 11361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  <a:miter lim="800000"/>
              <a:headEnd/>
              <a:tailEnd/>
            </a:ln>
          </p:spPr>
          <p:txBody>
            <a:bodyPr wrap="none" lIns="68554" tIns="34277" rIns="68554" bIns="34277" anchor="ctr"/>
            <a:lstStyle/>
            <a:p>
              <a:pPr defTabSz="68528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altLang="zh-CN" sz="1350" kern="0">
                  <a:solidFill>
                    <a:sysClr val="windowText" lastClr="202020"/>
                  </a:solidFill>
                  <a:latin typeface="Calibri" pitchFamily="34" charset="0"/>
                  <a:ea typeface="微软雅黑" pitchFamily="34" charset="-122"/>
                  <a:cs typeface="Calibri" pitchFamily="34" charset="0"/>
                </a:rPr>
                <a:t>          </a:t>
              </a:r>
              <a:endParaRPr lang="es-ES" altLang="zh-CN" sz="1350" kern="0" dirty="0">
                <a:solidFill>
                  <a:sysClr val="windowText" lastClr="20202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endParaRPr>
            </a:p>
          </p:txBody>
        </p:sp>
        <p:sp>
          <p:nvSpPr>
            <p:cNvPr id="65" name="圆角矩形 45">
              <a:extLst>
                <a:ext uri="{FF2B5EF4-FFF2-40B4-BE49-F238E27FC236}">
                  <a16:creationId xmlns:a16="http://schemas.microsoft.com/office/drawing/2014/main" id="{75F38E62-531A-4695-9BB4-5228E6007D71}"/>
                </a:ext>
              </a:extLst>
            </p:cNvPr>
            <p:cNvSpPr/>
            <p:nvPr/>
          </p:nvSpPr>
          <p:spPr>
            <a:xfrm>
              <a:off x="4045" y="5206398"/>
              <a:ext cx="1361850" cy="38762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34277" rIns="0" bIns="34277" anchor="ctr" anchorCtr="1"/>
            <a:lstStyle/>
            <a:p>
              <a:pPr algn="ctr" defTabSz="685800">
                <a:defRPr/>
              </a:pPr>
              <a:r>
                <a:rPr lang="es-ES" altLang="zh-CN" sz="1050" b="1" kern="0" dirty="0">
                  <a:solidFill>
                    <a:srgbClr val="FFFFFF"/>
                  </a:solidFill>
                  <a:latin typeface="Arial" panose="020B0604020202020204"/>
                  <a:ea typeface="黑体" panose="02010609060101010101" pitchFamily="49" charset="-122"/>
                </a:rPr>
                <a:t>País Vasco / Castilla Mancha / Baleares</a:t>
              </a:r>
            </a:p>
          </p:txBody>
        </p:sp>
        <p:sp>
          <p:nvSpPr>
            <p:cNvPr id="66" name="Text Box 16">
              <a:extLst>
                <a:ext uri="{FF2B5EF4-FFF2-40B4-BE49-F238E27FC236}">
                  <a16:creationId xmlns:a16="http://schemas.microsoft.com/office/drawing/2014/main" id="{C4AC4134-97B4-4E23-9413-BD275702B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211" y="5644894"/>
              <a:ext cx="1124971" cy="462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6858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Pct val="50000"/>
                <a:defRPr/>
              </a:pPr>
              <a:r>
                <a:rPr lang="es-ES" altLang="zh-CN" sz="1050" dirty="0">
                  <a:solidFill>
                    <a:srgbClr val="1A1818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Embarazos 40K</a:t>
              </a:r>
            </a:p>
            <a:p>
              <a:pPr algn="ctr" defTabSz="6858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Pct val="50000"/>
                <a:defRPr/>
              </a:pPr>
              <a:r>
                <a:rPr lang="es-ES" altLang="zh-CN" sz="1050" b="1" dirty="0">
                  <a:solidFill>
                    <a:srgbClr val="1A1818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1:10/50-1:1000</a:t>
              </a:r>
            </a:p>
            <a:p>
              <a:pPr algn="ctr" defTabSz="6858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Pct val="50000"/>
                <a:defRPr/>
              </a:pPr>
              <a:r>
                <a:rPr lang="es-ES" altLang="zh-CN" sz="1050" b="1" dirty="0">
                  <a:solidFill>
                    <a:srgbClr val="FF0000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4600</a:t>
              </a:r>
            </a:p>
          </p:txBody>
        </p:sp>
      </p:grpSp>
      <p:sp>
        <p:nvSpPr>
          <p:cNvPr id="2" name="圆角矩形 45">
            <a:extLst>
              <a:ext uri="{FF2B5EF4-FFF2-40B4-BE49-F238E27FC236}">
                <a16:creationId xmlns:a16="http://schemas.microsoft.com/office/drawing/2014/main" id="{C1C77185-DA30-2899-FC0D-F56D84991855}"/>
              </a:ext>
            </a:extLst>
          </p:cNvPr>
          <p:cNvSpPr/>
          <p:nvPr/>
        </p:nvSpPr>
        <p:spPr>
          <a:xfrm>
            <a:off x="7555837" y="5588863"/>
            <a:ext cx="1134807" cy="286209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34277" rIns="0" bIns="34277" anchor="ctr" anchorCtr="1"/>
          <a:lstStyle/>
          <a:p>
            <a:pPr algn="ctr" defTabSz="685800">
              <a:defRPr/>
            </a:pPr>
            <a:r>
              <a:rPr lang="es-ES" altLang="zh-CN" sz="1050" b="1" kern="0" dirty="0">
                <a:solidFill>
                  <a:srgbClr val="1A1818"/>
                </a:solidFill>
                <a:latin typeface="Arial" panose="020B0604020202020204"/>
                <a:ea typeface="黑体" panose="02010609060101010101" pitchFamily="49" charset="-122"/>
              </a:rPr>
              <a:t>Extremadura</a:t>
            </a: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683FB540-5CF9-85DE-F3DA-2D0AD3651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457" y="5951552"/>
            <a:ext cx="1315856" cy="634469"/>
          </a:xfrm>
          <a:prstGeom prst="rect">
            <a:avLst/>
          </a:prstGeom>
          <a:noFill/>
          <a:ln w="12700">
            <a:solidFill>
              <a:schemeClr val="tx1">
                <a:lumMod val="25000"/>
                <a:lumOff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50000"/>
              <a:defRPr/>
            </a:pPr>
            <a:r>
              <a:rPr lang="es-ES" altLang="zh-CN" sz="1050" dirty="0">
                <a:solidFill>
                  <a:srgbClr val="1A1818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rPr>
              <a:t>Embarazos 7,0K</a:t>
            </a:r>
          </a:p>
          <a:p>
            <a:pPr algn="ctr" defTabSz="6858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50000"/>
              <a:defRPr/>
            </a:pPr>
            <a:r>
              <a:rPr lang="es-ES" altLang="zh-CN" sz="1050" b="1" dirty="0">
                <a:solidFill>
                  <a:srgbClr val="1A1818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rPr>
              <a:t>1:50-1:1000</a:t>
            </a:r>
          </a:p>
          <a:p>
            <a:pPr algn="ctr" defTabSz="6858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50000"/>
              <a:defRPr/>
            </a:pPr>
            <a:r>
              <a:rPr lang="es-ES" altLang="zh-CN" sz="1050" b="1" dirty="0">
                <a:solidFill>
                  <a:srgbClr val="FF0000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rPr>
              <a:t>800 </a:t>
            </a:r>
          </a:p>
        </p:txBody>
      </p:sp>
      <p:grpSp>
        <p:nvGrpSpPr>
          <p:cNvPr id="13" name="组合 149">
            <a:extLst>
              <a:ext uri="{FF2B5EF4-FFF2-40B4-BE49-F238E27FC236}">
                <a16:creationId xmlns:a16="http://schemas.microsoft.com/office/drawing/2014/main" id="{90A23528-C1D3-AB87-F4CC-C02BF30962EF}"/>
              </a:ext>
            </a:extLst>
          </p:cNvPr>
          <p:cNvGrpSpPr/>
          <p:nvPr/>
        </p:nvGrpSpPr>
        <p:grpSpPr>
          <a:xfrm>
            <a:off x="3864518" y="5696815"/>
            <a:ext cx="3190035" cy="1036335"/>
            <a:chOff x="-13235" y="5359315"/>
            <a:chExt cx="1379130" cy="756242"/>
          </a:xfrm>
        </p:grpSpPr>
        <p:sp>
          <p:nvSpPr>
            <p:cNvPr id="5" name="圆角矩形 150">
              <a:extLst>
                <a:ext uri="{FF2B5EF4-FFF2-40B4-BE49-F238E27FC236}">
                  <a16:creationId xmlns:a16="http://schemas.microsoft.com/office/drawing/2014/main" id="{4CED4F40-D597-AA5F-490C-218D6FDE325B}"/>
                </a:ext>
              </a:extLst>
            </p:cNvPr>
            <p:cNvSpPr/>
            <p:nvPr/>
          </p:nvSpPr>
          <p:spPr>
            <a:xfrm>
              <a:off x="-13235" y="5583794"/>
              <a:ext cx="1345015" cy="524088"/>
            </a:xfrm>
            <a:prstGeom prst="roundRect">
              <a:avLst>
                <a:gd name="adj" fmla="val 11361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  <a:miter lim="800000"/>
              <a:headEnd/>
              <a:tailEnd/>
            </a:ln>
          </p:spPr>
          <p:txBody>
            <a:bodyPr wrap="none" lIns="68554" tIns="34277" rIns="68554" bIns="34277" anchor="ctr"/>
            <a:lstStyle/>
            <a:p>
              <a:pPr defTabSz="68528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altLang="zh-CN" sz="1350" kern="0">
                  <a:solidFill>
                    <a:sysClr val="windowText" lastClr="202020"/>
                  </a:solidFill>
                  <a:latin typeface="Calibri" pitchFamily="34" charset="0"/>
                  <a:ea typeface="微软雅黑" pitchFamily="34" charset="-122"/>
                  <a:cs typeface="Calibri" pitchFamily="34" charset="0"/>
                </a:rPr>
                <a:t>          </a:t>
              </a:r>
              <a:endParaRPr lang="es-ES" altLang="zh-CN" sz="1350" kern="0" dirty="0">
                <a:solidFill>
                  <a:sysClr val="windowText" lastClr="20202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endParaRPr>
            </a:p>
          </p:txBody>
        </p:sp>
        <p:sp>
          <p:nvSpPr>
            <p:cNvPr id="6" name="圆角矩形 45">
              <a:extLst>
                <a:ext uri="{FF2B5EF4-FFF2-40B4-BE49-F238E27FC236}">
                  <a16:creationId xmlns:a16="http://schemas.microsoft.com/office/drawing/2014/main" id="{501039DF-C2AA-8B66-5E5A-DC4B54AE4796}"/>
                </a:ext>
              </a:extLst>
            </p:cNvPr>
            <p:cNvSpPr/>
            <p:nvPr/>
          </p:nvSpPr>
          <p:spPr>
            <a:xfrm>
              <a:off x="4045" y="5359315"/>
              <a:ext cx="1361850" cy="23470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34277" rIns="0" bIns="34277" anchor="ctr" anchorCtr="1"/>
            <a:lstStyle/>
            <a:p>
              <a:pPr algn="ctr" defTabSz="685800">
                <a:defRPr/>
              </a:pPr>
              <a:r>
                <a:rPr lang="es-ES" altLang="zh-CN" sz="1050" b="1" kern="0" dirty="0">
                  <a:solidFill>
                    <a:srgbClr val="FFFFFF"/>
                  </a:solidFill>
                  <a:latin typeface="Arial" panose="020B0604020202020204"/>
                  <a:ea typeface="黑体" panose="02010609060101010101" pitchFamily="49" charset="-122"/>
                </a:rPr>
                <a:t>Valencia / La rioja / </a:t>
              </a:r>
              <a:r>
                <a:rPr lang="es-ES" altLang="zh-CN" sz="1050" b="1" kern="0" dirty="0" err="1">
                  <a:solidFill>
                    <a:srgbClr val="FFFFFF"/>
                  </a:solidFill>
                  <a:latin typeface="Arial" panose="020B0604020202020204"/>
                  <a:ea typeface="黑体" panose="02010609060101010101" pitchFamily="49" charset="-122"/>
                </a:rPr>
                <a:t>MAdrid</a:t>
              </a:r>
              <a:endParaRPr lang="es-ES" altLang="zh-CN" sz="1050" b="1" kern="0" dirty="0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" name="Text Box 16">
              <a:extLst>
                <a:ext uri="{FF2B5EF4-FFF2-40B4-BE49-F238E27FC236}">
                  <a16:creationId xmlns:a16="http://schemas.microsoft.com/office/drawing/2014/main" id="{73EA5E9F-D6EA-F8AE-540C-88CD48B4D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211" y="5644894"/>
              <a:ext cx="1124971" cy="470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6858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Pct val="50000"/>
                <a:defRPr/>
              </a:pPr>
              <a:r>
                <a:rPr lang="es-ES" altLang="zh-CN" sz="1050" dirty="0">
                  <a:solidFill>
                    <a:srgbClr val="1A1818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Valencia   1:1000 - &gt; </a:t>
              </a:r>
              <a:r>
                <a:rPr lang="es-ES" altLang="zh-CN" sz="1050" b="1" dirty="0">
                  <a:solidFill>
                    <a:srgbClr val="1A1818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1:1000 </a:t>
              </a:r>
            </a:p>
            <a:p>
              <a:pPr algn="ctr" defTabSz="6858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Pct val="50000"/>
                <a:defRPr/>
              </a:pPr>
              <a:r>
                <a:rPr lang="es-ES" altLang="zh-CN" sz="1050" dirty="0">
                  <a:solidFill>
                    <a:srgbClr val="1A1818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La Rioja  1:1000    -&gt;     </a:t>
              </a:r>
              <a:r>
                <a:rPr lang="es-ES" altLang="zh-CN" sz="1050" b="1" dirty="0">
                  <a:solidFill>
                    <a:srgbClr val="1A1818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1:2000</a:t>
              </a:r>
            </a:p>
            <a:p>
              <a:pPr algn="ctr" defTabSz="6858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Pct val="50000"/>
                <a:defRPr/>
              </a:pPr>
              <a:r>
                <a:rPr lang="es-ES" altLang="zh-CN" sz="1050" dirty="0">
                  <a:solidFill>
                    <a:srgbClr val="1A1818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Madrid  1:270   -&gt;         </a:t>
              </a:r>
              <a:r>
                <a:rPr lang="es-ES" altLang="zh-CN" sz="1050" b="1" dirty="0">
                  <a:solidFill>
                    <a:srgbClr val="1A1818"/>
                  </a:solidFill>
                  <a:latin typeface="Calibri" pitchFamily="34" charset="0"/>
                  <a:ea typeface="黑体" panose="02010609060101010101" pitchFamily="49" charset="-122"/>
                  <a:cs typeface="Calibri" pitchFamily="34" charset="0"/>
                </a:rPr>
                <a:t>1:1000</a:t>
              </a:r>
              <a:endParaRPr lang="es-ES" altLang="zh-CN" sz="1050" b="1" dirty="0">
                <a:solidFill>
                  <a:srgbClr val="FF0000"/>
                </a:solidFill>
                <a:latin typeface="Calibri" pitchFamily="34" charset="0"/>
                <a:ea typeface="黑体" panose="02010609060101010101" pitchFamily="49" charset="-122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46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64" grpId="0" animBg="1"/>
      <p:bldP spid="61" grpId="0" animBg="1"/>
      <p:bldP spid="62" grpId="0"/>
      <p:bldP spid="79" grpId="0" animBg="1"/>
      <p:bldP spid="80" grpId="0"/>
      <p:bldP spid="89" grpId="0" animBg="1"/>
      <p:bldP spid="90" grpId="0" animBg="1"/>
      <p:bldP spid="91" grpId="0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>
            <a:extLst>
              <a:ext uri="{FF2B5EF4-FFF2-40B4-BE49-F238E27FC236}">
                <a16:creationId xmlns:a16="http://schemas.microsoft.com/office/drawing/2014/main" id="{3B9F4939-EB72-4BB0-B33B-18E57186FDF3}"/>
              </a:ext>
            </a:extLst>
          </p:cNvPr>
          <p:cNvSpPr txBox="1">
            <a:spLocks/>
          </p:cNvSpPr>
          <p:nvPr/>
        </p:nvSpPr>
        <p:spPr>
          <a:xfrm>
            <a:off x="219095" y="307685"/>
            <a:ext cx="4339044" cy="40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3000" b="1" i="0" kern="600" spc="-50" baseline="0">
                <a:latin typeface="+mj-lt"/>
                <a:ea typeface="+mj-ea"/>
                <a:cs typeface="Arial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9pPr>
          </a:lstStyle>
          <a:p>
            <a:pPr defTabSz="457189">
              <a:defRPr/>
            </a:pPr>
            <a:r>
              <a:rPr lang="es-ES" sz="2400" kern="1200" spc="-38" dirty="0">
                <a:solidFill>
                  <a:srgbClr val="1A1818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 – otras indicaciones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2C330B-42DB-431F-A25A-E453253AFDE8}"/>
              </a:ext>
            </a:extLst>
          </p:cNvPr>
          <p:cNvSpPr/>
          <p:nvPr/>
        </p:nvSpPr>
        <p:spPr>
          <a:xfrm>
            <a:off x="219095" y="2235409"/>
            <a:ext cx="4163745" cy="28334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57175" indent="-257175" defTabSz="45718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es-ES" sz="1425" b="1" i="1" dirty="0">
                <a:solidFill>
                  <a:srgbClr val="FFFFFF"/>
                </a:solidFill>
                <a:latin typeface="Arial"/>
              </a:rPr>
              <a:t>Sin resultado cribado combinado</a:t>
            </a:r>
          </a:p>
          <a:p>
            <a:pPr marL="257175" indent="-257175" defTabSz="45718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es-ES" sz="1425" b="1" i="1" dirty="0">
                <a:solidFill>
                  <a:srgbClr val="FFFFFF"/>
                </a:solidFill>
                <a:latin typeface="Arial"/>
              </a:rPr>
              <a:t>Gemelares</a:t>
            </a:r>
          </a:p>
          <a:p>
            <a:pPr marL="257175" indent="-257175" defTabSz="45718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es-ES" sz="1425" b="1" i="1" dirty="0">
                <a:solidFill>
                  <a:srgbClr val="FFFFFF"/>
                </a:solidFill>
                <a:latin typeface="Arial"/>
              </a:rPr>
              <a:t>Perdida gestacional</a:t>
            </a:r>
          </a:p>
          <a:p>
            <a:pPr marL="257175" indent="-257175" defTabSz="45718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es-ES" sz="1425" b="1" i="1" dirty="0">
                <a:solidFill>
                  <a:srgbClr val="FFFFFF"/>
                </a:solidFill>
                <a:latin typeface="Arial"/>
              </a:rPr>
              <a:t>Reproducción Asistida</a:t>
            </a:r>
          </a:p>
          <a:p>
            <a:pPr marL="257175" indent="-257175" defTabSz="45718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es-ES" sz="1425" b="1" i="1" dirty="0">
                <a:solidFill>
                  <a:srgbClr val="FFFFFF"/>
                </a:solidFill>
                <a:latin typeface="Arial"/>
              </a:rPr>
              <a:t>VIH/VHB/VHC positivos</a:t>
            </a:r>
          </a:p>
          <a:p>
            <a:pPr marL="257175" indent="-257175" defTabSz="45718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es-ES" sz="1425" b="1" i="1" dirty="0">
                <a:solidFill>
                  <a:srgbClr val="FFFFFF"/>
                </a:solidFill>
                <a:latin typeface="Arial"/>
              </a:rPr>
              <a:t>Rechazo prueba invasiva</a:t>
            </a:r>
          </a:p>
          <a:p>
            <a:pPr marL="257175" indent="-257175" defTabSz="457189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es-ES" sz="1425" b="1" i="1" dirty="0">
                <a:solidFill>
                  <a:srgbClr val="FFFFFF"/>
                </a:solidFill>
                <a:latin typeface="Arial"/>
              </a:rPr>
              <a:t>Progenitores portadores traslocación equilibrada</a:t>
            </a:r>
          </a:p>
          <a:p>
            <a:pPr marL="257175" indent="-257175" defTabSz="45718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es-ES" sz="1425" b="1" i="1" dirty="0">
                <a:solidFill>
                  <a:srgbClr val="FFFFFF"/>
                </a:solidFill>
                <a:latin typeface="Arial"/>
              </a:rPr>
              <a:t>Antecedentes familiares cromosomopatías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DB343-02DA-4FEF-8E83-7E656C8EAEEC}"/>
              </a:ext>
            </a:extLst>
          </p:cNvPr>
          <p:cNvSpPr/>
          <p:nvPr/>
        </p:nvSpPr>
        <p:spPr>
          <a:xfrm>
            <a:off x="4466272" y="2235409"/>
            <a:ext cx="4458632" cy="20659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57175" indent="-257175" defTabSz="45718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es-ES" sz="1425" b="1" i="1" dirty="0">
                <a:solidFill>
                  <a:srgbClr val="FFFFFF"/>
                </a:solidFill>
                <a:latin typeface="Arial"/>
              </a:rPr>
              <a:t>Cromosomas Sexuales</a:t>
            </a:r>
          </a:p>
          <a:p>
            <a:pPr marL="257175" indent="-257175" defTabSz="45718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es-ES" sz="1425" b="1" i="1" dirty="0">
                <a:solidFill>
                  <a:srgbClr val="FFFFFF"/>
                </a:solidFill>
                <a:latin typeface="Arial"/>
              </a:rPr>
              <a:t>PAPP-A &amp; </a:t>
            </a:r>
            <a:r>
              <a:rPr lang="es-ES" sz="1425" b="1" i="1" dirty="0" err="1">
                <a:solidFill>
                  <a:srgbClr val="FFFFFF"/>
                </a:solidFill>
                <a:latin typeface="Arial"/>
              </a:rPr>
              <a:t>hCGb</a:t>
            </a:r>
            <a:r>
              <a:rPr lang="es-ES" sz="1425" b="1" i="1" dirty="0">
                <a:solidFill>
                  <a:srgbClr val="FFFFFF"/>
                </a:solidFill>
                <a:latin typeface="Arial"/>
              </a:rPr>
              <a:t> &lt; 0,4 </a:t>
            </a:r>
            <a:r>
              <a:rPr lang="es-ES" sz="1425" b="1" i="1" dirty="0" err="1">
                <a:solidFill>
                  <a:srgbClr val="FFFFFF"/>
                </a:solidFill>
                <a:latin typeface="Arial"/>
              </a:rPr>
              <a:t>MoM</a:t>
            </a:r>
            <a:endParaRPr lang="es-ES" sz="1425" b="1" i="1" dirty="0">
              <a:solidFill>
                <a:srgbClr val="FFFFFF"/>
              </a:solidFill>
              <a:latin typeface="Arial"/>
            </a:endParaRPr>
          </a:p>
          <a:p>
            <a:pPr marL="257175" indent="-257175" defTabSz="45718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es-ES" sz="1425" b="1" i="1" dirty="0">
                <a:solidFill>
                  <a:srgbClr val="FFFFFF"/>
                </a:solidFill>
                <a:latin typeface="Arial"/>
              </a:rPr>
              <a:t>Retraso Crecimiento Intrauterino</a:t>
            </a:r>
          </a:p>
          <a:p>
            <a:pPr marL="257175" indent="-257175" defTabSz="45718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es-ES" sz="1425" b="1" i="1" dirty="0">
                <a:solidFill>
                  <a:srgbClr val="FFFFFF"/>
                </a:solidFill>
                <a:latin typeface="Arial"/>
              </a:rPr>
              <a:t>Embarazo previo con </a:t>
            </a:r>
            <a:r>
              <a:rPr lang="es-ES" sz="1425" b="1" i="1" dirty="0" err="1">
                <a:solidFill>
                  <a:srgbClr val="FFFFFF"/>
                </a:solidFill>
                <a:latin typeface="Arial"/>
              </a:rPr>
              <a:t>cromosomopatia</a:t>
            </a:r>
            <a:endParaRPr lang="es-ES" sz="1425" b="1" i="1" dirty="0">
              <a:solidFill>
                <a:srgbClr val="FFFFFF"/>
              </a:solidFill>
              <a:latin typeface="Arial"/>
            </a:endParaRPr>
          </a:p>
          <a:p>
            <a:pPr marL="257175" indent="-257175" defTabSz="45718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es-ES" sz="1425" b="1" i="1" dirty="0">
                <a:solidFill>
                  <a:srgbClr val="FFFFFF"/>
                </a:solidFill>
                <a:latin typeface="Arial"/>
              </a:rPr>
              <a:t>Portadora enfermedad recesiva ligada </a:t>
            </a:r>
            <a:r>
              <a:rPr lang="es-ES" sz="1425" b="1" i="1" dirty="0" err="1">
                <a:solidFill>
                  <a:srgbClr val="FFFFFF"/>
                </a:solidFill>
                <a:latin typeface="Arial"/>
              </a:rPr>
              <a:t>crom</a:t>
            </a:r>
            <a:r>
              <a:rPr lang="es-ES" sz="1425" b="1" i="1" dirty="0">
                <a:solidFill>
                  <a:srgbClr val="FFFFFF"/>
                </a:solidFill>
                <a:latin typeface="Arial"/>
              </a:rPr>
              <a:t>. X</a:t>
            </a:r>
          </a:p>
          <a:p>
            <a:pPr marL="257175" indent="-257175" defTabSz="45718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es-ES" sz="1425" b="1" i="1" dirty="0">
                <a:solidFill>
                  <a:srgbClr val="FFFFFF"/>
                </a:solidFill>
                <a:latin typeface="Arial"/>
              </a:rPr>
              <a:t>Edad avanzada (&gt;40 años)</a:t>
            </a:r>
          </a:p>
        </p:txBody>
      </p:sp>
    </p:spTree>
    <p:extLst>
      <p:ext uri="{BB962C8B-B14F-4D97-AF65-F5344CB8AC3E}">
        <p14:creationId xmlns:p14="http://schemas.microsoft.com/office/powerpoint/2010/main" val="264060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20202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20202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20202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2035</Words>
  <Application>Microsoft Office PowerPoint</Application>
  <PresentationFormat>Presentación en pantalla (4:3)</PresentationFormat>
  <Paragraphs>417</Paragraphs>
  <Slides>31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Berlin Sans FB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ASUS</dc:creator>
  <cp:lastModifiedBy>Lobo Valentin, Rosa Maria</cp:lastModifiedBy>
  <cp:revision>26</cp:revision>
  <cp:lastPrinted>2023-10-20T06:14:52Z</cp:lastPrinted>
  <dcterms:created xsi:type="dcterms:W3CDTF">2023-09-30T10:42:04Z</dcterms:created>
  <dcterms:modified xsi:type="dcterms:W3CDTF">2023-10-20T07:26:53Z</dcterms:modified>
</cp:coreProperties>
</file>