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60" r:id="rId3"/>
    <p:sldId id="268" r:id="rId4"/>
    <p:sldId id="258" r:id="rId5"/>
    <p:sldId id="261" r:id="rId6"/>
    <p:sldId id="262" r:id="rId7"/>
    <p:sldId id="263" r:id="rId8"/>
    <p:sldId id="264" r:id="rId9"/>
    <p:sldId id="269" r:id="rId10"/>
    <p:sldId id="270" r:id="rId11"/>
    <p:sldId id="259"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873" autoAdjust="0"/>
  </p:normalViewPr>
  <p:slideViewPr>
    <p:cSldViewPr>
      <p:cViewPr varScale="1">
        <p:scale>
          <a:sx n="63" d="100"/>
          <a:sy n="63" d="100"/>
        </p:scale>
        <p:origin x="-1587" y="-5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26CBDB-0768-41C3-B960-BF7A1D4D6B50}" type="datetimeFigureOut">
              <a:rPr lang="es-ES" smtClean="0"/>
              <a:t>25/10/2019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564E9-35DD-44D1-92A0-19504B0F7B90}" type="slidenum">
              <a:rPr lang="es-ES" smtClean="0"/>
              <a:t>‹Nº›</a:t>
            </a:fld>
            <a:endParaRPr lang="es-ES"/>
          </a:p>
        </p:txBody>
      </p:sp>
    </p:spTree>
    <p:extLst>
      <p:ext uri="{BB962C8B-B14F-4D97-AF65-F5344CB8AC3E}">
        <p14:creationId xmlns:p14="http://schemas.microsoft.com/office/powerpoint/2010/main" val="261560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998340B-7279-44F2-930A-6D60A55B3E72}" type="slidenum">
              <a:rPr lang="es-ES" smtClean="0"/>
              <a:t>2</a:t>
            </a:fld>
            <a:endParaRPr lang="es-ES"/>
          </a:p>
        </p:txBody>
      </p:sp>
      <p:sp>
        <p:nvSpPr>
          <p:cNvPr id="5" name="Marcador de pie de página 4"/>
          <p:cNvSpPr>
            <a:spLocks noGrp="1"/>
          </p:cNvSpPr>
          <p:nvPr>
            <p:ph type="ftr" sz="quarter" idx="11"/>
          </p:nvPr>
        </p:nvSpPr>
        <p:spPr/>
        <p:txBody>
          <a:bodyPr/>
          <a:lstStyle/>
          <a:p>
            <a:r>
              <a:rPr lang="es-ES"/>
              <a:t>estrategia no hacer_2017</a:t>
            </a:r>
          </a:p>
        </p:txBody>
      </p:sp>
    </p:spTree>
    <p:extLst>
      <p:ext uri="{BB962C8B-B14F-4D97-AF65-F5344CB8AC3E}">
        <p14:creationId xmlns:p14="http://schemas.microsoft.com/office/powerpoint/2010/main" val="417415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998340B-7279-44F2-930A-6D60A55B3E72}" type="slidenum">
              <a:rPr lang="es-ES" smtClean="0"/>
              <a:t>3</a:t>
            </a:fld>
            <a:endParaRPr lang="es-ES"/>
          </a:p>
        </p:txBody>
      </p:sp>
      <p:sp>
        <p:nvSpPr>
          <p:cNvPr id="5" name="Marcador de pie de página 4"/>
          <p:cNvSpPr>
            <a:spLocks noGrp="1"/>
          </p:cNvSpPr>
          <p:nvPr>
            <p:ph type="ftr" sz="quarter" idx="11"/>
          </p:nvPr>
        </p:nvSpPr>
        <p:spPr/>
        <p:txBody>
          <a:bodyPr/>
          <a:lstStyle/>
          <a:p>
            <a:r>
              <a:rPr lang="es-ES"/>
              <a:t>estrategia no hacer_2017</a:t>
            </a:r>
          </a:p>
        </p:txBody>
      </p:sp>
    </p:spTree>
    <p:extLst>
      <p:ext uri="{BB962C8B-B14F-4D97-AF65-F5344CB8AC3E}">
        <p14:creationId xmlns:p14="http://schemas.microsoft.com/office/powerpoint/2010/main" val="4174157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En 1931 interrumpió sus estudios médicos para psicoanalizarse con uno de los más distinguidos discípulos de Sigmund Freud: Theodor </a:t>
            </a:r>
            <a:r>
              <a:rPr lang="es-ES" dirty="0" err="1" smtClean="0"/>
              <a:t>Reik</a:t>
            </a:r>
            <a:r>
              <a:rPr lang="es-E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En 1934, a su regreso al Reino Unido, retoma sus estudios médicos para suspenderlos, una vez más, al cabo de dos años. Esta vez para viajar como voluntario a la Guerra Civil Española, donde se enroló en las fuerzas republicanas como auxiliar médico en las Brigadas Internacionales.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Su naciente carrera se vio interrumpida por la segunda guerra mundial, al ser enrolado como capitán de la Armada Real Británica.</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Fue</a:t>
            </a:r>
            <a:r>
              <a:rPr lang="es-ES" baseline="0" dirty="0" smtClean="0"/>
              <a:t> </a:t>
            </a:r>
            <a:r>
              <a:rPr lang="es-ES" dirty="0" smtClean="0"/>
              <a:t>hecho prisionero en el frente de Creta el año 1941. Permaneció en su condición de prisionero de guerra</a:t>
            </a:r>
            <a:r>
              <a:rPr lang="es-ES" baseline="0" dirty="0" smtClean="0"/>
              <a:t> durante cuatro años habiendo </a:t>
            </a:r>
            <a:r>
              <a:rPr lang="es-ES" dirty="0" smtClean="0"/>
              <a:t>sido trasladado sucesivamente a campos de concentración en Grecia y Alemania.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"recuerdo que en ese tiempo, al leer uno de los panfletos propagandísticos que se consideraba apropiados para oficiales médicos prisioneros de guerra, sobre "libertad clínica y democracia", los encontraba incomprensibles. Tenía suficiente libertad para elegir las terapias: mi problema era que no sabía cuál usar y cuándo hacerlo. Gustoso habría sacrificado mi libertad por un poco de conocimiento. Nunca había escuchado hablar de "ensayos clínicos </a:t>
            </a:r>
            <a:r>
              <a:rPr lang="es-ES" dirty="0" err="1" smtClean="0"/>
              <a:t>randomizados</a:t>
            </a:r>
            <a:r>
              <a:rPr lang="es-ES" dirty="0" smtClean="0"/>
              <a:t>", pero sabía que no había evidencia real de que aquello que ofrecíamos tuviese algún efecto sobre la tuberculosis y tenía el temor de haber acortado la vida de algunos de mis amigos con el uso de intervenciones innecesarias". Su desarrollo profesional, como clínico, epidemiólogo, académico e investigador, reflejó directamente su preocupación en esta materia. El cuestionamiento crítico sobre la eficacia y la eficiencia de las terapias utilizadas en medicina fue uno de los hilos conductores de su carrera. El interés no se limitó, sin embargo, a esta dimensión de la atención médica. Profundamente motivado por un interés de carácter social, tomó como propia la batalla por el acceso equitativo y oportuno a la atención de salud cuando ésta fue requerida y necesaria. Prueba de ello fue la pancarta con la que acudía a las concentraciones que en Inglaterra precedieron la creación del Servicio Nacional de Salud. En ella se leía el siguiente slogan: "todo tratamiento efectivo debe ser gratuito".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Efectivo y sin barreras económicas de acceso, un anhelo que hoy es más vigente, tal vez, que en la época de </a:t>
            </a:r>
            <a:r>
              <a:rPr lang="es-ES" dirty="0" err="1" smtClean="0"/>
              <a:t>Archibald</a:t>
            </a:r>
            <a:r>
              <a:rPr lang="es-ES" dirty="0" smtClean="0"/>
              <a:t> Cochrane.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Sería un error, sin embargo, pensar que el cuidado de salud al que se refería Cochrane era uno de carácter excesivamente </a:t>
            </a:r>
            <a:r>
              <a:rPr lang="es-ES" dirty="0" err="1" smtClean="0"/>
              <a:t>medicalizado</a:t>
            </a:r>
            <a:r>
              <a:rPr lang="es-E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Que las dimensiones del cuidado excedían largamente las fronteras de lo médico lo reconoce en uno de los trozos más conmovedores de su auto-biografía, en que relata un episodio que le ocurrió en sus años de prisionero de guerra: "… los alemanes arrojaron un prisionero de guerra soviético en mi guardia una noche. La guardia estaba repleta y lo coloqué en mi pieza pues se encontraba moribundo y no quería que sus gritos despertasen al resto. Lo examiné. Tenía grandes cavernas bilaterales y un notorio frote pleural. Pensé que este último era el causante del dolor y de los gritos. No disponía de morfina, sólo de aspirina, que no hizo efecto. Me sentí desesperado. Sabía muy poco ruso en ese entonces y no sabía de nadie más en la guardia que lo hablase. Finalmente, de modo instintivo, me senté en la cama y lo tomé en mis brazos. Murió pacíficamente".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Archibald</a:t>
            </a:r>
            <a:r>
              <a:rPr lang="es-ES" dirty="0" smtClean="0"/>
              <a:t> Cochrane murió, también pacíficamente, en 1988.</a:t>
            </a:r>
          </a:p>
          <a:p>
            <a:endParaRPr lang="es-ES" dirty="0"/>
          </a:p>
        </p:txBody>
      </p:sp>
      <p:sp>
        <p:nvSpPr>
          <p:cNvPr id="4" name="Marcador de número de diapositiva 3"/>
          <p:cNvSpPr>
            <a:spLocks noGrp="1"/>
          </p:cNvSpPr>
          <p:nvPr>
            <p:ph type="sldNum" sz="quarter" idx="10"/>
          </p:nvPr>
        </p:nvSpPr>
        <p:spPr/>
        <p:txBody>
          <a:bodyPr/>
          <a:lstStyle/>
          <a:p>
            <a:fld id="{9998340B-7279-44F2-930A-6D60A55B3E72}" type="slidenum">
              <a:rPr lang="es-ES" smtClean="0"/>
              <a:t>5</a:t>
            </a:fld>
            <a:endParaRPr lang="es-ES"/>
          </a:p>
        </p:txBody>
      </p:sp>
      <p:sp>
        <p:nvSpPr>
          <p:cNvPr id="5" name="Marcador de pie de página 4"/>
          <p:cNvSpPr>
            <a:spLocks noGrp="1"/>
          </p:cNvSpPr>
          <p:nvPr>
            <p:ph type="ftr" sz="quarter" idx="11"/>
          </p:nvPr>
        </p:nvSpPr>
        <p:spPr/>
        <p:txBody>
          <a:bodyPr/>
          <a:lstStyle/>
          <a:p>
            <a:r>
              <a:rPr lang="es-ES"/>
              <a:t>estrategia no hacer_2017</a:t>
            </a:r>
          </a:p>
        </p:txBody>
      </p:sp>
    </p:spTree>
    <p:extLst>
      <p:ext uri="{BB962C8B-B14F-4D97-AF65-F5344CB8AC3E}">
        <p14:creationId xmlns:p14="http://schemas.microsoft.com/office/powerpoint/2010/main" val="417415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998340B-7279-44F2-930A-6D60A55B3E72}" type="slidenum">
              <a:rPr lang="es-ES" smtClean="0"/>
              <a:t>6</a:t>
            </a:fld>
            <a:endParaRPr lang="es-ES"/>
          </a:p>
        </p:txBody>
      </p:sp>
      <p:sp>
        <p:nvSpPr>
          <p:cNvPr id="5" name="Marcador de pie de página 4"/>
          <p:cNvSpPr>
            <a:spLocks noGrp="1"/>
          </p:cNvSpPr>
          <p:nvPr>
            <p:ph type="ftr" sz="quarter" idx="11"/>
          </p:nvPr>
        </p:nvSpPr>
        <p:spPr/>
        <p:txBody>
          <a:bodyPr/>
          <a:lstStyle/>
          <a:p>
            <a:r>
              <a:rPr lang="es-ES"/>
              <a:t>estrategia no hacer_2017</a:t>
            </a:r>
          </a:p>
        </p:txBody>
      </p:sp>
    </p:spTree>
    <p:extLst>
      <p:ext uri="{BB962C8B-B14F-4D97-AF65-F5344CB8AC3E}">
        <p14:creationId xmlns:p14="http://schemas.microsoft.com/office/powerpoint/2010/main" val="4174157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998340B-7279-44F2-930A-6D60A55B3E72}" type="slidenum">
              <a:rPr lang="es-ES" smtClean="0"/>
              <a:t>7</a:t>
            </a:fld>
            <a:endParaRPr lang="es-ES"/>
          </a:p>
        </p:txBody>
      </p:sp>
      <p:sp>
        <p:nvSpPr>
          <p:cNvPr id="5" name="Marcador de pie de página 4"/>
          <p:cNvSpPr>
            <a:spLocks noGrp="1"/>
          </p:cNvSpPr>
          <p:nvPr>
            <p:ph type="ftr" sz="quarter" idx="11"/>
          </p:nvPr>
        </p:nvSpPr>
        <p:spPr/>
        <p:txBody>
          <a:bodyPr/>
          <a:lstStyle/>
          <a:p>
            <a:r>
              <a:rPr lang="es-ES"/>
              <a:t>estrategia no hacer_2017</a:t>
            </a:r>
          </a:p>
        </p:txBody>
      </p:sp>
    </p:spTree>
    <p:extLst>
      <p:ext uri="{BB962C8B-B14F-4D97-AF65-F5344CB8AC3E}">
        <p14:creationId xmlns:p14="http://schemas.microsoft.com/office/powerpoint/2010/main" val="417415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1972 primer ensayo clínico aleatorizado sobre el USO</a:t>
            </a:r>
            <a:r>
              <a:rPr lang="es-ES" baseline="0" dirty="0" smtClean="0"/>
              <a:t> DE LOS CORTICOIDES PARA REDUCIR LA MORTALIDAD EN PREMATUROS en un 30-50%. Donde quedó claramente probada su eficacia con una muestra no superada en número por los sucesivos estudios donde se ve su menor intervalo de confianza.</a:t>
            </a:r>
          </a:p>
          <a:p>
            <a:r>
              <a:rPr lang="es-ES" baseline="0" dirty="0" smtClean="0"/>
              <a:t>Fondos innecesarios, trabajo desperdiciado, riesgos con los 50% de sujetos a los que se les trató con placebo,…..</a:t>
            </a:r>
          </a:p>
          <a:p>
            <a:r>
              <a:rPr lang="es-ES" baseline="0" dirty="0" smtClean="0"/>
              <a:t>EJEMPLO DE LA NO UTITLIZACIÓN DE LA EVIDENCIA DISPONIBLE EN LA PRACTICA CLÍNICA.</a:t>
            </a:r>
            <a:endParaRPr lang="es-ES" dirty="0"/>
          </a:p>
        </p:txBody>
      </p:sp>
      <p:sp>
        <p:nvSpPr>
          <p:cNvPr id="4" name="Marcador de número de diapositiva 3"/>
          <p:cNvSpPr>
            <a:spLocks noGrp="1"/>
          </p:cNvSpPr>
          <p:nvPr>
            <p:ph type="sldNum" sz="quarter" idx="10"/>
          </p:nvPr>
        </p:nvSpPr>
        <p:spPr/>
        <p:txBody>
          <a:bodyPr/>
          <a:lstStyle/>
          <a:p>
            <a:fld id="{9998340B-7279-44F2-930A-6D60A55B3E72}" type="slidenum">
              <a:rPr lang="es-ES" smtClean="0"/>
              <a:t>8</a:t>
            </a:fld>
            <a:endParaRPr lang="es-ES"/>
          </a:p>
        </p:txBody>
      </p:sp>
      <p:sp>
        <p:nvSpPr>
          <p:cNvPr id="5" name="Marcador de pie de página 4"/>
          <p:cNvSpPr>
            <a:spLocks noGrp="1"/>
          </p:cNvSpPr>
          <p:nvPr>
            <p:ph type="ftr" sz="quarter" idx="11"/>
          </p:nvPr>
        </p:nvSpPr>
        <p:spPr/>
        <p:txBody>
          <a:bodyPr/>
          <a:lstStyle/>
          <a:p>
            <a:r>
              <a:rPr lang="es-ES"/>
              <a:t>estrategia no hacer_2017</a:t>
            </a:r>
          </a:p>
        </p:txBody>
      </p:sp>
    </p:spTree>
    <p:extLst>
      <p:ext uri="{BB962C8B-B14F-4D97-AF65-F5344CB8AC3E}">
        <p14:creationId xmlns:p14="http://schemas.microsoft.com/office/powerpoint/2010/main" val="4174157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998340B-7279-44F2-930A-6D60A55B3E72}" type="slidenum">
              <a:rPr lang="es-ES" smtClean="0"/>
              <a:t>9</a:t>
            </a:fld>
            <a:endParaRPr lang="es-ES"/>
          </a:p>
        </p:txBody>
      </p:sp>
      <p:sp>
        <p:nvSpPr>
          <p:cNvPr id="5" name="Marcador de pie de página 4"/>
          <p:cNvSpPr>
            <a:spLocks noGrp="1"/>
          </p:cNvSpPr>
          <p:nvPr>
            <p:ph type="ftr" sz="quarter" idx="11"/>
          </p:nvPr>
        </p:nvSpPr>
        <p:spPr/>
        <p:txBody>
          <a:bodyPr/>
          <a:lstStyle/>
          <a:p>
            <a:r>
              <a:rPr lang="es-ES"/>
              <a:t>estrategia no hacer_2017</a:t>
            </a:r>
          </a:p>
        </p:txBody>
      </p:sp>
    </p:spTree>
    <p:extLst>
      <p:ext uri="{BB962C8B-B14F-4D97-AF65-F5344CB8AC3E}">
        <p14:creationId xmlns:p14="http://schemas.microsoft.com/office/powerpoint/2010/main" val="4174157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998340B-7279-44F2-930A-6D60A55B3E72}" type="slidenum">
              <a:rPr lang="es-ES" smtClean="0"/>
              <a:t>11</a:t>
            </a:fld>
            <a:endParaRPr lang="es-ES"/>
          </a:p>
        </p:txBody>
      </p:sp>
      <p:sp>
        <p:nvSpPr>
          <p:cNvPr id="5" name="Marcador de pie de página 4"/>
          <p:cNvSpPr>
            <a:spLocks noGrp="1"/>
          </p:cNvSpPr>
          <p:nvPr>
            <p:ph type="ftr" sz="quarter" idx="11"/>
          </p:nvPr>
        </p:nvSpPr>
        <p:spPr/>
        <p:txBody>
          <a:bodyPr/>
          <a:lstStyle/>
          <a:p>
            <a:r>
              <a:rPr lang="es-ES"/>
              <a:t>estrategia no hacer_2017</a:t>
            </a:r>
          </a:p>
        </p:txBody>
      </p:sp>
    </p:spTree>
    <p:extLst>
      <p:ext uri="{BB962C8B-B14F-4D97-AF65-F5344CB8AC3E}">
        <p14:creationId xmlns:p14="http://schemas.microsoft.com/office/powerpoint/2010/main" val="4174157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9147A05B-29C6-4878-B4BB-B58F9240F707}" type="datetimeFigureOut">
              <a:rPr lang="es-ES" smtClean="0"/>
              <a:t>25/10/2019</a:t>
            </a:fld>
            <a:endParaRPr lang="es-ES"/>
          </a:p>
        </p:txBody>
      </p:sp>
      <p:sp>
        <p:nvSpPr>
          <p:cNvPr id="5" name="Footer Placeholder 4"/>
          <p:cNvSpPr>
            <a:spLocks noGrp="1"/>
          </p:cNvSpPr>
          <p:nvPr>
            <p:ph type="ftr" sz="quarter" idx="11"/>
          </p:nvPr>
        </p:nvSpPr>
        <p:spPr bwMode="white"/>
        <p:txBody>
          <a:bodyPr/>
          <a:lstStyle/>
          <a:p>
            <a:endParaRPr lang="es-ES"/>
          </a:p>
        </p:txBody>
      </p:sp>
      <p:sp>
        <p:nvSpPr>
          <p:cNvPr id="6" name="Slide Number Placeholder 5"/>
          <p:cNvSpPr>
            <a:spLocks noGrp="1"/>
          </p:cNvSpPr>
          <p:nvPr>
            <p:ph type="sldNum" sz="quarter" idx="12"/>
          </p:nvPr>
        </p:nvSpPr>
        <p:spPr/>
        <p:txBody>
          <a:bodyPr/>
          <a:lstStyle/>
          <a:p>
            <a:fld id="{C0F355FF-A1C0-41AD-940E-972BEF1F1E27}"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147A05B-29C6-4878-B4BB-B58F9240F707}" type="datetimeFigureOut">
              <a:rPr lang="es-ES" smtClean="0"/>
              <a:t>25/10/2019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0F355FF-A1C0-41AD-940E-972BEF1F1E27}"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47A05B-29C6-4878-B4BB-B58F9240F707}" type="datetimeFigureOut">
              <a:rPr lang="es-ES" smtClean="0"/>
              <a:t>25/10/2019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0F355FF-A1C0-41AD-940E-972BEF1F1E27}"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47A05B-29C6-4878-B4BB-B58F9240F707}" type="datetimeFigureOut">
              <a:rPr lang="es-ES" smtClean="0"/>
              <a:t>25/10/2019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0F355FF-A1C0-41AD-940E-972BEF1F1E27}" type="slidenum">
              <a:rPr lang="es-ES" smtClean="0"/>
              <a:t>‹Nº›</a:t>
            </a:fld>
            <a:endParaRPr lang="es-E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47A05B-29C6-4878-B4BB-B58F9240F707}" type="datetimeFigureOut">
              <a:rPr lang="es-ES" smtClean="0"/>
              <a:t>25/10/2019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0F355FF-A1C0-41AD-940E-972BEF1F1E27}" type="slidenum">
              <a:rPr lang="es-ES" smtClean="0"/>
              <a:t>‹Nº›</a:t>
            </a:fld>
            <a:endParaRPr lang="es-E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9147A05B-29C6-4878-B4BB-B58F9240F707}" type="datetimeFigureOut">
              <a:rPr lang="es-ES" smtClean="0"/>
              <a:t>25/10/2019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0F355FF-A1C0-41AD-940E-972BEF1F1E27}" type="slidenum">
              <a:rPr lang="es-ES" smtClean="0"/>
              <a:t>‹Nº›</a:t>
            </a:fld>
            <a:endParaRPr lang="es-ES"/>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9147A05B-29C6-4878-B4BB-B58F9240F707}" type="datetimeFigureOut">
              <a:rPr lang="es-ES" smtClean="0"/>
              <a:t>25/10/2019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0F355FF-A1C0-41AD-940E-972BEF1F1E27}"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147A05B-29C6-4878-B4BB-B58F9240F707}" type="datetimeFigureOut">
              <a:rPr lang="es-ES" smtClean="0"/>
              <a:t>25/10/2019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0F355FF-A1C0-41AD-940E-972BEF1F1E27}" type="slidenum">
              <a:rPr lang="es-ES" smtClean="0"/>
              <a:t>‹Nº›</a:t>
            </a:fld>
            <a:endParaRPr lang="es-E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147A05B-29C6-4878-B4BB-B58F9240F707}" type="datetimeFigureOut">
              <a:rPr lang="es-ES" smtClean="0"/>
              <a:t>25/10/2019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0F355FF-A1C0-41AD-940E-972BEF1F1E27}"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47A05B-29C6-4878-B4BB-B58F9240F707}" type="datetimeFigureOut">
              <a:rPr lang="es-ES" smtClean="0"/>
              <a:t>25/10/2019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0F355FF-A1C0-41AD-940E-972BEF1F1E27}" type="slidenum">
              <a:rPr lang="es-ES" smtClean="0"/>
              <a:t>‹Nº›</a:t>
            </a:fld>
            <a:endParaRPr lang="es-ES"/>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47A05B-29C6-4878-B4BB-B58F9240F707}" type="datetimeFigureOut">
              <a:rPr lang="es-ES" smtClean="0"/>
              <a:t>25/10/2019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0F355FF-A1C0-41AD-940E-972BEF1F1E27}"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147A05B-29C6-4878-B4BB-B58F9240F707}" type="datetimeFigureOut">
              <a:rPr lang="es-ES" smtClean="0"/>
              <a:t>25/10/2019</a:t>
            </a:fld>
            <a:endParaRPr lang="es-E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E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0F355FF-A1C0-41AD-940E-972BEF1F1E27}"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EL CUENTO DE LA EVIDENCIA CIENTÍFICA</a:t>
            </a:r>
            <a:endParaRPr lang="es-ES" dirty="0"/>
          </a:p>
        </p:txBody>
      </p:sp>
      <p:sp>
        <p:nvSpPr>
          <p:cNvPr id="3" name="2 Subtítulo"/>
          <p:cNvSpPr>
            <a:spLocks noGrp="1"/>
          </p:cNvSpPr>
          <p:nvPr>
            <p:ph type="subTitle" idx="1"/>
          </p:nvPr>
        </p:nvSpPr>
        <p:spPr/>
        <p:txBody>
          <a:bodyPr/>
          <a:lstStyle/>
          <a:p>
            <a:r>
              <a:rPr lang="es-ES" dirty="0" smtClean="0"/>
              <a:t>pramosn@saludcastillayleon.es</a:t>
            </a:r>
            <a:endParaRPr lang="es-ES" dirty="0"/>
          </a:p>
        </p:txBody>
      </p:sp>
    </p:spTree>
    <p:extLst>
      <p:ext uri="{BB962C8B-B14F-4D97-AF65-F5344CB8AC3E}">
        <p14:creationId xmlns:p14="http://schemas.microsoft.com/office/powerpoint/2010/main" val="2743540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491880" y="2420888"/>
            <a:ext cx="2089033" cy="1446550"/>
          </a:xfrm>
          <a:prstGeom prst="rect">
            <a:avLst/>
          </a:prstGeom>
          <a:noFill/>
        </p:spPr>
        <p:txBody>
          <a:bodyPr wrap="none" rtlCol="0">
            <a:spAutoFit/>
          </a:bodyPr>
          <a:lstStyle/>
          <a:p>
            <a:r>
              <a:rPr lang="es-ES" sz="8800" dirty="0" smtClean="0"/>
              <a:t>FIN</a:t>
            </a:r>
            <a:endParaRPr lang="es-ES" sz="8800" dirty="0"/>
          </a:p>
        </p:txBody>
      </p:sp>
    </p:spTree>
    <p:extLst>
      <p:ext uri="{BB962C8B-B14F-4D97-AF65-F5344CB8AC3E}">
        <p14:creationId xmlns:p14="http://schemas.microsoft.com/office/powerpoint/2010/main" val="637561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86000"/>
                    </a14:imgEffect>
                  </a14:imgLayer>
                </a14:imgProps>
              </a:ext>
              <a:ext uri="{28A0092B-C50C-407E-A947-70E740481C1C}">
                <a14:useLocalDpi xmlns:a14="http://schemas.microsoft.com/office/drawing/2010/main" val="0"/>
              </a:ext>
            </a:extLst>
          </a:blip>
          <a:srcRect/>
          <a:stretch>
            <a:fillRect/>
          </a:stretch>
        </p:blipFill>
        <p:spPr bwMode="auto">
          <a:xfrm>
            <a:off x="1489075" y="1700213"/>
            <a:ext cx="6164263" cy="346233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957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772816"/>
            <a:ext cx="1335999" cy="133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527466" y="3429000"/>
            <a:ext cx="6228184" cy="2308324"/>
          </a:xfrm>
          <a:prstGeom prst="rect">
            <a:avLst/>
          </a:prstGeom>
        </p:spPr>
        <p:txBody>
          <a:bodyPr wrap="square">
            <a:spAutoFit/>
          </a:bodyPr>
          <a:lstStyle/>
          <a:p>
            <a:r>
              <a:rPr lang="es-ES" sz="2400" dirty="0" smtClean="0"/>
              <a:t>"</a:t>
            </a:r>
            <a:r>
              <a:rPr lang="es-ES" sz="2400" dirty="0"/>
              <a:t>el uso consciente, juicioso y explícito de la mejor evidencia al momento de tomar decisiones respecto al cuidado de nuestros pacientes individuales, integrando la experiencia clínica con la mejor evidencia externa disponible originada en la investigación sistemática". </a:t>
            </a:r>
          </a:p>
        </p:txBody>
      </p:sp>
      <p:sp>
        <p:nvSpPr>
          <p:cNvPr id="2" name="1 CuadroTexto"/>
          <p:cNvSpPr txBox="1"/>
          <p:nvPr/>
        </p:nvSpPr>
        <p:spPr>
          <a:xfrm>
            <a:off x="1589603" y="1124744"/>
            <a:ext cx="6166047" cy="461665"/>
          </a:xfrm>
          <a:prstGeom prst="rect">
            <a:avLst/>
          </a:prstGeom>
          <a:noFill/>
        </p:spPr>
        <p:txBody>
          <a:bodyPr wrap="none" rtlCol="0">
            <a:spAutoFit/>
          </a:bodyPr>
          <a:lstStyle/>
          <a:p>
            <a:r>
              <a:rPr lang="es-ES" sz="2400" b="1" dirty="0" smtClean="0">
                <a:solidFill>
                  <a:schemeClr val="accent1">
                    <a:lumMod val="75000"/>
                  </a:schemeClr>
                </a:solidFill>
              </a:rPr>
              <a:t>MEDICINA BASADA EN LA EVIDENCIA</a:t>
            </a:r>
            <a:endParaRPr lang="es-ES" sz="2400" b="1" dirty="0">
              <a:solidFill>
                <a:schemeClr val="accent1">
                  <a:lumMod val="75000"/>
                </a:schemeClr>
              </a:solidFill>
            </a:endParaRPr>
          </a:p>
        </p:txBody>
      </p:sp>
    </p:spTree>
    <p:extLst>
      <p:ext uri="{BB962C8B-B14F-4D97-AF65-F5344CB8AC3E}">
        <p14:creationId xmlns:p14="http://schemas.microsoft.com/office/powerpoint/2010/main" val="3270167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268760"/>
            <a:ext cx="4082691" cy="4082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5358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420888"/>
            <a:ext cx="7100304" cy="309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993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967" y="1124744"/>
            <a:ext cx="185077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131840" y="1196752"/>
            <a:ext cx="4896544" cy="923330"/>
          </a:xfrm>
          <a:prstGeom prst="rect">
            <a:avLst/>
          </a:prstGeom>
          <a:noFill/>
        </p:spPr>
        <p:txBody>
          <a:bodyPr wrap="square" rtlCol="0">
            <a:spAutoFit/>
          </a:bodyPr>
          <a:lstStyle/>
          <a:p>
            <a:r>
              <a:rPr lang="es-ES" dirty="0" err="1" smtClean="0"/>
              <a:t>Archibald</a:t>
            </a:r>
            <a:r>
              <a:rPr lang="es-ES" dirty="0" smtClean="0"/>
              <a:t> Cochrane </a:t>
            </a:r>
            <a:r>
              <a:rPr lang="es-ES" dirty="0" smtClean="0">
                <a:solidFill>
                  <a:schemeClr val="accent1">
                    <a:lumMod val="75000"/>
                  </a:schemeClr>
                </a:solidFill>
              </a:rPr>
              <a:t>1</a:t>
            </a:r>
            <a:r>
              <a:rPr lang="es-ES" b="1" dirty="0" smtClean="0">
                <a:solidFill>
                  <a:schemeClr val="accent1">
                    <a:lumMod val="75000"/>
                  </a:schemeClr>
                </a:solidFill>
              </a:rPr>
              <a:t>909-1988. ESCOCIA</a:t>
            </a:r>
          </a:p>
          <a:p>
            <a:r>
              <a:rPr lang="es-ES" dirty="0" smtClean="0"/>
              <a:t>Graduado en Medicina por la Universidad de Cambridge, </a:t>
            </a:r>
          </a:p>
        </p:txBody>
      </p:sp>
      <p:sp>
        <p:nvSpPr>
          <p:cNvPr id="3" name="2 CuadroTexto"/>
          <p:cNvSpPr txBox="1"/>
          <p:nvPr/>
        </p:nvSpPr>
        <p:spPr>
          <a:xfrm>
            <a:off x="1187624" y="5085184"/>
            <a:ext cx="6222601" cy="646331"/>
          </a:xfrm>
          <a:prstGeom prst="rect">
            <a:avLst/>
          </a:prstGeom>
          <a:noFill/>
        </p:spPr>
        <p:txBody>
          <a:bodyPr wrap="none" rtlCol="0">
            <a:spAutoFit/>
          </a:bodyPr>
          <a:lstStyle/>
          <a:p>
            <a:r>
              <a:rPr lang="es-ES" i="1" dirty="0"/>
              <a:t>"</a:t>
            </a:r>
            <a:r>
              <a:rPr lang="es-ES" i="1" dirty="0" err="1"/>
              <a:t>Effectiveness</a:t>
            </a:r>
            <a:r>
              <a:rPr lang="es-ES" i="1" dirty="0"/>
              <a:t> and </a:t>
            </a:r>
            <a:r>
              <a:rPr lang="es-ES" i="1" dirty="0" err="1"/>
              <a:t>Efficiency</a:t>
            </a:r>
            <a:r>
              <a:rPr lang="es-ES" i="1" dirty="0"/>
              <a:t>: </a:t>
            </a:r>
            <a:r>
              <a:rPr lang="es-ES" i="1" dirty="0" err="1"/>
              <a:t>Random</a:t>
            </a:r>
            <a:r>
              <a:rPr lang="es-ES" i="1" dirty="0"/>
              <a:t> </a:t>
            </a:r>
            <a:r>
              <a:rPr lang="es-ES" i="1" dirty="0" err="1"/>
              <a:t>Reflections</a:t>
            </a:r>
            <a:r>
              <a:rPr lang="es-ES" i="1" dirty="0"/>
              <a:t> </a:t>
            </a:r>
            <a:r>
              <a:rPr lang="es-ES" i="1" dirty="0" err="1"/>
              <a:t>on</a:t>
            </a:r>
            <a:r>
              <a:rPr lang="es-ES" i="1" dirty="0"/>
              <a:t> </a:t>
            </a:r>
            <a:r>
              <a:rPr lang="es-ES" i="1" dirty="0" err="1"/>
              <a:t>Health</a:t>
            </a:r>
            <a:r>
              <a:rPr lang="es-ES" i="1" dirty="0"/>
              <a:t> </a:t>
            </a:r>
            <a:r>
              <a:rPr lang="es-ES" i="1" dirty="0" err="1"/>
              <a:t>Services</a:t>
            </a:r>
            <a:r>
              <a:rPr lang="es-ES" dirty="0"/>
              <a:t>", </a:t>
            </a:r>
            <a:endParaRPr lang="es-ES" dirty="0" smtClean="0"/>
          </a:p>
          <a:p>
            <a:r>
              <a:rPr lang="es-ES" dirty="0" smtClean="0"/>
              <a:t>publicada </a:t>
            </a:r>
            <a:r>
              <a:rPr lang="es-ES" dirty="0"/>
              <a:t>en 1972 y reeditada en 1999 por la </a:t>
            </a:r>
            <a:r>
              <a:rPr lang="es-ES" i="1" dirty="0" smtClean="0">
                <a:effectLst/>
              </a:rPr>
              <a:t>Royal </a:t>
            </a:r>
            <a:r>
              <a:rPr lang="es-ES" i="1" dirty="0" err="1" smtClean="0">
                <a:effectLst/>
              </a:rPr>
              <a:t>Society</a:t>
            </a:r>
            <a:r>
              <a:rPr lang="es-ES" i="1" dirty="0" smtClean="0">
                <a:effectLst/>
              </a:rPr>
              <a:t> of Medicine</a:t>
            </a:r>
            <a:endParaRPr lang="es-ES" dirty="0"/>
          </a:p>
        </p:txBody>
      </p:sp>
      <p:sp>
        <p:nvSpPr>
          <p:cNvPr id="4" name="3 CuadroTexto"/>
          <p:cNvSpPr txBox="1"/>
          <p:nvPr/>
        </p:nvSpPr>
        <p:spPr>
          <a:xfrm>
            <a:off x="971600" y="3423191"/>
            <a:ext cx="7213834" cy="2308324"/>
          </a:xfrm>
          <a:prstGeom prst="rect">
            <a:avLst/>
          </a:prstGeom>
          <a:noFill/>
        </p:spPr>
        <p:txBody>
          <a:bodyPr wrap="none" rtlCol="0">
            <a:spAutoFit/>
          </a:bodyPr>
          <a:lstStyle/>
          <a:p>
            <a:r>
              <a:rPr lang="es-ES" dirty="0" smtClean="0"/>
              <a:t>Miembro de las Brigadas Internacionales en la Guerra Civil Española</a:t>
            </a:r>
          </a:p>
          <a:p>
            <a:r>
              <a:rPr lang="es-ES" dirty="0" smtClean="0"/>
              <a:t>Capitán de la Armada Real Británica durante la Segunda Guerra Mundial</a:t>
            </a:r>
          </a:p>
          <a:p>
            <a:r>
              <a:rPr lang="es-ES" dirty="0" smtClean="0"/>
              <a:t>Prisionero en Creta, Grecia y Alemania en diferentes campos de concentración</a:t>
            </a:r>
          </a:p>
          <a:p>
            <a:r>
              <a:rPr lang="es-ES" dirty="0" smtClean="0"/>
              <a:t>Doctor </a:t>
            </a:r>
            <a:r>
              <a:rPr lang="es-ES" i="1" dirty="0" smtClean="0"/>
              <a:t>Honoris Causa</a:t>
            </a:r>
            <a:r>
              <a:rPr lang="es-ES" dirty="0" smtClean="0"/>
              <a:t> de las Universidades de Rochester y York </a:t>
            </a:r>
          </a:p>
          <a:p>
            <a:r>
              <a:rPr lang="es-ES" dirty="0" smtClean="0"/>
              <a:t>Profesor de </a:t>
            </a:r>
            <a:r>
              <a:rPr lang="es-ES" dirty="0" err="1" smtClean="0"/>
              <a:t>Neumotisiología</a:t>
            </a:r>
            <a:r>
              <a:rPr lang="es-ES" dirty="0" smtClean="0"/>
              <a:t> en la Escuela Nacional de Medicina de Gales y </a:t>
            </a:r>
          </a:p>
          <a:p>
            <a:r>
              <a:rPr lang="es-ES" dirty="0" smtClean="0"/>
              <a:t>Director de la Unidad de Epidemiología del </a:t>
            </a:r>
            <a:r>
              <a:rPr lang="es-ES" i="1" dirty="0" smtClean="0"/>
              <a:t>Medical </a:t>
            </a:r>
            <a:r>
              <a:rPr lang="es-ES" i="1" dirty="0" err="1" smtClean="0"/>
              <a:t>Research</a:t>
            </a:r>
            <a:r>
              <a:rPr lang="es-ES" i="1" dirty="0" smtClean="0"/>
              <a:t> Council</a:t>
            </a:r>
          </a:p>
          <a:p>
            <a:r>
              <a:rPr lang="es-ES" dirty="0" smtClean="0"/>
              <a:t> </a:t>
            </a:r>
          </a:p>
          <a:p>
            <a:endParaRPr lang="es-ES" dirty="0"/>
          </a:p>
        </p:txBody>
      </p:sp>
    </p:spTree>
    <p:extLst>
      <p:ext uri="{BB962C8B-B14F-4D97-AF65-F5344CB8AC3E}">
        <p14:creationId xmlns:p14="http://schemas.microsoft.com/office/powerpoint/2010/main" val="3009612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980728"/>
            <a:ext cx="2065143" cy="224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Paloma\Pictures\Screenshots\Captura de pantalla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501008"/>
            <a:ext cx="6480720" cy="203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833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052736"/>
            <a:ext cx="2016224" cy="219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Paloma\Pictures\Screenshots\Captura de pantalla (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2857637"/>
            <a:ext cx="4114177"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63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aloma\Pictures\Screenshots\Captura de pantalla (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340768"/>
            <a:ext cx="6336704" cy="419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31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aloma\Pictures\Screenshots\Captura de pantalla (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268760"/>
            <a:ext cx="5737008" cy="3737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777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47</TotalTime>
  <Words>851</Words>
  <Application>Microsoft Office PowerPoint</Application>
  <PresentationFormat>Presentación en pantalla (4:3)</PresentationFormat>
  <Paragraphs>44</Paragraphs>
  <Slides>11</Slides>
  <Notes>8</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Alta costura</vt:lpstr>
      <vt:lpstr>EL CUENTO DE LA EVIDENCIA CIENTÍFICA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CUENTO DE LA EVIDENCIA CIENTÍFICA</dc:title>
  <dc:creator>Usuario</dc:creator>
  <cp:lastModifiedBy>Usuario</cp:lastModifiedBy>
  <cp:revision>6</cp:revision>
  <dcterms:created xsi:type="dcterms:W3CDTF">2019-10-24T00:09:42Z</dcterms:created>
  <dcterms:modified xsi:type="dcterms:W3CDTF">2019-10-24T23:16:47Z</dcterms:modified>
</cp:coreProperties>
</file>