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64177-362D-4815-B3D9-161CA9AEA3D3}" v="345" dt="2023-10-14T15:55:35.569"/>
    <p1510:client id="{9B7EE507-F5BA-0BD2-71BC-8D34803F54E1}" v="1360" dt="2023-10-14T19:45:34.335"/>
    <p1510:client id="{CC4EC536-14A8-C398-E3F0-A15DAA925D3A}" v="81" dt="2023-10-15T20:02:26.086"/>
    <p1510:client id="{E7541B54-31DA-401D-01DB-445FE0A77B5B}" v="611" dt="2023-10-14T16:26:28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0F4BBFF-7B19-4753-B8A7-8D50A740D6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F643C96-5A56-4684-8405-22A34969E2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C1AA-FF83-46F1-AE44-13EF3F205396}" type="datetimeFigureOut">
              <a:rPr lang="es-ES" smtClean="0"/>
              <a:t>15/10/2023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0A0F9E-FC2F-45E8-A9D1-CCD45F33C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57A2A0-244E-4F33-B8E4-3B8F3B49E8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49D11E-3E26-4C8F-A941-77E0BAAC2B8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793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F80AEF-0EAB-477F-9CC3-A11DCB4C742B}" type="datetimeFigureOut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43AF63-7124-4064-B1D4-D428E32A34E0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73992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3AF63-7124-4064-B1D4-D428E32A34E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917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ángulo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rtlCol="0"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fld id="{79D820F9-8489-4532-8207-E7655CB1D131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 rtlCol="0"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11" name="Rectángulo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orma libre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orma libre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536665"/>
            <a:ext cx="8825658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ECC756-E323-46DF-BB5D-3A42A257B4CF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Elipse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orma libre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orma libre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543300"/>
            <a:ext cx="8825659" cy="24765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5DAC4B-8F19-40FA-8345-0FBE2EB6C32C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3" name="Rectángulo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ángulo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Elipse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Elipse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Elipse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Elipse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orma libre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Cuadro de texto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Cuadro de texto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ES" sz="9600" b="0" i="0" noProof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 rtlCol="0"/>
          <a:lstStyle>
            <a:lvl1pPr>
              <a:defRPr sz="40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4" name="Marcador de texto 3"/>
          <p:cNvSpPr>
            <a:spLocks noGrp="1"/>
          </p:cNvSpPr>
          <p:nvPr>
            <p:ph type="body" sz="half" idx="13" hasCustomPrompt="1"/>
          </p:nvPr>
        </p:nvSpPr>
        <p:spPr bwMode="gray">
          <a:xfrm>
            <a:off x="1945945" y="3678766"/>
            <a:ext cx="7731219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0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5029199"/>
            <a:ext cx="9244897" cy="997857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3A91BF-FBEA-4DCC-887A-2E63CC349F85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9" name="Rectángulo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ángulo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orma libre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orma libre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5024967"/>
            <a:ext cx="8825659" cy="860400"/>
          </a:xfrm>
        </p:spPr>
        <p:txBody>
          <a:bodyPr rtlCol="0"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4E7E74-02D8-48D2-88D1-FBF8FA660DDD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2"/>
            <a:ext cx="314187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texto 3"/>
          <p:cNvSpPr>
            <a:spLocks noGrp="1"/>
          </p:cNvSpPr>
          <p:nvPr>
            <p:ph type="body" sz="half" idx="15" hasCustomPrompt="1"/>
          </p:nvPr>
        </p:nvSpPr>
        <p:spPr>
          <a:xfrm>
            <a:off x="1154953" y="3179764"/>
            <a:ext cx="314187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12721" y="2603500"/>
            <a:ext cx="314700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texto 3"/>
          <p:cNvSpPr>
            <a:spLocks noGrp="1"/>
          </p:cNvSpPr>
          <p:nvPr>
            <p:ph type="body" sz="half" idx="16" hasCustomPrompt="1"/>
          </p:nvPr>
        </p:nvSpPr>
        <p:spPr>
          <a:xfrm>
            <a:off x="4512721" y="3179763"/>
            <a:ext cx="3147009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888135" y="2603501"/>
            <a:ext cx="314573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3"/>
          <p:cNvSpPr>
            <a:spLocks noGrp="1"/>
          </p:cNvSpPr>
          <p:nvPr>
            <p:ph type="body" sz="half" idx="17" hasCustomPrompt="1"/>
          </p:nvPr>
        </p:nvSpPr>
        <p:spPr>
          <a:xfrm>
            <a:off x="7888329" y="3179762"/>
            <a:ext cx="3145536" cy="284729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3D30E-C210-40FE-A53C-41E1CDCEAE38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4532844"/>
            <a:ext cx="30504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9" name="Marcador de posición de imagen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2" name="Marcador de texto 3"/>
          <p:cNvSpPr>
            <a:spLocks noGrp="1"/>
          </p:cNvSpPr>
          <p:nvPr>
            <p:ph type="body" sz="half" idx="18" hasCustomPrompt="1"/>
          </p:nvPr>
        </p:nvSpPr>
        <p:spPr>
          <a:xfrm>
            <a:off x="1154954" y="5109106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568865" y="4532844"/>
            <a:ext cx="3050438" cy="576263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1" name="Marcador de posición de imagen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3" name="Marcador de texto 3"/>
          <p:cNvSpPr>
            <a:spLocks noGrp="1"/>
          </p:cNvSpPr>
          <p:nvPr>
            <p:ph type="body" sz="half" idx="19" hasCustomPrompt="1"/>
          </p:nvPr>
        </p:nvSpPr>
        <p:spPr>
          <a:xfrm>
            <a:off x="4570172" y="5109105"/>
            <a:ext cx="3050438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4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7982775" y="4532845"/>
            <a:ext cx="305109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2" name="Marcador de posición de imagen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4" name="Marcador de texto 3"/>
          <p:cNvSpPr>
            <a:spLocks noGrp="1"/>
          </p:cNvSpPr>
          <p:nvPr>
            <p:ph type="body" sz="half" idx="20" hasCustomPrompt="1"/>
          </p:nvPr>
        </p:nvSpPr>
        <p:spPr>
          <a:xfrm>
            <a:off x="7982775" y="5109104"/>
            <a:ext cx="3051096" cy="91795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43" name="Conector recto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DA5FE5-56D7-4967-B103-B1DB73BD2563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2603500"/>
            <a:ext cx="8825659" cy="3416300"/>
          </a:xfrm>
        </p:spPr>
        <p:txBody>
          <a:bodyPr vert="eaVert" rtlCol="0" anchor="t" anchorCtr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 rtlCol="0"/>
          <a:lstStyle/>
          <a:p>
            <a:pPr rtl="0"/>
            <a:fld id="{3932E094-1F07-47C9-95B4-6F5AE450F688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ángulo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ángulo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orma libre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orma libre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rtlCol="0" anchor="b" anchorCtr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54954" y="1278467"/>
            <a:ext cx="6256025" cy="4748590"/>
          </a:xfrm>
        </p:spPr>
        <p:txBody>
          <a:bodyPr vert="eaVert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 rtlCol="0"/>
          <a:lstStyle/>
          <a:p>
            <a:pPr rtl="0"/>
            <a:fld id="{4C660F68-4C11-4F5B-8613-643A95A13DD6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4" name="Rectángulo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154954" y="2603500"/>
            <a:ext cx="8825659" cy="34163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4C74C3-EE0B-4A69-A031-7B9CB4C5E272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orma libre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rtlCol="0" anchor="ctr"/>
          <a:lstStyle>
            <a:lvl1pPr algn="l">
              <a:defRPr sz="4000" b="0" cap="none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6895559" y="2677644"/>
            <a:ext cx="3757545" cy="2283824"/>
          </a:xfrm>
        </p:spPr>
        <p:txBody>
          <a:bodyPr rtlCol="0"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FB9DB5-6A30-421C-8001-28292CA8C71D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54954" y="2603500"/>
            <a:ext cx="4825158" cy="3416301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08712" y="2603500"/>
            <a:ext cx="4825159" cy="3416300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B32F7D-59C0-4682-9698-6990F56224FF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1154954" y="2603500"/>
            <a:ext cx="4825157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54954" y="3179762"/>
            <a:ext cx="4825158" cy="2840039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08712" y="2603500"/>
            <a:ext cx="4825159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08712" y="3179762"/>
            <a:ext cx="4825159" cy="2840039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37FADD-C2C4-4106-A5B8-72333C720394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AC1E48-5072-430A-86DB-E32514F10398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D0EC63-14DC-4A07-A6F1-7212840390BC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7" name="Rectángulo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Elipse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orma libre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rtlCol="0" anchor="b"/>
          <a:lstStyle>
            <a:lvl1pPr algn="l">
              <a:defRPr sz="24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781146" y="1447800"/>
            <a:ext cx="5190066" cy="4572000"/>
          </a:xfrm>
        </p:spPr>
        <p:txBody>
          <a:bodyPr rtlCol="0" anchor="ctr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129280"/>
            <a:ext cx="2793158" cy="2895599"/>
          </a:xfrm>
        </p:spPr>
        <p:txBody>
          <a:bodyPr rtlCol="0"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95BA60-7C35-4D95-8E48-BFD2E3B27954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ángulo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Elipse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Elipse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Elipse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ángulo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orma libre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orma libre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 rtl="0"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 bwMode="gray">
          <a:xfrm>
            <a:off x="1154954" y="3657600"/>
            <a:ext cx="3859212" cy="1371600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FE05BF-B922-4828-B1C1-B09F91AE4FA4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/>
          </a:p>
        </p:txBody>
      </p:sp>
      <p:sp>
        <p:nvSpPr>
          <p:cNvPr id="16" name="Rectángulo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ángulo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Elipse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Elipse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Elipse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Elipse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Elipse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orma libre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orma libre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orma libre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fld id="{EFB188B6-7E38-4115-B8ED-4CCC784DE65E}" type="datetime1">
              <a:rPr lang="es-ES" noProof="0" smtClean="0"/>
              <a:t>15/10/2023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21" name="Rectángulo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rtl="0"/>
            <a:fld id="{D57F1E4F-1CFF-5643-939E-217C01CDF565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20712" y="580869"/>
            <a:ext cx="8825658" cy="3389217"/>
          </a:xfrm>
        </p:spPr>
        <p:txBody>
          <a:bodyPr rtlCol="0" anchor="ctr">
            <a:normAutofit/>
          </a:bodyPr>
          <a:lstStyle/>
          <a:p>
            <a:pPr algn="ctr"/>
            <a:r>
              <a:rPr lang="es-ES" sz="6600">
                <a:solidFill>
                  <a:srgbClr val="EBEBEB"/>
                </a:solidFill>
              </a:rPr>
              <a:t>El ovario en los TCA</a:t>
            </a:r>
            <a:br>
              <a:rPr lang="es-ES" sz="6600"/>
            </a:br>
            <a:r>
              <a:rPr lang="es-ES">
                <a:solidFill>
                  <a:srgbClr val="EBEBEB"/>
                </a:solidFill>
              </a:rPr>
              <a:t>(ayer, hoy y mañana)</a:t>
            </a:r>
            <a:endParaRPr lang="es-ES"/>
          </a:p>
        </p:txBody>
      </p:sp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CA83E2E3-6F1E-9FC2-672E-A96CDE452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9" y="4018545"/>
            <a:ext cx="4984230" cy="265589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8DE2B0E-EB12-C8F9-2BDD-B7DA14538B24}"/>
              </a:ext>
            </a:extLst>
          </p:cNvPr>
          <p:cNvSpPr txBox="1"/>
          <p:nvPr/>
        </p:nvSpPr>
        <p:spPr>
          <a:xfrm>
            <a:off x="8450704" y="5452671"/>
            <a:ext cx="318540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2000">
                <a:latin typeface="Comic Sans MS"/>
              </a:rPr>
              <a:t>L. Ignacio Verdú Martín</a:t>
            </a:r>
          </a:p>
          <a:p>
            <a:pPr algn="ctr"/>
            <a:r>
              <a:rPr lang="es-ES" sz="2000">
                <a:latin typeface="Comic Sans MS"/>
              </a:rPr>
              <a:t>Hospital General de Segovia</a:t>
            </a: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A981A834-7482-B280-5FC5-40C32CDBCC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9067" y="5493349"/>
            <a:ext cx="146685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MANEJO (1)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dirty="0"/>
              <a:t>¡¡ MULTIDISCIPLINAR !!</a:t>
            </a:r>
          </a:p>
          <a:p>
            <a:r>
              <a:rPr lang="es-ES" sz="2400" dirty="0"/>
              <a:t>El </a:t>
            </a:r>
            <a:r>
              <a:rPr lang="es-ES" sz="2400" err="1"/>
              <a:t>tto</a:t>
            </a:r>
            <a:r>
              <a:rPr lang="es-ES" sz="2400" dirty="0"/>
              <a:t> básico e inicial se dirige a la recuperación ponderal</a:t>
            </a:r>
          </a:p>
          <a:p>
            <a:r>
              <a:rPr lang="es-ES" sz="2400" dirty="0"/>
              <a:t>Si tras 6-12 meses no se consigue recuperación de función estrogénica -&gt; </a:t>
            </a:r>
            <a:r>
              <a:rPr lang="es-ES" sz="2400" err="1"/>
              <a:t>tto</a:t>
            </a:r>
            <a:r>
              <a:rPr lang="es-ES" sz="2400" dirty="0"/>
              <a:t> de reposición hormonal.</a:t>
            </a:r>
          </a:p>
          <a:p>
            <a:r>
              <a:rPr lang="es-ES" sz="2400" dirty="0"/>
              <a:t>Objetivos del TRH:</a:t>
            </a:r>
          </a:p>
          <a:p>
            <a:pPr lvl="1"/>
            <a:r>
              <a:rPr lang="es-ES" sz="2200" dirty="0"/>
              <a:t>Osteoporosis: prevención de fracturas y adquisición de masa ósea adecuada</a:t>
            </a:r>
          </a:p>
          <a:p>
            <a:pPr lvl="1"/>
            <a:r>
              <a:rPr lang="es-ES" sz="2200"/>
              <a:t>Síndrome vulvovaginal y disfunción sexual</a:t>
            </a:r>
          </a:p>
          <a:p>
            <a:pPr lvl="1"/>
            <a:r>
              <a:rPr lang="es-ES" sz="2200" dirty="0"/>
              <a:t>Recuperación de función menstrual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654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MANEJO (2)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2400" dirty="0"/>
              <a:t>TRATAMIENTO DE REPOSICIÓN HORMONAL</a:t>
            </a:r>
          </a:p>
          <a:p>
            <a:r>
              <a:rPr lang="es-ES" sz="2400" dirty="0"/>
              <a:t>No se deben utilizar ACHO</a:t>
            </a:r>
          </a:p>
          <a:p>
            <a:r>
              <a:rPr lang="es-ES" sz="2400" dirty="0"/>
              <a:t>Estradiol natural, transdérmico, a dosis de 100 </a:t>
            </a:r>
            <a:r>
              <a:rPr lang="es-ES" sz="2400" dirty="0" err="1"/>
              <a:t>mcg</a:t>
            </a:r>
            <a:r>
              <a:rPr lang="es-ES" sz="2400" dirty="0"/>
              <a:t>/d.</a:t>
            </a:r>
          </a:p>
          <a:p>
            <a:r>
              <a:rPr lang="es-ES" sz="2400" dirty="0"/>
              <a:t>Gestágenos 12-14 días al mes</a:t>
            </a:r>
          </a:p>
          <a:p>
            <a:pPr lvl="1"/>
            <a:r>
              <a:rPr lang="es-ES" sz="2200" dirty="0"/>
              <a:t>Progesterona (</a:t>
            </a:r>
            <a:r>
              <a:rPr lang="es-ES" sz="2200" dirty="0" err="1"/>
              <a:t>Progeffik</a:t>
            </a:r>
            <a:r>
              <a:rPr lang="es-ES" sz="2200" dirty="0"/>
              <a:t>®, </a:t>
            </a:r>
            <a:r>
              <a:rPr lang="es-ES" sz="2200" dirty="0" err="1"/>
              <a:t>Utrogestan</a:t>
            </a:r>
            <a:r>
              <a:rPr lang="es-ES" sz="2200" dirty="0"/>
              <a:t>®) 100-200 mg/d</a:t>
            </a:r>
          </a:p>
          <a:p>
            <a:pPr lvl="1"/>
            <a:r>
              <a:rPr lang="es-ES" sz="2200" dirty="0"/>
              <a:t>MPA (</a:t>
            </a:r>
            <a:r>
              <a:rPr lang="es-ES" sz="2200" dirty="0" err="1"/>
              <a:t>Progevera</a:t>
            </a:r>
            <a:r>
              <a:rPr lang="es-ES" sz="2200" dirty="0"/>
              <a:t>®) 5-10 mg/d</a:t>
            </a:r>
          </a:p>
          <a:p>
            <a:pPr lvl="1"/>
            <a:r>
              <a:rPr lang="es-ES" sz="2200" dirty="0"/>
              <a:t>NETA (</a:t>
            </a:r>
            <a:r>
              <a:rPr lang="es-ES" sz="2200" dirty="0" err="1"/>
              <a:t>Primolut-Nor</a:t>
            </a:r>
            <a:r>
              <a:rPr lang="es-ES" sz="2200" dirty="0"/>
              <a:t>®) 5 mg/d</a:t>
            </a:r>
          </a:p>
          <a:p>
            <a:r>
              <a:rPr lang="es-ES" sz="2400" dirty="0"/>
              <a:t>También </a:t>
            </a:r>
            <a:r>
              <a:rPr lang="es-ES" sz="2400" dirty="0" err="1"/>
              <a:t>planteables</a:t>
            </a:r>
            <a:r>
              <a:rPr lang="es-ES" sz="2400" dirty="0"/>
              <a:t> pautas orales combinadas (</a:t>
            </a:r>
            <a:r>
              <a:rPr lang="es-ES" sz="2400" dirty="0" err="1"/>
              <a:t>Progyluton</a:t>
            </a:r>
            <a:r>
              <a:rPr lang="es-ES" sz="2400" dirty="0"/>
              <a:t>®, </a:t>
            </a:r>
            <a:r>
              <a:rPr lang="es-ES" sz="2400" dirty="0" err="1"/>
              <a:t>Climen</a:t>
            </a:r>
            <a:r>
              <a:rPr lang="es-ES" sz="2400" dirty="0"/>
              <a:t>®)</a:t>
            </a:r>
          </a:p>
          <a:p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050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MANEJO (y 3)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2400" dirty="0"/>
              <a:t>TRATAMIENTO DE LA OSTEOPOROSIS</a:t>
            </a:r>
          </a:p>
          <a:p>
            <a:r>
              <a:rPr lang="es-ES" sz="2400"/>
              <a:t>El enfoque básico es el TRH</a:t>
            </a:r>
            <a:endParaRPr lang="es-ES" sz="2400" dirty="0"/>
          </a:p>
          <a:p>
            <a:r>
              <a:rPr lang="es-ES" sz="2400" dirty="0"/>
              <a:t>Suplementos de Calcio (1200 mg/d) y Vitamina D (800 UI/d o dosis necesaria para mantener niveles &gt; 32 ng/</a:t>
            </a:r>
            <a:r>
              <a:rPr lang="es-ES" sz="2400" err="1"/>
              <a:t>mL</a:t>
            </a:r>
            <a:r>
              <a:rPr lang="es-ES" sz="2400" dirty="0"/>
              <a:t>)</a:t>
            </a:r>
          </a:p>
          <a:p>
            <a:r>
              <a:rPr lang="es-ES" sz="2400" dirty="0"/>
              <a:t>Si con lo anterior no es suficiente, el abordaje es complejo y debe realizarse por un especialista en esta patología</a:t>
            </a:r>
          </a:p>
          <a:p>
            <a:pPr lvl="1"/>
            <a:r>
              <a:rPr lang="es-ES" sz="2200" dirty="0" err="1"/>
              <a:t>Difosfonatos</a:t>
            </a:r>
          </a:p>
          <a:p>
            <a:pPr lvl="1"/>
            <a:r>
              <a:rPr lang="es-ES" sz="2200" dirty="0"/>
              <a:t>Teriparatida</a:t>
            </a:r>
          </a:p>
          <a:p>
            <a:pPr lvl="1"/>
            <a:r>
              <a:rPr lang="es-ES" sz="2200" dirty="0"/>
              <a:t>Denosumab</a:t>
            </a:r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073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C4B923-A187-2968-126F-131FFB11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745" y="960958"/>
            <a:ext cx="9975953" cy="4036675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10E8E76A-2CBD-4C33-5F0C-E74CCF6E3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391" y="4088745"/>
            <a:ext cx="4691921" cy="26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3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2F328-FE2C-5EEC-CC3B-47D0AF6AF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D87189-450B-F9A3-768C-E6E545014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463" y="2607955"/>
            <a:ext cx="10192420" cy="41662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dirty="0"/>
              <a:t>Los TCA son una de las principales causas de amenorrea </a:t>
            </a:r>
            <a:r>
              <a:rPr lang="es-ES" sz="2400"/>
              <a:t>hipotalámica en mujeres jóvenes</a:t>
            </a:r>
          </a:p>
          <a:p>
            <a:r>
              <a:rPr lang="es-ES" sz="2400"/>
              <a:t>El manejo de todo el proceso debe ser MULTIDISCIPLINAR</a:t>
            </a:r>
          </a:p>
          <a:p>
            <a:r>
              <a:rPr lang="es-ES" sz="2400" dirty="0"/>
              <a:t>En ocasiones, el debut de un TCA puede ser la amenorrea o la infertilidad</a:t>
            </a:r>
          </a:p>
          <a:p>
            <a:r>
              <a:rPr lang="es-ES" sz="2400" dirty="0"/>
              <a:t>La amenorrea y el hipoestrogenismo no son el problema </a:t>
            </a:r>
            <a:r>
              <a:rPr lang="es-ES" sz="2400"/>
              <a:t>principal, sino un efecto colateral (aunque con secuelas potencialmente graves: osteoporosis, riesgo CV...)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/>
              <a:t>FISIOPATOLOGÍA (1)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377915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dirty="0"/>
              <a:t>Los TCA actúan sobre todo el eje neuroendocrino </a:t>
            </a:r>
          </a:p>
          <a:p>
            <a:r>
              <a:rPr lang="es-ES" sz="2400" dirty="0"/>
              <a:t>Se inhibe el eje H-H-Ovario con reducción de la amplitud y frecuencia de los pulsos de </a:t>
            </a:r>
            <a:r>
              <a:rPr lang="es-ES" sz="2400" dirty="0" err="1"/>
              <a:t>GnRh</a:t>
            </a:r>
          </a:p>
          <a:p>
            <a:r>
              <a:rPr lang="es-ES" sz="2400" dirty="0"/>
              <a:t>Hipogonadismo </a:t>
            </a:r>
            <a:r>
              <a:rPr lang="es-ES" sz="2400" dirty="0" err="1"/>
              <a:t>Hipogonadotropo</a:t>
            </a:r>
            <a:r>
              <a:rPr lang="es-ES" sz="2400" dirty="0"/>
              <a:t> con niveles hormonales prepuberales</a:t>
            </a:r>
          </a:p>
          <a:p>
            <a:r>
              <a:rPr lang="es-ES" sz="2400" dirty="0"/>
              <a:t>Inhibición de la actividad de neuronas </a:t>
            </a:r>
            <a:r>
              <a:rPr lang="es-ES" sz="2400" dirty="0" err="1"/>
              <a:t>Kisspeptidérgicas</a:t>
            </a:r>
            <a:r>
              <a:rPr lang="es-ES" sz="2400" dirty="0"/>
              <a:t> (Kiss-NK-Dy)</a:t>
            </a:r>
          </a:p>
          <a:p>
            <a:r>
              <a:rPr lang="es-ES" sz="2400" dirty="0"/>
              <a:t>Activación del eje H-H-SSRR: </a:t>
            </a:r>
            <a:r>
              <a:rPr lang="es-ES" sz="2400" dirty="0" err="1"/>
              <a:t>hipercortisolismo</a:t>
            </a:r>
            <a:r>
              <a:rPr lang="es-ES" sz="2400" dirty="0"/>
              <a:t> por estrés.</a:t>
            </a:r>
          </a:p>
        </p:txBody>
      </p:sp>
    </p:spTree>
    <p:extLst>
      <p:ext uri="{BB962C8B-B14F-4D97-AF65-F5344CB8AC3E}">
        <p14:creationId xmlns:p14="http://schemas.microsoft.com/office/powerpoint/2010/main" val="39312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/>
              <a:t>FISIOPATOLOGÍA (2)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/>
              <a:t>Aumenta la producción de GH. Sin embargo, disminuye el IGF-1 (estado de "resistencia" a la GH)</a:t>
            </a:r>
          </a:p>
          <a:p>
            <a:r>
              <a:rPr lang="es-ES" sz="2400"/>
              <a:t>Eje tiroideo: Síndrome del enfermo eutiroideo.</a:t>
            </a:r>
          </a:p>
          <a:p>
            <a:r>
              <a:rPr lang="es-ES" sz="2400"/>
              <a:t>Neurohipófisis:</a:t>
            </a:r>
          </a:p>
          <a:p>
            <a:pPr lvl="1"/>
            <a:r>
              <a:rPr lang="es-ES" sz="2200"/>
              <a:t>Aumenta la ADH -&gt; SIADH con hiponatremia</a:t>
            </a:r>
          </a:p>
          <a:p>
            <a:pPr lvl="1"/>
            <a:r>
              <a:rPr lang="es-ES" sz="2200"/>
              <a:t>Disminuye la oxitocina. Persiste tras la recuperación ponderal</a:t>
            </a:r>
          </a:p>
          <a:p>
            <a:r>
              <a:rPr lang="es-ES" sz="2400"/>
              <a:t>Afectación del centro termorregulador hipotalámico con hipotermia.</a:t>
            </a:r>
          </a:p>
        </p:txBody>
      </p:sp>
    </p:spTree>
    <p:extLst>
      <p:ext uri="{BB962C8B-B14F-4D97-AF65-F5344CB8AC3E}">
        <p14:creationId xmlns:p14="http://schemas.microsoft.com/office/powerpoint/2010/main" val="256809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/>
              <a:t>FISIOPATOLOGÍA (3)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2400"/>
              <a:t>HORMONAS REGULADORAS DEL APETITO / MARCADORES PERIFÉRICOS DEL METABOLISMO</a:t>
            </a:r>
            <a:endParaRPr lang="es-ES"/>
          </a:p>
          <a:p>
            <a:r>
              <a:rPr lang="es-ES" sz="2400"/>
              <a:t>Leptina. </a:t>
            </a:r>
            <a:r>
              <a:rPr lang="es-ES" sz="2400" err="1"/>
              <a:t>Adipokina</a:t>
            </a:r>
            <a:r>
              <a:rPr lang="es-ES" sz="2400"/>
              <a:t> producida en los adipocitos. </a:t>
            </a:r>
            <a:r>
              <a:rPr lang="es-ES" sz="2400" err="1"/>
              <a:t>Anorexígena</a:t>
            </a:r>
            <a:r>
              <a:rPr lang="es-ES" sz="2400"/>
              <a:t>.  Disminuye radicalmente</a:t>
            </a:r>
          </a:p>
          <a:p>
            <a:r>
              <a:rPr lang="es-ES" sz="2400" err="1"/>
              <a:t>Grelina</a:t>
            </a:r>
            <a:r>
              <a:rPr lang="es-ES" sz="2400"/>
              <a:t>. Producida en el </a:t>
            </a:r>
            <a:r>
              <a:rPr lang="es-ES" sz="2400" err="1"/>
              <a:t>fundus</a:t>
            </a:r>
            <a:r>
              <a:rPr lang="es-ES" sz="2400"/>
              <a:t> gástrico. Es </a:t>
            </a:r>
            <a:r>
              <a:rPr lang="es-ES" sz="2400" err="1"/>
              <a:t>orexígena</a:t>
            </a:r>
            <a:r>
              <a:rPr lang="es-ES" sz="2400"/>
              <a:t> y aumenta en la AN. Inhibe la GnRH</a:t>
            </a:r>
          </a:p>
          <a:p>
            <a:r>
              <a:rPr lang="es-ES" sz="2400"/>
              <a:t>Péptido YY. Producido en el intestino. Es anorexígeno pero se encuentra aumentado en AN</a:t>
            </a:r>
          </a:p>
          <a:p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1117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82525"/>
            <a:ext cx="8761413" cy="706964"/>
          </a:xfrm>
        </p:spPr>
        <p:txBody>
          <a:bodyPr/>
          <a:lstStyle/>
          <a:p>
            <a:pPr algn="ctr"/>
            <a:r>
              <a:rPr lang="es-ES" sz="5400" dirty="0"/>
              <a:t>FISIOPATOLOGÍA (4)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39" y="2409976"/>
            <a:ext cx="989004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2400" dirty="0"/>
              <a:t>AMENORREA Y FERTILIDAD</a:t>
            </a:r>
            <a:endParaRPr lang="es-ES" dirty="0"/>
          </a:p>
          <a:p>
            <a:r>
              <a:rPr lang="es-ES" sz="2400" dirty="0"/>
              <a:t>La amenorrea suele aparecer con un 10-15% de pérdida de peso, aunque en ocasiones precede a dicha pérdida. </a:t>
            </a:r>
          </a:p>
          <a:p>
            <a:r>
              <a:rPr lang="es-ES" sz="2400" dirty="0"/>
              <a:t> Suele resolverse tras  la  recuperación  ponderal, pero  puede persistir (por estrés mantenido, por ejercicio...)</a:t>
            </a:r>
          </a:p>
          <a:p>
            <a:r>
              <a:rPr lang="es-ES" sz="2400" dirty="0"/>
              <a:t>En algunos casos de AN existe algo de actividad menstrual</a:t>
            </a:r>
          </a:p>
          <a:p>
            <a:r>
              <a:rPr lang="es-ES" sz="2400" dirty="0"/>
              <a:t>La fertilidad está muy reducida (amenorrea, disminución de la libido y de las RRSS)</a:t>
            </a:r>
          </a:p>
          <a:p>
            <a:r>
              <a:rPr lang="es-ES" sz="2400" dirty="0"/>
              <a:t>Aun así puede haber alguna ovulación aislada </a:t>
            </a: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40529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082525"/>
            <a:ext cx="8761413" cy="706964"/>
          </a:xfrm>
        </p:spPr>
        <p:txBody>
          <a:bodyPr/>
          <a:lstStyle/>
          <a:p>
            <a:pPr algn="ctr"/>
            <a:r>
              <a:rPr lang="es-ES" sz="5400" dirty="0"/>
              <a:t>FISIOPATOLOGÍA (y 5)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527183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s-ES" sz="2400" dirty="0"/>
              <a:t>OSTEOPOROSIS</a:t>
            </a:r>
            <a:endParaRPr lang="es-ES" dirty="0"/>
          </a:p>
          <a:p>
            <a:r>
              <a:rPr lang="es-ES" sz="2400" dirty="0"/>
              <a:t>90% presentan osteopenia y 30-40% osteoporosis</a:t>
            </a:r>
          </a:p>
          <a:p>
            <a:r>
              <a:rPr lang="es-ES" sz="2400" dirty="0"/>
              <a:t>El riesgo de fracturas se multiplica *3-7</a:t>
            </a:r>
          </a:p>
          <a:p>
            <a:r>
              <a:rPr lang="es-ES" sz="2400" dirty="0"/>
              <a:t>Es más intensa que en AH de otras causas porque además del hipoestrogenismo se asocian otros factores:</a:t>
            </a:r>
          </a:p>
          <a:p>
            <a:pPr lvl="1"/>
            <a:r>
              <a:rPr lang="es-ES" sz="2200" dirty="0"/>
              <a:t>Disminución de andrógenos</a:t>
            </a:r>
          </a:p>
          <a:p>
            <a:pPr lvl="1"/>
            <a:r>
              <a:rPr lang="es-ES" sz="2200" dirty="0"/>
              <a:t>Disminución de la IGF-1</a:t>
            </a:r>
          </a:p>
          <a:p>
            <a:pPr lvl="1"/>
            <a:r>
              <a:rPr lang="es-ES" sz="2200" dirty="0" err="1"/>
              <a:t>Hipercortisolismo</a:t>
            </a:r>
          </a:p>
          <a:p>
            <a:pPr lvl="1"/>
            <a:r>
              <a:rPr lang="es-ES" sz="2200"/>
              <a:t>Déficits nutricionales</a:t>
            </a:r>
            <a:endParaRPr lang="es-ES" sz="2200" dirty="0"/>
          </a:p>
        </p:txBody>
      </p:sp>
    </p:spTree>
    <p:extLst>
      <p:ext uri="{BB962C8B-B14F-4D97-AF65-F5344CB8AC3E}">
        <p14:creationId xmlns:p14="http://schemas.microsoft.com/office/powerpoint/2010/main" val="3151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EVALUACIÓN (1)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494643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dirty="0"/>
              <a:t>Anamnesis</a:t>
            </a:r>
          </a:p>
          <a:p>
            <a:r>
              <a:rPr lang="es-ES" sz="2400" dirty="0"/>
              <a:t>Exploración: general, IMC, hirsutismo (no exploración ginecológica salvo amenorrea primaria)</a:t>
            </a:r>
          </a:p>
          <a:p>
            <a:r>
              <a:rPr lang="es-ES" sz="2400" dirty="0"/>
              <a:t>Ecografía Ginecológica</a:t>
            </a:r>
          </a:p>
          <a:p>
            <a:r>
              <a:rPr lang="es-ES" sz="2400" dirty="0"/>
              <a:t>Analítica hormonal: FSH, LH, E2, TSH y PRL</a:t>
            </a:r>
          </a:p>
          <a:p>
            <a:r>
              <a:rPr lang="es-ES" sz="2400" dirty="0"/>
              <a:t>Estudio de hiperandrogenismo si sospecha clínica?</a:t>
            </a:r>
            <a:endParaRPr lang="es-ES" sz="2400"/>
          </a:p>
          <a:p>
            <a:r>
              <a:rPr lang="es-ES" sz="2400" dirty="0"/>
              <a:t>Test de deprivación con gestágenos</a:t>
            </a:r>
          </a:p>
          <a:p>
            <a:r>
              <a:rPr lang="es-ES" sz="2400" dirty="0"/>
              <a:t>Test de deprivación con E+G</a:t>
            </a:r>
            <a:endParaRPr lang="es-ES" dirty="0"/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463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A336A-98A8-D40C-8990-B3C96DDF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5400" dirty="0"/>
              <a:t>EVALUACIÓN (y 2)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198A49-AD0D-1AB0-C9E6-EBC2F8854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3" y="2530929"/>
            <a:ext cx="9357850" cy="41057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2400" dirty="0"/>
              <a:t>RMN de hipófisis</a:t>
            </a:r>
            <a:endParaRPr lang="es-ES" dirty="0"/>
          </a:p>
          <a:p>
            <a:r>
              <a:rPr lang="es-ES" sz="2400" dirty="0"/>
              <a:t>Descartar celiaquía, enfermedad inflamatoria intestinal y procesos graves</a:t>
            </a:r>
          </a:p>
          <a:p>
            <a:r>
              <a:rPr lang="es-ES" sz="2400" dirty="0"/>
              <a:t>Densidad Mineral Ósea (DEXA)</a:t>
            </a:r>
          </a:p>
          <a:p>
            <a:pPr lvl="1"/>
            <a:r>
              <a:rPr lang="es-ES" sz="2200" dirty="0"/>
              <a:t>En &lt; 20 años: columna lumbar y/o total </a:t>
            </a:r>
            <a:r>
              <a:rPr lang="es-ES" sz="2200" dirty="0" err="1"/>
              <a:t>body</a:t>
            </a:r>
            <a:endParaRPr lang="es-ES" sz="2200"/>
          </a:p>
          <a:p>
            <a:pPr lvl="1"/>
            <a:r>
              <a:rPr lang="es-ES" sz="2200" dirty="0"/>
              <a:t>En &gt; 20 años: lumbar, fémur total y fémur cuello</a:t>
            </a:r>
          </a:p>
          <a:p>
            <a:pPr lvl="1"/>
            <a:r>
              <a:rPr lang="es-ES" sz="2200"/>
              <a:t>Repetir c/ 1-2 años (en función de DMO </a:t>
            </a:r>
            <a:r>
              <a:rPr lang="es-ES" sz="2200" dirty="0"/>
              <a:t>y evolución de la AN)</a:t>
            </a:r>
          </a:p>
          <a:p>
            <a:endParaRPr lang="es-ES" sz="2400" dirty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1849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TF00001243</Template>
  <Application>Microsoft Office PowerPoint</Application>
  <PresentationFormat>Panorámica</PresentationFormat>
  <Slides>13</Slides>
  <Notes>1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Sala de reuniones Ion</vt:lpstr>
      <vt:lpstr>El ovario en los TCA (ayer, hoy y mañana)</vt:lpstr>
      <vt:lpstr>INTRODUCCIÓN</vt:lpstr>
      <vt:lpstr>FISIOPATOLOGÍA (1)</vt:lpstr>
      <vt:lpstr>FISIOPATOLOGÍA (2)</vt:lpstr>
      <vt:lpstr>FISIOPATOLOGÍA (3)</vt:lpstr>
      <vt:lpstr>FISIOPATOLOGÍA (4)</vt:lpstr>
      <vt:lpstr>FISIOPATOLOGÍA (y 5)</vt:lpstr>
      <vt:lpstr>EVALUACIÓN (1)</vt:lpstr>
      <vt:lpstr>EVALUACIÓN (y 2)</vt:lpstr>
      <vt:lpstr>MANEJO (1)</vt:lpstr>
      <vt:lpstr>MANEJO (2)</vt:lpstr>
      <vt:lpstr>MANEJO (y 3)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revision>345</cp:revision>
  <dcterms:created xsi:type="dcterms:W3CDTF">2023-10-14T15:26:53Z</dcterms:created>
  <dcterms:modified xsi:type="dcterms:W3CDTF">2023-10-15T20:04:33Z</dcterms:modified>
</cp:coreProperties>
</file>