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57" r:id="rId5"/>
    <p:sldId id="263" r:id="rId6"/>
    <p:sldId id="260" r:id="rId7"/>
    <p:sldId id="266" r:id="rId8"/>
    <p:sldId id="265" r:id="rId9"/>
    <p:sldId id="267" r:id="rId10"/>
    <p:sldId id="268" r:id="rId11"/>
    <p:sldId id="274" r:id="rId12"/>
    <p:sldId id="272" r:id="rId13"/>
    <p:sldId id="275" r:id="rId14"/>
    <p:sldId id="271" r:id="rId15"/>
    <p:sldId id="270" r:id="rId16"/>
    <p:sldId id="269" r:id="rId17"/>
    <p:sldId id="261" r:id="rId18"/>
    <p:sldId id="264" r:id="rId19"/>
    <p:sldId id="262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6600CC"/>
    <a:srgbClr val="003399"/>
    <a:srgbClr val="339966"/>
    <a:srgbClr val="00CC99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53D4C-6796-4ECF-B743-FA82935472B3}" v="34" dt="2021-11-03T09:28:29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2308" autoAdjust="0"/>
  </p:normalViewPr>
  <p:slideViewPr>
    <p:cSldViewPr snapToGrid="0">
      <p:cViewPr varScale="1">
        <p:scale>
          <a:sx n="61" d="100"/>
          <a:sy n="61" d="100"/>
        </p:scale>
        <p:origin x="78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BC380-F614-4ECE-942C-1E4AE6C15115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BA39-108E-4E0A-85CB-7B15DB61DD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22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B6D6F-9EE0-4CBE-9546-767B3950FE55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F50A7-B179-4576-82EA-664AB61C1A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33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733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 lesiones obstétricas del esfínter anal(OASIS) se definen como cualquier lesión del periné consecuencia de un parto vaginal que afecte a la integridad parcial o total de cualquiera de los dos músculos esfínter del ano, pudiendo o no afectar a la mucosa anal. Se corresponden con desgarros perineales de tercer y cuarto grado según la clasificación descrita por </a:t>
            </a:r>
            <a:r>
              <a:rPr lang="es-ES" dirty="0" err="1"/>
              <a:t>Sultan</a:t>
            </a:r>
            <a:r>
              <a:rPr lang="es-ES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845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28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DPC es un dolor no cíclico percibido en el área pélvica durante al menos 3-6 meses.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054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Criterios diagnósticos de Nantes: El paciente ha de presentar todos los criterios de inclusión y ninguno de los de exclusión. Están pendientes de validación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82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ICIQ-SF:  es un cuestionario</a:t>
            </a:r>
            <a:r>
              <a:rPr lang="es-ES" baseline="0" dirty="0"/>
              <a:t> </a:t>
            </a:r>
            <a:r>
              <a:rPr lang="es-ES" dirty="0"/>
              <a:t>que   identifica   a   las   personas   con   incontinencia de orina y el impacto en la calidad de vida. suma las puntuaciones de las preguntas 1+2+3. Se considera diagnóstico de IU cualquier puntuación superior a cero </a:t>
            </a:r>
          </a:p>
          <a:p>
            <a:r>
              <a:rPr lang="es-ES" dirty="0"/>
              <a:t>Test de gravedad de </a:t>
            </a:r>
            <a:r>
              <a:rPr lang="es-ES" dirty="0" err="1"/>
              <a:t>Sandvick</a:t>
            </a:r>
            <a:r>
              <a:rPr lang="es-ES" dirty="0"/>
              <a:t>:</a:t>
            </a:r>
            <a:r>
              <a:rPr lang="es-ES" baseline="0" dirty="0"/>
              <a:t> gradúa la severidad de la incontinencia en: </a:t>
            </a:r>
            <a:r>
              <a:rPr lang="es-ES" dirty="0"/>
              <a:t>1-2 leve, 3-6 moderada, 8-9 grave, 10-12 muy grave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003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820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dco</a:t>
            </a:r>
            <a:r>
              <a:rPr lang="es-ES" dirty="0"/>
              <a:t> del SGU</a:t>
            </a:r>
            <a:r>
              <a:rPr lang="es-ES" baseline="0" dirty="0"/>
              <a:t> s</a:t>
            </a:r>
            <a:r>
              <a:rPr lang="es-ES" dirty="0"/>
              <a:t>e basa en la presencia de al menos dos síntomas o un signo y un síntoma debidos al déficit hormonal que no se justifiquen por otras causas. Es fundamentalmente clínico y se basa en la anamnesis y la exploración física. </a:t>
            </a:r>
          </a:p>
          <a:p>
            <a:r>
              <a:rPr lang="es-ES" dirty="0"/>
              <a:t>La Asociación Española de Menopausia (AEM) redactó en octubre 2019 un “Informe de Posicionamiento Terapéutico de </a:t>
            </a:r>
            <a:r>
              <a:rPr lang="es-ES" dirty="0" err="1"/>
              <a:t>Prasterona</a:t>
            </a:r>
            <a:r>
              <a:rPr lang="es-ES" dirty="0"/>
              <a:t>” donde dice que debido a su modesta eficacia, a una seguridad a largo plazo dudosa (alteraciones citología vaginal) y a la existencia de alternativas terapéuticas con eficacia y seguridad conocidas, “no se ha identificado un lugar en la terapéutica actual para </a:t>
            </a:r>
            <a:r>
              <a:rPr lang="es-ES" dirty="0" err="1"/>
              <a:t>prasterona</a:t>
            </a:r>
            <a:r>
              <a:rPr lang="es-ES" dirty="0"/>
              <a:t>”.</a:t>
            </a:r>
          </a:p>
          <a:p>
            <a:r>
              <a:rPr lang="es-ES" dirty="0" err="1"/>
              <a:t>Ospemifeno</a:t>
            </a:r>
            <a:r>
              <a:rPr lang="es-ES" dirty="0"/>
              <a:t>: tratamiento no hormonal, es un modulador selectivo de receptores </a:t>
            </a:r>
            <a:r>
              <a:rPr lang="es-ES" dirty="0" err="1"/>
              <a:t>estrogénicos</a:t>
            </a:r>
            <a:r>
              <a:rPr lang="es-ES" dirty="0"/>
              <a:t> (SERM) de administración oral diaria. Es el único que tiene indicación en mujeres con antecedentes de cáncer de mama que ya han finalizado el tratamiento adyuvante.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590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966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743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65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77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77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22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Comité de evaluación reunión telemática cada 2 meses, a elegir un día de la primera semana del mes, para la discusión de casos complejos, que previamente que han mostrado a los compañeros para poder hacer la evaluación con la paciente bien estudiada.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88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12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71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1.	Eliminar o minimizar los factores de riesgo de la paciente.</a:t>
            </a:r>
          </a:p>
          <a:p>
            <a:r>
              <a:rPr lang="es-ES" dirty="0"/>
              <a:t>2.	Intervencionismo en los estilos de vida (reducir peso, evitar estreñimiento, tabaquismo, no coger cargas pesadas).</a:t>
            </a:r>
          </a:p>
          <a:p>
            <a:r>
              <a:rPr lang="es-ES" dirty="0"/>
              <a:t>3.	Tratamiento hormonal con estrógenos locales en la atrofia genital, si es posible y no hay contraindicación.</a:t>
            </a:r>
          </a:p>
          <a:p>
            <a:r>
              <a:rPr lang="es-ES" dirty="0"/>
              <a:t>4.	Recomendar ejercicios de rehabilitación del suelo pélvico: no modificarán el prolapso, pero mejoran la calidad de vida reduciendo los síntomas, previenen el deterioro posterior, enlentecen el progreso del cistocele y mejoran las condiciones locales en caso de futura cirugía.</a:t>
            </a:r>
          </a:p>
          <a:p>
            <a:r>
              <a:rPr lang="es-ES" dirty="0"/>
              <a:t>5.	Uso de pesarios vaginales. Es el principal tratamiento conservador del POP.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95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F50A7-B179-4576-82EA-664AB61C1AD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11/3/2021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0" name="Freeform: Shape 12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B916D1-BB11-4D6C-9519-B027E4CA78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639" b="33287"/>
          <a:stretch/>
        </p:blipFill>
        <p:spPr>
          <a:xfrm>
            <a:off x="2758561" y="1236135"/>
            <a:ext cx="6674879" cy="43857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7021"/>
            <a:ext cx="1219358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860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2349" t="25889" r="33524" b="40071"/>
          <a:stretch/>
        </p:blipFill>
        <p:spPr>
          <a:xfrm>
            <a:off x="2543504" y="215024"/>
            <a:ext cx="6442842" cy="210303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14425" y="2962275"/>
            <a:ext cx="4371975" cy="28623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Grado 3a: </a:t>
            </a:r>
            <a:r>
              <a:rPr lang="es-ES" dirty="0"/>
              <a:t>&lt; 50% del espesor del esfínter anal externo (EAS). </a:t>
            </a:r>
          </a:p>
          <a:p>
            <a:pPr algn="just"/>
            <a:endParaRPr lang="es-ES" dirty="0"/>
          </a:p>
          <a:p>
            <a:pPr algn="just"/>
            <a:r>
              <a:rPr lang="es-ES" b="1" dirty="0">
                <a:solidFill>
                  <a:srgbClr val="C00000"/>
                </a:solidFill>
              </a:rPr>
              <a:t>Grado 3b: </a:t>
            </a:r>
            <a:r>
              <a:rPr lang="es-ES" dirty="0"/>
              <a:t>&gt; 50% del espesor EAS.</a:t>
            </a:r>
          </a:p>
          <a:p>
            <a:pPr algn="just"/>
            <a:endParaRPr lang="es-ES" dirty="0"/>
          </a:p>
          <a:p>
            <a:pPr algn="just"/>
            <a:r>
              <a:rPr lang="es-ES" b="1" dirty="0">
                <a:solidFill>
                  <a:srgbClr val="C00000"/>
                </a:solidFill>
              </a:rPr>
              <a:t>Grado 3c: </a:t>
            </a:r>
            <a:r>
              <a:rPr lang="es-ES" dirty="0"/>
              <a:t>además del EAS se afecta al esfínter anal interno (IAS).</a:t>
            </a:r>
          </a:p>
          <a:p>
            <a:pPr algn="just"/>
            <a:endParaRPr lang="es-ES" dirty="0"/>
          </a:p>
          <a:p>
            <a:pPr algn="just"/>
            <a:r>
              <a:rPr lang="es-ES" b="1" dirty="0">
                <a:solidFill>
                  <a:srgbClr val="C00000"/>
                </a:solidFill>
              </a:rPr>
              <a:t>Grado 4: </a:t>
            </a:r>
            <a:r>
              <a:rPr lang="es-ES" dirty="0"/>
              <a:t>afecta el esfínter anal  y la mucosa ano rectal.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885949" y="2543173"/>
            <a:ext cx="313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Clasificación de Sultán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34175" y="2962275"/>
            <a:ext cx="4810125" cy="2862322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Uso restringido de episiotomía.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En caso de precisarse: </a:t>
            </a:r>
            <a:r>
              <a:rPr lang="es-ES" b="1" dirty="0" err="1">
                <a:solidFill>
                  <a:srgbClr val="008000"/>
                </a:solidFill>
              </a:rPr>
              <a:t>mediolateral</a:t>
            </a:r>
            <a:r>
              <a:rPr lang="es-ES" b="1" dirty="0">
                <a:solidFill>
                  <a:srgbClr val="008000"/>
                </a:solidFill>
              </a:rPr>
              <a:t> o lateral,</a:t>
            </a:r>
            <a:r>
              <a:rPr lang="es-ES" b="1" dirty="0"/>
              <a:t> </a:t>
            </a:r>
            <a:r>
              <a:rPr lang="es-ES" dirty="0"/>
              <a:t>debiendo evitarse la media. </a:t>
            </a:r>
          </a:p>
          <a:p>
            <a:pPr algn="just"/>
            <a:endParaRPr lang="es-ES" dirty="0"/>
          </a:p>
          <a:p>
            <a:pPr algn="just"/>
            <a:r>
              <a:rPr lang="es-ES" b="1" dirty="0">
                <a:solidFill>
                  <a:srgbClr val="008000"/>
                </a:solidFill>
              </a:rPr>
              <a:t>Partos instrumentales:</a:t>
            </a:r>
            <a:r>
              <a:rPr lang="es-ES" dirty="0">
                <a:solidFill>
                  <a:srgbClr val="008000"/>
                </a:solidFill>
              </a:rPr>
              <a:t> </a:t>
            </a:r>
            <a:r>
              <a:rPr lang="es-ES" dirty="0"/>
              <a:t>uso liberal de  episiotomía </a:t>
            </a:r>
            <a:r>
              <a:rPr lang="es-ES" dirty="0" err="1"/>
              <a:t>mediolateral</a:t>
            </a:r>
            <a:r>
              <a:rPr lang="es-ES" dirty="0"/>
              <a:t> o lateral.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Incisión con </a:t>
            </a:r>
            <a:r>
              <a:rPr lang="es-ES" b="1" dirty="0">
                <a:solidFill>
                  <a:srgbClr val="008000"/>
                </a:solidFill>
              </a:rPr>
              <a:t>ángulo a 60º </a:t>
            </a:r>
            <a:r>
              <a:rPr lang="es-ES" dirty="0"/>
              <a:t>de la línea media cuando el periné está distendido.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224836" y="2543173"/>
            <a:ext cx="1828801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</a:rPr>
              <a:t>Prevención</a:t>
            </a:r>
          </a:p>
        </p:txBody>
      </p:sp>
    </p:spTree>
    <p:extLst>
      <p:ext uri="{BB962C8B-B14F-4D97-AF65-F5344CB8AC3E}">
        <p14:creationId xmlns:p14="http://schemas.microsoft.com/office/powerpoint/2010/main" val="40193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041" y="186599"/>
            <a:ext cx="6169574" cy="222405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4375" y="3076575"/>
            <a:ext cx="5191125" cy="258532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C00000"/>
                </a:solidFill>
              </a:rPr>
              <a:t>EAS</a:t>
            </a:r>
            <a:r>
              <a:rPr lang="es-ES" dirty="0"/>
              <a:t>, dos técnicas de sutura: </a:t>
            </a:r>
            <a:r>
              <a:rPr lang="es-ES" b="1" dirty="0"/>
              <a:t>término-terminal o solapamiento</a:t>
            </a:r>
            <a:r>
              <a:rPr lang="es-ES" dirty="0"/>
              <a:t>; resultados similares en cuanto a continencia. </a:t>
            </a:r>
          </a:p>
          <a:p>
            <a:pPr algn="just"/>
            <a:endParaRPr lang="es-ES" dirty="0"/>
          </a:p>
          <a:p>
            <a:pPr algn="just"/>
            <a:r>
              <a:rPr lang="es-ES" b="1" dirty="0">
                <a:solidFill>
                  <a:srgbClr val="C00000"/>
                </a:solidFill>
              </a:rPr>
              <a:t>EAI: </a:t>
            </a:r>
            <a:r>
              <a:rPr lang="es-ES" dirty="0"/>
              <a:t>técnica </a:t>
            </a:r>
            <a:r>
              <a:rPr lang="es-ES" b="1" dirty="0"/>
              <a:t>termino-terminal. </a:t>
            </a:r>
          </a:p>
          <a:p>
            <a:pPr algn="just"/>
            <a:endParaRPr lang="es-ES" dirty="0"/>
          </a:p>
          <a:p>
            <a:pPr algn="just"/>
            <a:r>
              <a:rPr lang="es-ES" b="1" dirty="0">
                <a:solidFill>
                  <a:srgbClr val="C00000"/>
                </a:solidFill>
              </a:rPr>
              <a:t>Desgarros de 4º grado. </a:t>
            </a:r>
            <a:r>
              <a:rPr lang="es-ES" dirty="0"/>
              <a:t>Iniciar la reparación con la sutura de la mucosa rectal. </a:t>
            </a:r>
            <a:r>
              <a:rPr lang="es-ES" b="1" dirty="0"/>
              <a:t>Puntos sueltos o sutura continua </a:t>
            </a:r>
            <a:r>
              <a:rPr lang="es-ES" dirty="0" err="1"/>
              <a:t>intramucosa</a:t>
            </a:r>
            <a:r>
              <a:rPr lang="es-ES" dirty="0"/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81298" y="2636758"/>
            <a:ext cx="313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Reparación quirúrgica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67525" y="2799889"/>
            <a:ext cx="4789817" cy="2862322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8000"/>
                </a:solidFill>
              </a:rPr>
              <a:t>Asintomáticas y sin alteración </a:t>
            </a:r>
            <a:r>
              <a:rPr lang="es-ES" dirty="0"/>
              <a:t>en ecografía y manometría ano-rectal: opción de </a:t>
            </a:r>
            <a:r>
              <a:rPr lang="es-ES" b="1" u="sng" dirty="0"/>
              <a:t>parto vaginal.</a:t>
            </a:r>
          </a:p>
          <a:p>
            <a:pPr algn="just"/>
            <a:endParaRPr lang="es-ES" dirty="0"/>
          </a:p>
          <a:p>
            <a:pPr algn="just"/>
            <a:r>
              <a:rPr lang="es-ES" b="1" dirty="0">
                <a:solidFill>
                  <a:srgbClr val="008000"/>
                </a:solidFill>
              </a:rPr>
              <a:t>Sintomáticas o</a:t>
            </a:r>
            <a:r>
              <a:rPr lang="es-ES" dirty="0"/>
              <a:t> con ecografía y/o manometría </a:t>
            </a:r>
            <a:r>
              <a:rPr lang="es-ES" b="1" dirty="0">
                <a:solidFill>
                  <a:srgbClr val="008000"/>
                </a:solidFill>
              </a:rPr>
              <a:t>anormal: </a:t>
            </a:r>
            <a:r>
              <a:rPr lang="es-ES" b="1" u="sng" dirty="0"/>
              <a:t>cesárea electiva.</a:t>
            </a:r>
          </a:p>
          <a:p>
            <a:pPr algn="just"/>
            <a:r>
              <a:rPr lang="es-ES" dirty="0"/>
              <a:t> </a:t>
            </a:r>
          </a:p>
          <a:p>
            <a:pPr algn="just"/>
            <a:r>
              <a:rPr lang="es-ES" dirty="0"/>
              <a:t>Si desgarro </a:t>
            </a:r>
            <a:r>
              <a:rPr lang="es-ES" b="1" dirty="0">
                <a:solidFill>
                  <a:srgbClr val="008000"/>
                </a:solidFill>
              </a:rPr>
              <a:t>4º grado o reparación secundaria </a:t>
            </a:r>
            <a:r>
              <a:rPr lang="es-ES" dirty="0"/>
              <a:t>del esfínter anal: </a:t>
            </a:r>
            <a:r>
              <a:rPr lang="es-ES" b="1" u="sng" dirty="0"/>
              <a:t>cesárea electiva.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999890" y="2410651"/>
            <a:ext cx="488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</a:rPr>
              <a:t>Asesoramiento tras antecedente OASIS</a:t>
            </a:r>
          </a:p>
        </p:txBody>
      </p:sp>
    </p:spTree>
    <p:extLst>
      <p:ext uri="{BB962C8B-B14F-4D97-AF65-F5344CB8AC3E}">
        <p14:creationId xmlns:p14="http://schemas.microsoft.com/office/powerpoint/2010/main" val="3952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46330F3-97C8-49E4-8817-8DDCA67BE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542" t="18733" r="25236" b="43649"/>
          <a:stretch/>
        </p:blipFill>
        <p:spPr>
          <a:xfrm>
            <a:off x="210206" y="189186"/>
            <a:ext cx="6442842" cy="212309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12430E-D5AC-4C26-BEEE-6DCC67AD3A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27" t="21763" r="33362" b="6207"/>
          <a:stretch/>
        </p:blipFill>
        <p:spPr>
          <a:xfrm>
            <a:off x="7430812" y="273269"/>
            <a:ext cx="4550981" cy="52867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D88A2B0-F9D6-4CE2-93B2-B69D4CC89FA9}"/>
              </a:ext>
            </a:extLst>
          </p:cNvPr>
          <p:cNvSpPr txBox="1"/>
          <p:nvPr/>
        </p:nvSpPr>
        <p:spPr>
          <a:xfrm>
            <a:off x="662151" y="2666873"/>
            <a:ext cx="6127530" cy="28931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/>
              <a:t>Tras la anamnesis se intenta clasificar los síntomas sugestivos de cinco etiologías comunes:</a:t>
            </a:r>
          </a:p>
          <a:p>
            <a:endParaRPr lang="es-ES" sz="1400" dirty="0"/>
          </a:p>
          <a:p>
            <a:r>
              <a:rPr lang="es-ES" sz="1400" dirty="0"/>
              <a:t>• </a:t>
            </a:r>
            <a:r>
              <a:rPr lang="es-ES" sz="1400" dirty="0">
                <a:solidFill>
                  <a:srgbClr val="C00000"/>
                </a:solidFill>
              </a:rPr>
              <a:t>dolor pélvico musculoesquelético/dolor del suelo pélvico (Síndrome de dolor miofascial)</a:t>
            </a:r>
          </a:p>
          <a:p>
            <a:endParaRPr lang="es-ES" sz="1400" dirty="0"/>
          </a:p>
          <a:p>
            <a:r>
              <a:rPr lang="es-ES" sz="1400" dirty="0"/>
              <a:t>• </a:t>
            </a:r>
            <a:r>
              <a:rPr lang="es-ES" sz="1400" dirty="0">
                <a:solidFill>
                  <a:srgbClr val="0070C0"/>
                </a:solidFill>
              </a:rPr>
              <a:t>síndrome del intestino irritable</a:t>
            </a:r>
          </a:p>
          <a:p>
            <a:endParaRPr lang="es-ES" sz="1400" dirty="0"/>
          </a:p>
          <a:p>
            <a:r>
              <a:rPr lang="es-ES" sz="1400" dirty="0"/>
              <a:t>• </a:t>
            </a:r>
            <a:r>
              <a:rPr lang="es-ES" sz="1400" dirty="0">
                <a:solidFill>
                  <a:srgbClr val="008000"/>
                </a:solidFill>
              </a:rPr>
              <a:t>síndrome de dolor vesical/cistitis intersticial</a:t>
            </a:r>
          </a:p>
          <a:p>
            <a:endParaRPr lang="es-ES" sz="1400" dirty="0">
              <a:solidFill>
                <a:srgbClr val="7030A0"/>
              </a:solidFill>
            </a:endParaRPr>
          </a:p>
          <a:p>
            <a:r>
              <a:rPr lang="es-ES" sz="1400" dirty="0">
                <a:solidFill>
                  <a:srgbClr val="7030A0"/>
                </a:solidFill>
              </a:rPr>
              <a:t>• </a:t>
            </a:r>
            <a:r>
              <a:rPr lang="es-ES" sz="1400" dirty="0">
                <a:solidFill>
                  <a:srgbClr val="6600CC"/>
                </a:solidFill>
              </a:rPr>
              <a:t>dolor uterino crónico (leiomioma, endometriosis, </a:t>
            </a:r>
            <a:r>
              <a:rPr lang="es-ES" sz="1400" dirty="0" err="1">
                <a:solidFill>
                  <a:srgbClr val="6600CC"/>
                </a:solidFill>
              </a:rPr>
              <a:t>adenomiosis</a:t>
            </a:r>
            <a:r>
              <a:rPr lang="es-ES" sz="1400" dirty="0">
                <a:solidFill>
                  <a:srgbClr val="6600CC"/>
                </a:solidFill>
              </a:rPr>
              <a:t>) </a:t>
            </a:r>
          </a:p>
          <a:p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• neuropatía periférica</a:t>
            </a:r>
          </a:p>
        </p:txBody>
      </p:sp>
    </p:spTree>
    <p:extLst>
      <p:ext uri="{BB962C8B-B14F-4D97-AF65-F5344CB8AC3E}">
        <p14:creationId xmlns:p14="http://schemas.microsoft.com/office/powerpoint/2010/main" val="41069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46330F3-97C8-49E4-8817-8DDCA67BE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542" t="18733" r="25236" b="43649"/>
          <a:stretch/>
        </p:blipFill>
        <p:spPr>
          <a:xfrm>
            <a:off x="2674881" y="273269"/>
            <a:ext cx="6442842" cy="212309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84C63A7-366F-4920-8FFC-9414C567EE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93" t="37088" r="32931" b="34942"/>
          <a:stretch/>
        </p:blipFill>
        <p:spPr>
          <a:xfrm>
            <a:off x="2674882" y="3400096"/>
            <a:ext cx="6442842" cy="24436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38D027B-F18F-460D-84B9-B61F7FC8E572}"/>
              </a:ext>
            </a:extLst>
          </p:cNvPr>
          <p:cNvSpPr txBox="1"/>
          <p:nvPr/>
        </p:nvSpPr>
        <p:spPr>
          <a:xfrm>
            <a:off x="3878317" y="2624986"/>
            <a:ext cx="449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Neuropatía del nervio pudendo</a:t>
            </a:r>
          </a:p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Criterios diagnósticos de Nantes</a:t>
            </a:r>
          </a:p>
        </p:txBody>
      </p:sp>
    </p:spTree>
    <p:extLst>
      <p:ext uri="{BB962C8B-B14F-4D97-AF65-F5344CB8AC3E}">
        <p14:creationId xmlns:p14="http://schemas.microsoft.com/office/powerpoint/2010/main" val="161567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829974-D1DA-437E-A5D3-4102BF029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 t="21149" r="27758" b="47280"/>
          <a:stretch/>
        </p:blipFill>
        <p:spPr>
          <a:xfrm>
            <a:off x="3216164" y="73573"/>
            <a:ext cx="5759669" cy="21651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EF2EC4-A176-4549-BE92-B1537C987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42" t="28812" r="26379" b="12644"/>
          <a:stretch/>
        </p:blipFill>
        <p:spPr>
          <a:xfrm>
            <a:off x="441434" y="1965434"/>
            <a:ext cx="5654565" cy="4014953"/>
          </a:xfrm>
          <a:prstGeom prst="rect">
            <a:avLst/>
          </a:prstGeom>
          <a:ln w="25400"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0DB648-274A-44B8-9891-D7EA8B5B9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93" t="25595" r="27758" b="33635"/>
          <a:stretch/>
        </p:blipFill>
        <p:spPr>
          <a:xfrm>
            <a:off x="6411310" y="1965435"/>
            <a:ext cx="5339256" cy="3501916"/>
          </a:xfrm>
          <a:prstGeom prst="rect">
            <a:avLst/>
          </a:prstGeom>
          <a:ln w="25400"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53425" y="5314950"/>
            <a:ext cx="32385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6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6468FD-5761-4134-A939-AC0E6CAD2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8" t="26514" r="25516" b="27356"/>
          <a:stretch/>
        </p:blipFill>
        <p:spPr>
          <a:xfrm>
            <a:off x="378371" y="2680138"/>
            <a:ext cx="6053959" cy="31636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C46091C-BD04-40DE-8EE3-D697746707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86" t="24674" r="27586" b="31954"/>
          <a:stretch/>
        </p:blipFill>
        <p:spPr>
          <a:xfrm>
            <a:off x="6568966" y="2596056"/>
            <a:ext cx="5465380" cy="29744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879E58-F246-48CE-B0E3-B2AEFCBA91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10" t="29119" r="22672" b="29655"/>
          <a:stretch/>
        </p:blipFill>
        <p:spPr>
          <a:xfrm>
            <a:off x="2380593" y="219404"/>
            <a:ext cx="7430814" cy="22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4AD33A-3066-4956-84ED-E385B61147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96" t="27924" r="25345" b="29961"/>
          <a:stretch/>
        </p:blipFill>
        <p:spPr>
          <a:xfrm>
            <a:off x="2373368" y="2932385"/>
            <a:ext cx="7157324" cy="288824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9970248-C096-465C-9757-00896B41D5E6}"/>
              </a:ext>
            </a:extLst>
          </p:cNvPr>
          <p:cNvSpPr txBox="1"/>
          <p:nvPr/>
        </p:nvSpPr>
        <p:spPr>
          <a:xfrm>
            <a:off x="4277711" y="2747719"/>
            <a:ext cx="398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6600"/>
                </a:solidFill>
              </a:rPr>
              <a:t>Algoritmo tratamiento SGM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AAA7E9-1EB4-4237-86C0-D48BF7174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244" y="273542"/>
            <a:ext cx="7425572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6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222EB-65EB-4620-AB25-2BB588C1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próximos protocolos a desarrollar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9719C3-6F2F-4E4B-8AA4-6A1BCC64BC19}"/>
              </a:ext>
            </a:extLst>
          </p:cNvPr>
          <p:cNvSpPr/>
          <p:nvPr/>
        </p:nvSpPr>
        <p:spPr>
          <a:xfrm>
            <a:off x="4582510" y="2427890"/>
            <a:ext cx="3342290" cy="1345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POP compartimento posterior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10109A5-6110-4D1F-9787-4E6FEF2BDD94}"/>
              </a:ext>
            </a:extLst>
          </p:cNvPr>
          <p:cNvSpPr/>
          <p:nvPr/>
        </p:nvSpPr>
        <p:spPr>
          <a:xfrm>
            <a:off x="4582510" y="4487917"/>
            <a:ext cx="3342290" cy="1345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ITU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3262E7-0D92-4073-A2BC-C48D36288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9152"/>
            <a:ext cx="12192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3F9D0-795D-405D-B5C9-4A6D9977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Propuestas de mejora en la comunicación y difusión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9A2320-9202-4CD6-A035-341C5BF0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89573"/>
            <a:ext cx="10058400" cy="360672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es-ES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2060"/>
                </a:solidFill>
              </a:rPr>
              <a:t>Crear grupo de </a:t>
            </a:r>
            <a:r>
              <a:rPr lang="es-ES" sz="2400" b="1" dirty="0" err="1">
                <a:solidFill>
                  <a:srgbClr val="002060"/>
                </a:solidFill>
              </a:rPr>
              <a:t>whatsapp</a:t>
            </a:r>
            <a:r>
              <a:rPr lang="es-ES" sz="2400" b="1" dirty="0">
                <a:solidFill>
                  <a:srgbClr val="002060"/>
                </a:solidFill>
              </a:rPr>
              <a:t> con un representante de cada Hospital, que haga la función de intermediario con el resto de sus compañeros. </a:t>
            </a:r>
          </a:p>
          <a:p>
            <a:pPr marL="0" indent="0" algn="ctr">
              <a:buNone/>
            </a:pPr>
            <a:endParaRPr lang="es-ES" sz="2400" b="1" dirty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C00000"/>
                </a:solidFill>
              </a:rPr>
              <a:t>Crear una web propia del grupo SUPECYL.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s-ES" sz="2400" b="1" dirty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8000"/>
                </a:solidFill>
              </a:rPr>
              <a:t>Acreditación como Grupo de Trabajo reconocido por parte de </a:t>
            </a:r>
            <a:r>
              <a:rPr lang="es-ES" sz="2400" b="1" dirty="0" err="1">
                <a:solidFill>
                  <a:srgbClr val="008000"/>
                </a:solidFill>
              </a:rPr>
              <a:t>Sacyl</a:t>
            </a:r>
            <a:endParaRPr lang="es-ES" sz="2400" b="1" dirty="0">
              <a:solidFill>
                <a:srgbClr val="008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es-E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sz="24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24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CACBAC-8792-4919-801A-9677CDD6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9152"/>
            <a:ext cx="12192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2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D53ED83-101E-4AE5-B268-A844CEC6BDC9}"/>
              </a:ext>
            </a:extLst>
          </p:cNvPr>
          <p:cNvSpPr/>
          <p:nvPr/>
        </p:nvSpPr>
        <p:spPr>
          <a:xfrm>
            <a:off x="1361090" y="641131"/>
            <a:ext cx="9312166" cy="482424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IR JUNTOS ES </a:t>
            </a:r>
            <a:r>
              <a:rPr lang="es-ES" sz="2400" b="1" dirty="0">
                <a:solidFill>
                  <a:srgbClr val="003399"/>
                </a:solidFill>
              </a:rPr>
              <a:t>COMENZAR,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MANTENERSE JUNTOS ES </a:t>
            </a:r>
            <a:r>
              <a:rPr lang="es-ES" sz="2400" b="1" dirty="0">
                <a:solidFill>
                  <a:srgbClr val="003399"/>
                </a:solidFill>
              </a:rPr>
              <a:t>PROGRESAR,</a:t>
            </a:r>
          </a:p>
          <a:p>
            <a:pPr algn="ctr"/>
            <a:r>
              <a:rPr lang="es-ES" sz="2400" dirty="0"/>
              <a:t> </a:t>
            </a:r>
          </a:p>
          <a:p>
            <a:pPr algn="ctr"/>
            <a:r>
              <a:rPr lang="es-ES" sz="2400" dirty="0"/>
              <a:t>TRABAJAR JUNTOS ES </a:t>
            </a:r>
            <a:r>
              <a:rPr lang="es-ES" sz="3200" b="1" dirty="0">
                <a:solidFill>
                  <a:srgbClr val="003399"/>
                </a:solidFill>
              </a:rPr>
              <a:t>TRIUNFAR.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8418C1-F8FE-4A81-BFFD-D1FCB833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9152"/>
            <a:ext cx="12192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6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7BA57-4FEB-45DD-A25D-97A14FA5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5" y="318433"/>
            <a:ext cx="10058400" cy="1216900"/>
          </a:xfrm>
        </p:spPr>
        <p:txBody>
          <a:bodyPr/>
          <a:lstStyle/>
          <a:p>
            <a:r>
              <a:rPr lang="es-ES" dirty="0"/>
              <a:t>El grupo surge…..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99FC9EB-EFD4-4648-9BBF-4D5CC7F3A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5079" y="1535333"/>
            <a:ext cx="2714625" cy="21431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BC51F1-A718-48EE-B867-89B543A60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40" y="1535333"/>
            <a:ext cx="2605087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28694E-DD72-48D3-AA23-097DB8179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296" y="1535334"/>
            <a:ext cx="2714625" cy="21431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05ECD4-21ED-4E86-BA95-9F6D57268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640" y="3923808"/>
            <a:ext cx="2619375" cy="19430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170484-AEFB-4C7A-A0F1-499FB93AC7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" t="14407" r="81638" b="77625"/>
          <a:stretch/>
        </p:blipFill>
        <p:spPr>
          <a:xfrm>
            <a:off x="5144813" y="1717765"/>
            <a:ext cx="1902372" cy="5465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EDAD12-A598-4B3B-BC43-C690BBBCA3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328" t="25134" r="22413" b="57656"/>
          <a:stretch/>
        </p:blipFill>
        <p:spPr>
          <a:xfrm>
            <a:off x="5144813" y="2381241"/>
            <a:ext cx="1860331" cy="11802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F6B1DC-2E97-4785-A167-FA193CDC54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19" y="6195143"/>
            <a:ext cx="12192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CDAC1-5FEB-43E4-9F87-3D83AA71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24" y="45690"/>
            <a:ext cx="10058400" cy="1609344"/>
          </a:xfrm>
        </p:spPr>
        <p:txBody>
          <a:bodyPr/>
          <a:lstStyle/>
          <a:p>
            <a:r>
              <a:rPr lang="es-ES" dirty="0"/>
              <a:t>comunicación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F4EE91E-3578-481C-AF2C-BB63D0961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5203" y="1500789"/>
            <a:ext cx="2872103" cy="4051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501EF4-5F31-4182-8B1F-1052EEE4A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347" y="1500788"/>
            <a:ext cx="3113535" cy="405130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4BA22AD-7A07-4134-8783-DE8055250389}"/>
              </a:ext>
            </a:extLst>
          </p:cNvPr>
          <p:cNvSpPr/>
          <p:nvPr/>
        </p:nvSpPr>
        <p:spPr>
          <a:xfrm>
            <a:off x="2454452" y="2340356"/>
            <a:ext cx="2692854" cy="10010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9 de Febrero 2020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14F0FD-654C-4DA1-89D9-CFD1B40F1E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20" t="78468" r="24569" b="14444"/>
          <a:stretch/>
        </p:blipFill>
        <p:spPr>
          <a:xfrm>
            <a:off x="0" y="6169573"/>
            <a:ext cx="12192000" cy="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8575F-E306-4512-A448-E95BA658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571" y="-32592"/>
            <a:ext cx="10058400" cy="1609344"/>
          </a:xfrm>
        </p:spPr>
        <p:txBody>
          <a:bodyPr/>
          <a:lstStyle/>
          <a:p>
            <a:pPr algn="ctr"/>
            <a:r>
              <a:rPr lang="es-ES" dirty="0"/>
              <a:t>Gracias a la unión de ……..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4136308-19A9-407A-92EC-B4493DCFC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934" t="19635"/>
          <a:stretch/>
        </p:blipFill>
        <p:spPr>
          <a:xfrm>
            <a:off x="1034571" y="1609573"/>
            <a:ext cx="1897697" cy="12018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88A1AC-A1A6-4878-A0A1-36DB056501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28"/>
          <a:stretch/>
        </p:blipFill>
        <p:spPr>
          <a:xfrm>
            <a:off x="3108078" y="1609573"/>
            <a:ext cx="1897696" cy="12018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BF2AA5-0F58-40C1-8F3A-70DD0BF3F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413" y="1590518"/>
            <a:ext cx="1981835" cy="12018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EB4A39-7429-4312-BC9D-093BF73FE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356" y="1590518"/>
            <a:ext cx="1981835" cy="12018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D7149D-0290-4F61-BBA5-0107381C7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9597" y="1590518"/>
            <a:ext cx="1897697" cy="12018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CDEDAB-E2B1-4F92-960B-A44576A64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306" y="2938064"/>
            <a:ext cx="1897696" cy="12018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98C6D63-AA7C-4CA0-B07D-33476A6859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5977" y="2958385"/>
            <a:ext cx="1981835" cy="12018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038D9B0-2634-4595-B06D-D392666C2E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829" y="2958384"/>
            <a:ext cx="1981835" cy="12018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8CB0CA9-C156-4BAC-AE44-8529C1AF93B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" r="7409" b="34369"/>
          <a:stretch/>
        </p:blipFill>
        <p:spPr>
          <a:xfrm>
            <a:off x="7297016" y="2958384"/>
            <a:ext cx="1981836" cy="11298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0A4669-DD58-47B0-8178-211A7ACED8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9597" y="2965338"/>
            <a:ext cx="1897696" cy="114725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D8EA52E-CB2F-4FE4-8C81-B0FB594FD2F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4956"/>
          <a:stretch/>
        </p:blipFill>
        <p:spPr>
          <a:xfrm>
            <a:off x="928167" y="4244631"/>
            <a:ext cx="1981835" cy="11298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1A3FB45-EBDF-4C71-8209-BD0144F8809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3232"/>
          <a:stretch/>
        </p:blipFill>
        <p:spPr>
          <a:xfrm>
            <a:off x="3031851" y="4307197"/>
            <a:ext cx="1981836" cy="108658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DFA354F-2D83-406E-BCC1-FDAB0A44540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24645"/>
          <a:stretch/>
        </p:blipFill>
        <p:spPr>
          <a:xfrm>
            <a:off x="5193333" y="4268519"/>
            <a:ext cx="1981835" cy="11298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5B318E-1561-43A1-9DE3-22FD137FBD4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17023"/>
          <a:stretch/>
        </p:blipFill>
        <p:spPr>
          <a:xfrm>
            <a:off x="7328356" y="4263925"/>
            <a:ext cx="1939767" cy="11298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13E471-21D4-42F7-957D-F9BE3FFC94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210699"/>
            <a:ext cx="12192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38EDE-2532-44FF-B778-0CAA1C9B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10058400" cy="1083827"/>
          </a:xfrm>
        </p:spPr>
        <p:txBody>
          <a:bodyPr/>
          <a:lstStyle/>
          <a:p>
            <a:pPr algn="ctr"/>
            <a:r>
              <a:rPr lang="es-ES" dirty="0"/>
              <a:t>Objetivos </a:t>
            </a:r>
            <a:r>
              <a:rPr lang="es-ES" dirty="0" err="1"/>
              <a:t>supecyl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5FB67D-DC51-489B-8460-C0451FAC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982770"/>
            <a:ext cx="10252841" cy="51863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s-ES" sz="2200" b="1" dirty="0">
                <a:solidFill>
                  <a:srgbClr val="006600"/>
                </a:solidFill>
              </a:rPr>
              <a:t>Enfoque homogéneo de la patología de Suelo Pélvico en la Comunidad 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s-ES" sz="2200" b="1" dirty="0">
              <a:solidFill>
                <a:srgbClr val="0066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200" b="1" dirty="0">
                <a:solidFill>
                  <a:srgbClr val="003399"/>
                </a:solidFill>
              </a:rPr>
              <a:t>Protocolos de trabajo comunes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s-ES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</a:rPr>
              <a:t>Asegurar tratamiento básico de las patologías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s-ES" sz="22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200" b="1" dirty="0">
                <a:solidFill>
                  <a:srgbClr val="339966"/>
                </a:solidFill>
              </a:rPr>
              <a:t>Comité de evaluación de casos complejos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s-ES" sz="22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200" b="1" dirty="0">
                <a:solidFill>
                  <a:srgbClr val="C00000"/>
                </a:solidFill>
              </a:rPr>
              <a:t>Posibilidad de derivación entre Centros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s-ES" sz="2200" b="1" dirty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200" b="1" dirty="0">
                <a:solidFill>
                  <a:schemeClr val="accent3">
                    <a:lumMod val="75000"/>
                  </a:schemeClr>
                </a:solidFill>
              </a:rPr>
              <a:t>Propuesta de mejora de los protocolos 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s-ES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200" b="1" dirty="0">
                <a:solidFill>
                  <a:srgbClr val="002060"/>
                </a:solidFill>
              </a:rPr>
              <a:t>Aval científico de la </a:t>
            </a:r>
            <a:r>
              <a:rPr lang="es-ES" sz="2200" b="1" dirty="0" err="1">
                <a:solidFill>
                  <a:srgbClr val="002060"/>
                </a:solidFill>
              </a:rPr>
              <a:t>SOGICyL</a:t>
            </a:r>
            <a:endParaRPr lang="es-ES" sz="2200" b="1" dirty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E59575-B612-497B-9C5F-F1616DF3E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9152"/>
            <a:ext cx="12192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C3B9E-43B9-4F19-B2D4-7025B646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Se crean protocolos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8B093AD-D3F9-4A09-9F42-B3182AA9244A}"/>
              </a:ext>
            </a:extLst>
          </p:cNvPr>
          <p:cNvSpPr/>
          <p:nvPr/>
        </p:nvSpPr>
        <p:spPr>
          <a:xfrm>
            <a:off x="2541296" y="2057452"/>
            <a:ext cx="3554704" cy="1141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POP compartimento anterior</a:t>
            </a:r>
          </a:p>
          <a:p>
            <a:pPr algn="ctr"/>
            <a:r>
              <a:rPr lang="es-ES" dirty="0"/>
              <a:t>Burgos y Aranda de Duero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4E46B1-CF17-4A7B-9772-33B2AEA4F796}"/>
              </a:ext>
            </a:extLst>
          </p:cNvPr>
          <p:cNvSpPr/>
          <p:nvPr/>
        </p:nvSpPr>
        <p:spPr>
          <a:xfrm>
            <a:off x="6474371" y="2064021"/>
            <a:ext cx="3554703" cy="1141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POP compartimento medio</a:t>
            </a:r>
          </a:p>
          <a:p>
            <a:pPr algn="ctr"/>
            <a:r>
              <a:rPr lang="es-ES" dirty="0"/>
              <a:t>Salamanca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86DAA28-F4BB-445A-84E7-B0D0E6F55AD9}"/>
              </a:ext>
            </a:extLst>
          </p:cNvPr>
          <p:cNvSpPr/>
          <p:nvPr/>
        </p:nvSpPr>
        <p:spPr>
          <a:xfrm>
            <a:off x="6474371" y="4524229"/>
            <a:ext cx="3554703" cy="113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IUU y  SGM</a:t>
            </a:r>
          </a:p>
          <a:p>
            <a:pPr algn="ctr"/>
            <a:r>
              <a:rPr lang="es-ES" dirty="0"/>
              <a:t>Miranda de Ebro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216621F-98F0-407E-9182-1058678C0F34}"/>
              </a:ext>
            </a:extLst>
          </p:cNvPr>
          <p:cNvSpPr/>
          <p:nvPr/>
        </p:nvSpPr>
        <p:spPr>
          <a:xfrm>
            <a:off x="2541296" y="4524229"/>
            <a:ext cx="3554703" cy="1139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IUE</a:t>
            </a:r>
          </a:p>
          <a:p>
            <a:pPr algn="ctr"/>
            <a:r>
              <a:rPr lang="es-ES" dirty="0"/>
              <a:t>Ávila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1D25E72-9B1C-445E-B63D-82D4954B1C91}"/>
              </a:ext>
            </a:extLst>
          </p:cNvPr>
          <p:cNvSpPr/>
          <p:nvPr/>
        </p:nvSpPr>
        <p:spPr>
          <a:xfrm>
            <a:off x="2541296" y="3307289"/>
            <a:ext cx="3554704" cy="112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OASIS</a:t>
            </a:r>
          </a:p>
          <a:p>
            <a:pPr algn="ctr"/>
            <a:r>
              <a:rPr lang="es-ES" dirty="0"/>
              <a:t>León y HRH Valladolid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787E777-551D-405C-A9FA-111A585B5DDA}"/>
              </a:ext>
            </a:extLst>
          </p:cNvPr>
          <p:cNvSpPr/>
          <p:nvPr/>
        </p:nvSpPr>
        <p:spPr>
          <a:xfrm>
            <a:off x="6474371" y="3276629"/>
            <a:ext cx="3554703" cy="1115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Dolor pélvico crónico</a:t>
            </a:r>
          </a:p>
          <a:p>
            <a:pPr algn="ctr"/>
            <a:r>
              <a:rPr lang="es-ES" dirty="0"/>
              <a:t>Medina del Campo, Palencia y HCU Valladolid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4A65E1-5465-4187-8C78-0FD7F0EB8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9152"/>
            <a:ext cx="12192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3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2E088-0EF3-4ADA-8632-A97309D3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486733"/>
            <a:ext cx="10058400" cy="1148045"/>
          </a:xfrm>
        </p:spPr>
        <p:txBody>
          <a:bodyPr/>
          <a:lstStyle/>
          <a:p>
            <a:r>
              <a:rPr lang="es-ES" dirty="0"/>
              <a:t>Estructura común protocolos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8FB5A-61E9-4A52-9DEF-48C77DE5F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11505"/>
            <a:ext cx="3144800" cy="4050792"/>
          </a:xfrm>
          <a:ln w="254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s-ES" b="1" dirty="0"/>
              <a:t>Título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Fecha de elaboración</a:t>
            </a:r>
            <a:endParaRPr lang="es-ES" b="1" dirty="0"/>
          </a:p>
          <a:p>
            <a:r>
              <a:rPr lang="es-ES" b="1" dirty="0"/>
              <a:t>Autores</a:t>
            </a:r>
          </a:p>
          <a:p>
            <a:r>
              <a:rPr lang="es-ES" b="1" dirty="0"/>
              <a:t>Conflicto de intereses</a:t>
            </a:r>
          </a:p>
          <a:p>
            <a:r>
              <a:rPr lang="es-ES" b="1" dirty="0"/>
              <a:t>Introducción y Definición</a:t>
            </a:r>
          </a:p>
          <a:p>
            <a:r>
              <a:rPr lang="es-ES" b="1" dirty="0"/>
              <a:t>Objetivos</a:t>
            </a:r>
          </a:p>
          <a:p>
            <a:r>
              <a:rPr lang="es-ES" b="1" dirty="0"/>
              <a:t>Ámbito de aplicación</a:t>
            </a:r>
          </a:p>
          <a:p>
            <a:r>
              <a:rPr lang="es-ES" b="1" dirty="0"/>
              <a:t>Población diana</a:t>
            </a:r>
          </a:p>
          <a:p>
            <a:r>
              <a:rPr lang="es-ES" b="1" dirty="0"/>
              <a:t>Protocolo</a:t>
            </a:r>
          </a:p>
          <a:p>
            <a:r>
              <a:rPr lang="es-ES" b="1" dirty="0"/>
              <a:t>Evaluación</a:t>
            </a:r>
          </a:p>
          <a:p>
            <a:r>
              <a:rPr lang="es-ES" b="1" dirty="0"/>
              <a:t>Bibliografía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CD8DF9-BDC1-42EB-9BBF-34B6AE955427}"/>
              </a:ext>
            </a:extLst>
          </p:cNvPr>
          <p:cNvSpPr txBox="1"/>
          <p:nvPr/>
        </p:nvSpPr>
        <p:spPr>
          <a:xfrm>
            <a:off x="5749159" y="2167240"/>
            <a:ext cx="5183807" cy="3139321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63500" marR="111125" algn="just">
              <a:spcAft>
                <a:spcPts val="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Ámbito de aplicación</a:t>
            </a:r>
          </a:p>
          <a:p>
            <a:pPr marL="63500" marR="111125" algn="just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Todos los documentos desarrollados por el grupo de trabajo sobre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Suelo Pélvico de Castilla y León</a:t>
            </a:r>
            <a:r>
              <a:rPr lang="es-ES" sz="18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(SUPECYL)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tendrán su ámbito de aplicación dentro del territorio de la Comunidad de Castilla y León.</a:t>
            </a:r>
            <a:r>
              <a:rPr lang="es-ES" sz="1800" spc="-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Siendo</a:t>
            </a:r>
            <a:r>
              <a:rPr lang="es-ES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encargados</a:t>
            </a:r>
            <a:r>
              <a:rPr lang="es-ES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s-ES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ejecución</a:t>
            </a:r>
            <a:r>
              <a:rPr lang="es-ES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Unidades</a:t>
            </a:r>
            <a:r>
              <a:rPr lang="es-E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Suelo</a:t>
            </a:r>
            <a:r>
              <a:rPr lang="es-ES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Pélvico</a:t>
            </a:r>
            <a:r>
              <a:rPr lang="es-ES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(en</a:t>
            </a:r>
            <a:r>
              <a:rPr lang="es-ES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caso</a:t>
            </a:r>
            <a:r>
              <a:rPr lang="es-ES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estén</a:t>
            </a:r>
            <a:r>
              <a:rPr lang="es-ES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formadas)</a:t>
            </a:r>
            <a:r>
              <a:rPr lang="es-ES" sz="1800" spc="-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aquellos</a:t>
            </a:r>
            <a:r>
              <a:rPr lang="es-E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profesionales responsables</a:t>
            </a:r>
            <a:r>
              <a:rPr lang="es-E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patologías</a:t>
            </a:r>
            <a:r>
              <a:rPr lang="es-E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suelo</a:t>
            </a:r>
            <a:r>
              <a:rPr lang="es-E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pélvico</a:t>
            </a:r>
            <a:r>
              <a:rPr lang="es-E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cada</a:t>
            </a:r>
            <a:r>
              <a:rPr lang="es-E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centro</a:t>
            </a:r>
            <a:r>
              <a:rPr lang="es-E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sanitario.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F1D9214-15C5-4E39-93D1-AFF8B805EB1F}"/>
              </a:ext>
            </a:extLst>
          </p:cNvPr>
          <p:cNvCxnSpPr>
            <a:cxnSpLocks/>
          </p:cNvCxnSpPr>
          <p:nvPr/>
        </p:nvCxnSpPr>
        <p:spPr>
          <a:xfrm>
            <a:off x="3905250" y="4143375"/>
            <a:ext cx="1843909" cy="9525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5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82FA15-A15E-42DC-8B00-4EB633F25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86" t="29732" r="21982" b="21380"/>
          <a:stretch/>
        </p:blipFill>
        <p:spPr>
          <a:xfrm>
            <a:off x="2438401" y="2527738"/>
            <a:ext cx="7462344" cy="33528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210175" y="5251889"/>
            <a:ext cx="1733550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AD421A-C0DD-4CB7-8399-6B214B2FD4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93" t="28352" r="24914" b="37778"/>
          <a:stretch/>
        </p:blipFill>
        <p:spPr>
          <a:xfrm>
            <a:off x="2054773" y="155029"/>
            <a:ext cx="7646276" cy="20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3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915A88C-F39C-4F27-A93E-A0914F2E0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35" t="28965" r="23362" b="10000"/>
          <a:stretch/>
        </p:blipFill>
        <p:spPr>
          <a:xfrm>
            <a:off x="2921875" y="2252496"/>
            <a:ext cx="6779173" cy="3811316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291028-4C8C-4800-8E0F-1012D0E5A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200"/>
            <a:ext cx="12192000" cy="688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29ED33-F658-454F-9F16-E617129461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21" t="27893" r="26034" b="34253"/>
          <a:stretch/>
        </p:blipFill>
        <p:spPr>
          <a:xfrm>
            <a:off x="2695902" y="192473"/>
            <a:ext cx="7231118" cy="19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3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560</TotalTime>
  <Words>1053</Words>
  <Application>Microsoft Office PowerPoint</Application>
  <PresentationFormat>Widescreen</PresentationFormat>
  <Paragraphs>138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Letras en madera</vt:lpstr>
      <vt:lpstr>PowerPoint Presentation</vt:lpstr>
      <vt:lpstr>El grupo surge…..</vt:lpstr>
      <vt:lpstr>comunicación</vt:lpstr>
      <vt:lpstr>Gracias a la unión de ……..</vt:lpstr>
      <vt:lpstr>Objetivos supecyl</vt:lpstr>
      <vt:lpstr>Se crean protocolos</vt:lpstr>
      <vt:lpstr>Estructura común protocolos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próximos protocolos a desarrollar</vt:lpstr>
      <vt:lpstr>Propuestas de mejora en la comunicación y difusión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CASTRO DE MIGUEL</dc:creator>
  <cp:lastModifiedBy>Sonia</cp:lastModifiedBy>
  <cp:revision>15</cp:revision>
  <cp:lastPrinted>2021-11-01T21:33:18Z</cp:lastPrinted>
  <dcterms:created xsi:type="dcterms:W3CDTF">2021-10-12T19:31:44Z</dcterms:created>
  <dcterms:modified xsi:type="dcterms:W3CDTF">2021-11-03T10:07:48Z</dcterms:modified>
</cp:coreProperties>
</file>